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tags/tag5.xml" ContentType="application/vnd.openxmlformats-officedocument.presentationml.tags+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7" r:id="rId2"/>
    <p:sldId id="542" r:id="rId3"/>
    <p:sldId id="543" r:id="rId4"/>
    <p:sldId id="614" r:id="rId5"/>
    <p:sldId id="615" r:id="rId6"/>
    <p:sldId id="609" r:id="rId7"/>
    <p:sldId id="544" r:id="rId8"/>
    <p:sldId id="558" r:id="rId9"/>
    <p:sldId id="545" r:id="rId10"/>
    <p:sldId id="550" r:id="rId11"/>
    <p:sldId id="560" r:id="rId12"/>
    <p:sldId id="554" r:id="rId13"/>
    <p:sldId id="561" r:id="rId14"/>
    <p:sldId id="556" r:id="rId15"/>
    <p:sldId id="571" r:id="rId16"/>
    <p:sldId id="562" r:id="rId17"/>
    <p:sldId id="570" r:id="rId18"/>
    <p:sldId id="610" r:id="rId19"/>
    <p:sldId id="551" r:id="rId20"/>
    <p:sldId id="572" r:id="rId21"/>
    <p:sldId id="546" r:id="rId22"/>
    <p:sldId id="573" r:id="rId23"/>
    <p:sldId id="574" r:id="rId24"/>
    <p:sldId id="575" r:id="rId25"/>
    <p:sldId id="608" r:id="rId26"/>
    <p:sldId id="576" r:id="rId27"/>
    <p:sldId id="565" r:id="rId28"/>
    <p:sldId id="577" r:id="rId29"/>
    <p:sldId id="547" r:id="rId30"/>
    <p:sldId id="553" r:id="rId31"/>
    <p:sldId id="568" r:id="rId32"/>
    <p:sldId id="611" r:id="rId33"/>
    <p:sldId id="578" r:id="rId34"/>
    <p:sldId id="579" r:id="rId35"/>
    <p:sldId id="580" r:id="rId36"/>
    <p:sldId id="581" r:id="rId37"/>
    <p:sldId id="612" r:id="rId38"/>
    <p:sldId id="582" r:id="rId39"/>
    <p:sldId id="589" r:id="rId40"/>
    <p:sldId id="590" r:id="rId41"/>
    <p:sldId id="591" r:id="rId42"/>
    <p:sldId id="592" r:id="rId43"/>
    <p:sldId id="603" r:id="rId44"/>
    <p:sldId id="593" r:id="rId45"/>
    <p:sldId id="598" r:id="rId46"/>
    <p:sldId id="600" r:id="rId47"/>
    <p:sldId id="602" r:id="rId48"/>
    <p:sldId id="613" r:id="rId49"/>
    <p:sldId id="604" r:id="rId50"/>
    <p:sldId id="606" r:id="rId51"/>
    <p:sldId id="60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2FFFD"/>
    <a:srgbClr val="0001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2"/>
    <p:restoredTop sz="80722"/>
  </p:normalViewPr>
  <p:slideViewPr>
    <p:cSldViewPr snapToGrid="0" snapToObjects="1">
      <p:cViewPr varScale="1">
        <p:scale>
          <a:sx n="89" d="100"/>
          <a:sy n="89" d="100"/>
        </p:scale>
        <p:origin x="1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E8951F-6DC8-0646-8DE9-8D5F21F0BF17}" type="doc">
      <dgm:prSet loTypeId="urn:microsoft.com/office/officeart/2005/8/layout/cycle6" loCatId="" qsTypeId="urn:microsoft.com/office/officeart/2005/8/quickstyle/simple4" qsCatId="simple" csTypeId="urn:microsoft.com/office/officeart/2005/8/colors/accent1_2" csCatId="accent1" phldr="1"/>
      <dgm:spPr/>
      <dgm:t>
        <a:bodyPr/>
        <a:lstStyle/>
        <a:p>
          <a:pPr latinLnBrk="1"/>
          <a:endParaRPr lang="ko-KR" altLang="en-US"/>
        </a:p>
      </dgm:t>
    </dgm:pt>
    <dgm:pt modelId="{91348553-4FA4-D349-BA80-053F6BD53F34}">
      <dgm:prSet phldrT="[텍스트]" custT="1"/>
      <dgm:spPr>
        <a:solidFill>
          <a:srgbClr val="C00000"/>
        </a:solidFill>
      </dgm:spPr>
      <dgm:t>
        <a:bodyPr/>
        <a:lstStyle/>
        <a:p>
          <a:pPr latinLnBrk="1"/>
          <a:r>
            <a:rPr lang="en-US" altLang="ko-KR" sz="1800" b="1" dirty="0"/>
            <a:t>Modeling</a:t>
          </a:r>
          <a:endParaRPr lang="ko-KR" altLang="en-US" sz="1800" b="1" dirty="0"/>
        </a:p>
      </dgm:t>
    </dgm:pt>
    <dgm:pt modelId="{EE57E8CA-2550-7948-9C0C-14E391644D09}" type="parTrans" cxnId="{EFA736D2-69D9-9440-AB25-4889243A3689}">
      <dgm:prSet/>
      <dgm:spPr/>
      <dgm:t>
        <a:bodyPr/>
        <a:lstStyle/>
        <a:p>
          <a:pPr latinLnBrk="1"/>
          <a:endParaRPr lang="ko-KR" altLang="en-US" sz="2400" b="1"/>
        </a:p>
      </dgm:t>
    </dgm:pt>
    <dgm:pt modelId="{5830D5CC-7545-8F48-90CD-D0EF23B0BDF6}" type="sibTrans" cxnId="{EFA736D2-69D9-9440-AB25-4889243A3689}">
      <dgm:prSet/>
      <dgm:spPr>
        <a:ln>
          <a:solidFill>
            <a:srgbClr val="C00000"/>
          </a:solidFill>
        </a:ln>
      </dgm:spPr>
      <dgm:t>
        <a:bodyPr/>
        <a:lstStyle/>
        <a:p>
          <a:pPr latinLnBrk="1"/>
          <a:endParaRPr lang="ko-KR" altLang="en-US" sz="2400" b="1"/>
        </a:p>
      </dgm:t>
    </dgm:pt>
    <dgm:pt modelId="{74AC60DA-B784-9343-8372-476010504C77}">
      <dgm:prSet phldrT="[텍스트]" custT="1"/>
      <dgm:spPr>
        <a:solidFill>
          <a:srgbClr val="C00000"/>
        </a:solidFill>
      </dgm:spPr>
      <dgm:t>
        <a:bodyPr/>
        <a:lstStyle/>
        <a:p>
          <a:pPr latinLnBrk="1"/>
          <a:r>
            <a:rPr lang="en-US" altLang="ko-KR" sz="1800" b="1" dirty="0"/>
            <a:t>Control</a:t>
          </a:r>
          <a:endParaRPr lang="ko-KR" altLang="en-US" sz="1800" b="1" dirty="0"/>
        </a:p>
      </dgm:t>
    </dgm:pt>
    <dgm:pt modelId="{CCC9CEFB-34F3-0847-BA72-49D426112D1A}" type="parTrans" cxnId="{B5960133-7745-C64C-9666-0414CA8F6BDA}">
      <dgm:prSet/>
      <dgm:spPr/>
      <dgm:t>
        <a:bodyPr/>
        <a:lstStyle/>
        <a:p>
          <a:pPr latinLnBrk="1"/>
          <a:endParaRPr lang="ko-KR" altLang="en-US" sz="2400" b="1"/>
        </a:p>
      </dgm:t>
    </dgm:pt>
    <dgm:pt modelId="{98A5BB96-F404-AD4C-9B88-ABDE14250C32}" type="sibTrans" cxnId="{B5960133-7745-C64C-9666-0414CA8F6BDA}">
      <dgm:prSet/>
      <dgm:spPr>
        <a:ln>
          <a:solidFill>
            <a:srgbClr val="C00000"/>
          </a:solidFill>
        </a:ln>
      </dgm:spPr>
      <dgm:t>
        <a:bodyPr/>
        <a:lstStyle/>
        <a:p>
          <a:pPr latinLnBrk="1"/>
          <a:endParaRPr lang="ko-KR" altLang="en-US" sz="2400" b="1"/>
        </a:p>
      </dgm:t>
    </dgm:pt>
    <dgm:pt modelId="{59E05F42-F018-854E-8550-2FAD3C093314}">
      <dgm:prSet phldrT="[텍스트]" custT="1"/>
      <dgm:spPr>
        <a:solidFill>
          <a:srgbClr val="C00000"/>
        </a:solidFill>
      </dgm:spPr>
      <dgm:t>
        <a:bodyPr/>
        <a:lstStyle/>
        <a:p>
          <a:pPr latinLnBrk="1"/>
          <a:r>
            <a:rPr lang="en-US" altLang="ko-KR" sz="1800" b="1" dirty="0"/>
            <a:t>Battery management system</a:t>
          </a:r>
          <a:endParaRPr lang="ko-KR" altLang="en-US" sz="1800" b="1" dirty="0"/>
        </a:p>
      </dgm:t>
    </dgm:pt>
    <dgm:pt modelId="{5152503F-BE04-9C41-B626-7366F7476F15}" type="parTrans" cxnId="{BE5745AA-4B80-384D-B008-0F7E2780F3D5}">
      <dgm:prSet/>
      <dgm:spPr/>
      <dgm:t>
        <a:bodyPr/>
        <a:lstStyle/>
        <a:p>
          <a:pPr latinLnBrk="1"/>
          <a:endParaRPr lang="ko-KR" altLang="en-US" sz="2400" b="1"/>
        </a:p>
      </dgm:t>
    </dgm:pt>
    <dgm:pt modelId="{370141B3-4B0D-244F-82CE-C7C9462BCCF5}" type="sibTrans" cxnId="{BE5745AA-4B80-384D-B008-0F7E2780F3D5}">
      <dgm:prSet/>
      <dgm:spPr>
        <a:ln>
          <a:solidFill>
            <a:srgbClr val="C00000"/>
          </a:solidFill>
        </a:ln>
      </dgm:spPr>
      <dgm:t>
        <a:bodyPr/>
        <a:lstStyle/>
        <a:p>
          <a:pPr latinLnBrk="1"/>
          <a:endParaRPr lang="ko-KR" altLang="en-US" sz="2400" b="1"/>
        </a:p>
      </dgm:t>
    </dgm:pt>
    <dgm:pt modelId="{7DF3C28E-A07C-D447-8A22-12A3F3519C19}">
      <dgm:prSet custT="1"/>
      <dgm:spPr>
        <a:solidFill>
          <a:srgbClr val="C00000"/>
        </a:solidFill>
      </dgm:spPr>
      <dgm:t>
        <a:bodyPr/>
        <a:lstStyle/>
        <a:p>
          <a:r>
            <a:rPr lang="en-US" sz="1800" b="1" dirty="0"/>
            <a:t>Model Reduction</a:t>
          </a:r>
        </a:p>
      </dgm:t>
    </dgm:pt>
    <dgm:pt modelId="{A0BC8BF6-2C8D-E74E-B7F7-F6B4BEFE78D1}" type="parTrans" cxnId="{8EA94A38-1988-0E46-BD7F-1C96F8E785BD}">
      <dgm:prSet/>
      <dgm:spPr/>
      <dgm:t>
        <a:bodyPr/>
        <a:lstStyle/>
        <a:p>
          <a:endParaRPr lang="en-US" sz="2400" b="1"/>
        </a:p>
      </dgm:t>
    </dgm:pt>
    <dgm:pt modelId="{1684B98F-1D4D-E446-8075-8DC6C77F08F2}" type="sibTrans" cxnId="{8EA94A38-1988-0E46-BD7F-1C96F8E785BD}">
      <dgm:prSet/>
      <dgm:spPr>
        <a:solidFill>
          <a:srgbClr val="C00000"/>
        </a:solidFill>
        <a:ln>
          <a:solidFill>
            <a:srgbClr val="C00000"/>
          </a:solidFill>
        </a:ln>
      </dgm:spPr>
      <dgm:t>
        <a:bodyPr/>
        <a:lstStyle/>
        <a:p>
          <a:endParaRPr lang="en-US" sz="2400" b="1"/>
        </a:p>
      </dgm:t>
    </dgm:pt>
    <dgm:pt modelId="{0A81FA63-B233-3341-9FFF-C229BAA60CEE}" type="pres">
      <dgm:prSet presAssocID="{1BE8951F-6DC8-0646-8DE9-8D5F21F0BF17}" presName="cycle" presStyleCnt="0">
        <dgm:presLayoutVars>
          <dgm:dir/>
          <dgm:resizeHandles val="exact"/>
        </dgm:presLayoutVars>
      </dgm:prSet>
      <dgm:spPr/>
    </dgm:pt>
    <dgm:pt modelId="{23D1BDB7-3A42-3D44-8812-3565F16FA38A}" type="pres">
      <dgm:prSet presAssocID="{91348553-4FA4-D349-BA80-053F6BD53F34}" presName="node" presStyleLbl="node1" presStyleIdx="0" presStyleCnt="4" custScaleX="136131">
        <dgm:presLayoutVars>
          <dgm:bulletEnabled val="1"/>
        </dgm:presLayoutVars>
      </dgm:prSet>
      <dgm:spPr/>
    </dgm:pt>
    <dgm:pt modelId="{85C1926C-70A2-5748-AF2D-7B63D6298AF6}" type="pres">
      <dgm:prSet presAssocID="{91348553-4FA4-D349-BA80-053F6BD53F34}" presName="spNode" presStyleCnt="0"/>
      <dgm:spPr/>
    </dgm:pt>
    <dgm:pt modelId="{79E0AE2C-9E1C-9E47-9910-353AD77A7521}" type="pres">
      <dgm:prSet presAssocID="{5830D5CC-7545-8F48-90CD-D0EF23B0BDF6}" presName="sibTrans" presStyleLbl="sibTrans1D1" presStyleIdx="0" presStyleCnt="4"/>
      <dgm:spPr/>
    </dgm:pt>
    <dgm:pt modelId="{55D750D9-E4B8-1D40-810B-F607000531DE}" type="pres">
      <dgm:prSet presAssocID="{7DF3C28E-A07C-D447-8A22-12A3F3519C19}" presName="node" presStyleLbl="node1" presStyleIdx="1" presStyleCnt="4" custScaleX="136131">
        <dgm:presLayoutVars>
          <dgm:bulletEnabled val="1"/>
        </dgm:presLayoutVars>
      </dgm:prSet>
      <dgm:spPr/>
    </dgm:pt>
    <dgm:pt modelId="{E2A48059-8CB2-4A45-930F-B4D755F1BBF6}" type="pres">
      <dgm:prSet presAssocID="{7DF3C28E-A07C-D447-8A22-12A3F3519C19}" presName="spNode" presStyleCnt="0"/>
      <dgm:spPr/>
    </dgm:pt>
    <dgm:pt modelId="{F4955E17-15A6-8C47-8DC0-65451D2BFEB9}" type="pres">
      <dgm:prSet presAssocID="{1684B98F-1D4D-E446-8075-8DC6C77F08F2}" presName="sibTrans" presStyleLbl="sibTrans1D1" presStyleIdx="1" presStyleCnt="4"/>
      <dgm:spPr/>
    </dgm:pt>
    <dgm:pt modelId="{B1C4E419-6FA7-F84B-861E-EE9C6F7E75DF}" type="pres">
      <dgm:prSet presAssocID="{74AC60DA-B784-9343-8372-476010504C77}" presName="node" presStyleLbl="node1" presStyleIdx="2" presStyleCnt="4" custScaleX="136131">
        <dgm:presLayoutVars>
          <dgm:bulletEnabled val="1"/>
        </dgm:presLayoutVars>
      </dgm:prSet>
      <dgm:spPr/>
    </dgm:pt>
    <dgm:pt modelId="{7E8A93C9-6E3E-2444-B846-2DCEC0E828EF}" type="pres">
      <dgm:prSet presAssocID="{74AC60DA-B784-9343-8372-476010504C77}" presName="spNode" presStyleCnt="0"/>
      <dgm:spPr/>
    </dgm:pt>
    <dgm:pt modelId="{996B687A-7766-6D46-881B-B7FE993BA0F5}" type="pres">
      <dgm:prSet presAssocID="{98A5BB96-F404-AD4C-9B88-ABDE14250C32}" presName="sibTrans" presStyleLbl="sibTrans1D1" presStyleIdx="2" presStyleCnt="4"/>
      <dgm:spPr/>
    </dgm:pt>
    <dgm:pt modelId="{9F29AFE0-3D94-E648-AA20-28509B80E979}" type="pres">
      <dgm:prSet presAssocID="{59E05F42-F018-854E-8550-2FAD3C093314}" presName="node" presStyleLbl="node1" presStyleIdx="3" presStyleCnt="4" custScaleX="136397">
        <dgm:presLayoutVars>
          <dgm:bulletEnabled val="1"/>
        </dgm:presLayoutVars>
      </dgm:prSet>
      <dgm:spPr/>
    </dgm:pt>
    <dgm:pt modelId="{4C857CDA-3C1C-6E4C-8EE3-EFC7B4E06D52}" type="pres">
      <dgm:prSet presAssocID="{59E05F42-F018-854E-8550-2FAD3C093314}" presName="spNode" presStyleCnt="0"/>
      <dgm:spPr/>
    </dgm:pt>
    <dgm:pt modelId="{C338D8C5-F8F6-3E4E-AB03-7BA1A7BE6A98}" type="pres">
      <dgm:prSet presAssocID="{370141B3-4B0D-244F-82CE-C7C9462BCCF5}" presName="sibTrans" presStyleLbl="sibTrans1D1" presStyleIdx="3" presStyleCnt="4"/>
      <dgm:spPr/>
    </dgm:pt>
  </dgm:ptLst>
  <dgm:cxnLst>
    <dgm:cxn modelId="{6B0AF51B-74A3-7D47-A57C-18B1F23085E8}" type="presOf" srcId="{7DF3C28E-A07C-D447-8A22-12A3F3519C19}" destId="{55D750D9-E4B8-1D40-810B-F607000531DE}" srcOrd="0" destOrd="0" presId="urn:microsoft.com/office/officeart/2005/8/layout/cycle6"/>
    <dgm:cxn modelId="{4B49F127-0E20-0C49-8C12-02875301FD93}" type="presOf" srcId="{59E05F42-F018-854E-8550-2FAD3C093314}" destId="{9F29AFE0-3D94-E648-AA20-28509B80E979}" srcOrd="0" destOrd="0" presId="urn:microsoft.com/office/officeart/2005/8/layout/cycle6"/>
    <dgm:cxn modelId="{AF076C31-6C08-5842-A1AE-F9238B7ECB7D}" type="presOf" srcId="{370141B3-4B0D-244F-82CE-C7C9462BCCF5}" destId="{C338D8C5-F8F6-3E4E-AB03-7BA1A7BE6A98}" srcOrd="0" destOrd="0" presId="urn:microsoft.com/office/officeart/2005/8/layout/cycle6"/>
    <dgm:cxn modelId="{B5960133-7745-C64C-9666-0414CA8F6BDA}" srcId="{1BE8951F-6DC8-0646-8DE9-8D5F21F0BF17}" destId="{74AC60DA-B784-9343-8372-476010504C77}" srcOrd="2" destOrd="0" parTransId="{CCC9CEFB-34F3-0847-BA72-49D426112D1A}" sibTransId="{98A5BB96-F404-AD4C-9B88-ABDE14250C32}"/>
    <dgm:cxn modelId="{8EA94A38-1988-0E46-BD7F-1C96F8E785BD}" srcId="{1BE8951F-6DC8-0646-8DE9-8D5F21F0BF17}" destId="{7DF3C28E-A07C-D447-8A22-12A3F3519C19}" srcOrd="1" destOrd="0" parTransId="{A0BC8BF6-2C8D-E74E-B7F7-F6B4BEFE78D1}" sibTransId="{1684B98F-1D4D-E446-8075-8DC6C77F08F2}"/>
    <dgm:cxn modelId="{650B1B3B-DF8C-EB4C-9137-2008DF80C2D1}" type="presOf" srcId="{91348553-4FA4-D349-BA80-053F6BD53F34}" destId="{23D1BDB7-3A42-3D44-8812-3565F16FA38A}" srcOrd="0" destOrd="0" presId="urn:microsoft.com/office/officeart/2005/8/layout/cycle6"/>
    <dgm:cxn modelId="{75605A53-C59D-D74E-8A07-4927BB8D15CD}" type="presOf" srcId="{98A5BB96-F404-AD4C-9B88-ABDE14250C32}" destId="{996B687A-7766-6D46-881B-B7FE993BA0F5}" srcOrd="0" destOrd="0" presId="urn:microsoft.com/office/officeart/2005/8/layout/cycle6"/>
    <dgm:cxn modelId="{8580389F-5645-C64C-A99E-BA7B1F96757E}" type="presOf" srcId="{1684B98F-1D4D-E446-8075-8DC6C77F08F2}" destId="{F4955E17-15A6-8C47-8DC0-65451D2BFEB9}" srcOrd="0" destOrd="0" presId="urn:microsoft.com/office/officeart/2005/8/layout/cycle6"/>
    <dgm:cxn modelId="{BE5745AA-4B80-384D-B008-0F7E2780F3D5}" srcId="{1BE8951F-6DC8-0646-8DE9-8D5F21F0BF17}" destId="{59E05F42-F018-854E-8550-2FAD3C093314}" srcOrd="3" destOrd="0" parTransId="{5152503F-BE04-9C41-B626-7366F7476F15}" sibTransId="{370141B3-4B0D-244F-82CE-C7C9462BCCF5}"/>
    <dgm:cxn modelId="{E5B88FAC-4552-C74A-BD9F-11D91D5DECBF}" type="presOf" srcId="{74AC60DA-B784-9343-8372-476010504C77}" destId="{B1C4E419-6FA7-F84B-861E-EE9C6F7E75DF}" srcOrd="0" destOrd="0" presId="urn:microsoft.com/office/officeart/2005/8/layout/cycle6"/>
    <dgm:cxn modelId="{D7F7A1BE-629E-D741-ACFD-885A9D867393}" type="presOf" srcId="{5830D5CC-7545-8F48-90CD-D0EF23B0BDF6}" destId="{79E0AE2C-9E1C-9E47-9910-353AD77A7521}" srcOrd="0" destOrd="0" presId="urn:microsoft.com/office/officeart/2005/8/layout/cycle6"/>
    <dgm:cxn modelId="{EFA736D2-69D9-9440-AB25-4889243A3689}" srcId="{1BE8951F-6DC8-0646-8DE9-8D5F21F0BF17}" destId="{91348553-4FA4-D349-BA80-053F6BD53F34}" srcOrd="0" destOrd="0" parTransId="{EE57E8CA-2550-7948-9C0C-14E391644D09}" sibTransId="{5830D5CC-7545-8F48-90CD-D0EF23B0BDF6}"/>
    <dgm:cxn modelId="{244A0CD3-8A96-2343-8E4A-EDD8BE5DBF4F}" type="presOf" srcId="{1BE8951F-6DC8-0646-8DE9-8D5F21F0BF17}" destId="{0A81FA63-B233-3341-9FFF-C229BAA60CEE}" srcOrd="0" destOrd="0" presId="urn:microsoft.com/office/officeart/2005/8/layout/cycle6"/>
    <dgm:cxn modelId="{098CFE4F-02C7-D04F-A34C-AEC0B20BB897}" type="presParOf" srcId="{0A81FA63-B233-3341-9FFF-C229BAA60CEE}" destId="{23D1BDB7-3A42-3D44-8812-3565F16FA38A}" srcOrd="0" destOrd="0" presId="urn:microsoft.com/office/officeart/2005/8/layout/cycle6"/>
    <dgm:cxn modelId="{DF1EB46B-1DD2-AD49-9A37-1DF00A9B4846}" type="presParOf" srcId="{0A81FA63-B233-3341-9FFF-C229BAA60CEE}" destId="{85C1926C-70A2-5748-AF2D-7B63D6298AF6}" srcOrd="1" destOrd="0" presId="urn:microsoft.com/office/officeart/2005/8/layout/cycle6"/>
    <dgm:cxn modelId="{98DC0394-AA3F-394E-AD20-093AA8BB2D9A}" type="presParOf" srcId="{0A81FA63-B233-3341-9FFF-C229BAA60CEE}" destId="{79E0AE2C-9E1C-9E47-9910-353AD77A7521}" srcOrd="2" destOrd="0" presId="urn:microsoft.com/office/officeart/2005/8/layout/cycle6"/>
    <dgm:cxn modelId="{C14BEC95-B497-4B44-BF14-9C1A64161572}" type="presParOf" srcId="{0A81FA63-B233-3341-9FFF-C229BAA60CEE}" destId="{55D750D9-E4B8-1D40-810B-F607000531DE}" srcOrd="3" destOrd="0" presId="urn:microsoft.com/office/officeart/2005/8/layout/cycle6"/>
    <dgm:cxn modelId="{0A863623-BC7F-FB42-B11D-87F9FE146D4C}" type="presParOf" srcId="{0A81FA63-B233-3341-9FFF-C229BAA60CEE}" destId="{E2A48059-8CB2-4A45-930F-B4D755F1BBF6}" srcOrd="4" destOrd="0" presId="urn:microsoft.com/office/officeart/2005/8/layout/cycle6"/>
    <dgm:cxn modelId="{D8F29D5C-A762-0049-9303-79008E4357B9}" type="presParOf" srcId="{0A81FA63-B233-3341-9FFF-C229BAA60CEE}" destId="{F4955E17-15A6-8C47-8DC0-65451D2BFEB9}" srcOrd="5" destOrd="0" presId="urn:microsoft.com/office/officeart/2005/8/layout/cycle6"/>
    <dgm:cxn modelId="{3C8A9D61-C4BE-1842-A59A-EEBD69D19093}" type="presParOf" srcId="{0A81FA63-B233-3341-9FFF-C229BAA60CEE}" destId="{B1C4E419-6FA7-F84B-861E-EE9C6F7E75DF}" srcOrd="6" destOrd="0" presId="urn:microsoft.com/office/officeart/2005/8/layout/cycle6"/>
    <dgm:cxn modelId="{662F951A-8289-B84A-833C-A45360AC2425}" type="presParOf" srcId="{0A81FA63-B233-3341-9FFF-C229BAA60CEE}" destId="{7E8A93C9-6E3E-2444-B846-2DCEC0E828EF}" srcOrd="7" destOrd="0" presId="urn:microsoft.com/office/officeart/2005/8/layout/cycle6"/>
    <dgm:cxn modelId="{151D6748-EDBD-084C-956B-4D11C8DC1F39}" type="presParOf" srcId="{0A81FA63-B233-3341-9FFF-C229BAA60CEE}" destId="{996B687A-7766-6D46-881B-B7FE993BA0F5}" srcOrd="8" destOrd="0" presId="urn:microsoft.com/office/officeart/2005/8/layout/cycle6"/>
    <dgm:cxn modelId="{70BED93D-79DD-AC4A-A6B0-793F0D8DAC6F}" type="presParOf" srcId="{0A81FA63-B233-3341-9FFF-C229BAA60CEE}" destId="{9F29AFE0-3D94-E648-AA20-28509B80E979}" srcOrd="9" destOrd="0" presId="urn:microsoft.com/office/officeart/2005/8/layout/cycle6"/>
    <dgm:cxn modelId="{1D513797-424B-A048-A0D9-29309AE3E6BA}" type="presParOf" srcId="{0A81FA63-B233-3341-9FFF-C229BAA60CEE}" destId="{4C857CDA-3C1C-6E4C-8EE3-EFC7B4E06D52}" srcOrd="10" destOrd="0" presId="urn:microsoft.com/office/officeart/2005/8/layout/cycle6"/>
    <dgm:cxn modelId="{82B89F5B-86FB-1342-9134-C0D648E912F1}" type="presParOf" srcId="{0A81FA63-B233-3341-9FFF-C229BAA60CEE}" destId="{C338D8C5-F8F6-3E4E-AB03-7BA1A7BE6A98}" srcOrd="11" destOrd="0" presId="urn:microsoft.com/office/officeart/2005/8/layout/cycle6"/>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D1BDB7-3A42-3D44-8812-3565F16FA38A}">
      <dsp:nvSpPr>
        <dsp:cNvPr id="0" name=""/>
        <dsp:cNvSpPr/>
      </dsp:nvSpPr>
      <dsp:spPr>
        <a:xfrm>
          <a:off x="1781172" y="665"/>
          <a:ext cx="1783084" cy="851389"/>
        </a:xfrm>
        <a:prstGeom prst="round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en-US" altLang="ko-KR" sz="1800" b="1" kern="1200" dirty="0"/>
            <a:t>Modeling</a:t>
          </a:r>
          <a:endParaRPr lang="ko-KR" altLang="en-US" sz="1800" b="1" kern="1200" dirty="0"/>
        </a:p>
      </dsp:txBody>
      <dsp:txXfrm>
        <a:off x="1822733" y="42226"/>
        <a:ext cx="1699962" cy="768267"/>
      </dsp:txXfrm>
    </dsp:sp>
    <dsp:sp modelId="{79E0AE2C-9E1C-9E47-9910-353AD77A7521}">
      <dsp:nvSpPr>
        <dsp:cNvPr id="0" name=""/>
        <dsp:cNvSpPr/>
      </dsp:nvSpPr>
      <dsp:spPr>
        <a:xfrm>
          <a:off x="1266799" y="426360"/>
          <a:ext cx="2811829" cy="2811829"/>
        </a:xfrm>
        <a:custGeom>
          <a:avLst/>
          <a:gdLst/>
          <a:ahLst/>
          <a:cxnLst/>
          <a:rect l="0" t="0" r="0" b="0"/>
          <a:pathLst>
            <a:path>
              <a:moveTo>
                <a:pt x="2303620" y="323916"/>
              </a:moveTo>
              <a:arcTo wR="1405914" hR="1405914" stAng="18580897" swAng="1942056"/>
            </a:path>
          </a:pathLst>
        </a:custGeom>
        <a:noFill/>
        <a:ln w="6350" cap="flat" cmpd="sng" algn="ctr">
          <a:solidFill>
            <a:srgbClr val="C00000"/>
          </a:solidFill>
          <a:prstDash val="solid"/>
          <a:miter lim="800000"/>
        </a:ln>
        <a:effectLst/>
      </dsp:spPr>
      <dsp:style>
        <a:lnRef idx="1">
          <a:scrgbClr r="0" g="0" b="0"/>
        </a:lnRef>
        <a:fillRef idx="0">
          <a:scrgbClr r="0" g="0" b="0"/>
        </a:fillRef>
        <a:effectRef idx="0">
          <a:scrgbClr r="0" g="0" b="0"/>
        </a:effectRef>
        <a:fontRef idx="minor"/>
      </dsp:style>
    </dsp:sp>
    <dsp:sp modelId="{55D750D9-E4B8-1D40-810B-F607000531DE}">
      <dsp:nvSpPr>
        <dsp:cNvPr id="0" name=""/>
        <dsp:cNvSpPr/>
      </dsp:nvSpPr>
      <dsp:spPr>
        <a:xfrm>
          <a:off x="3187087" y="1406580"/>
          <a:ext cx="1783084" cy="851389"/>
        </a:xfrm>
        <a:prstGeom prst="round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Model Reduction</a:t>
          </a:r>
        </a:p>
      </dsp:txBody>
      <dsp:txXfrm>
        <a:off x="3228648" y="1448141"/>
        <a:ext cx="1699962" cy="768267"/>
      </dsp:txXfrm>
    </dsp:sp>
    <dsp:sp modelId="{F4955E17-15A6-8C47-8DC0-65451D2BFEB9}">
      <dsp:nvSpPr>
        <dsp:cNvPr id="0" name=""/>
        <dsp:cNvSpPr/>
      </dsp:nvSpPr>
      <dsp:spPr>
        <a:xfrm>
          <a:off x="1266799" y="426360"/>
          <a:ext cx="2811829" cy="2811829"/>
        </a:xfrm>
        <a:custGeom>
          <a:avLst/>
          <a:gdLst/>
          <a:ahLst/>
          <a:cxnLst/>
          <a:rect l="0" t="0" r="0" b="0"/>
          <a:pathLst>
            <a:path>
              <a:moveTo>
                <a:pt x="2743392" y="1839218"/>
              </a:moveTo>
              <a:arcTo wR="1405914" hR="1405914" stAng="1077047" swAng="1942056"/>
            </a:path>
          </a:pathLst>
        </a:custGeom>
        <a:noFill/>
        <a:ln w="6350" cap="flat" cmpd="sng" algn="ctr">
          <a:solidFill>
            <a:srgbClr val="C00000"/>
          </a:solidFill>
          <a:prstDash val="solid"/>
          <a:miter lim="800000"/>
        </a:ln>
        <a:effectLst/>
      </dsp:spPr>
      <dsp:style>
        <a:lnRef idx="1">
          <a:scrgbClr r="0" g="0" b="0"/>
        </a:lnRef>
        <a:fillRef idx="0">
          <a:scrgbClr r="0" g="0" b="0"/>
        </a:fillRef>
        <a:effectRef idx="0">
          <a:scrgbClr r="0" g="0" b="0"/>
        </a:effectRef>
        <a:fontRef idx="minor"/>
      </dsp:style>
    </dsp:sp>
    <dsp:sp modelId="{B1C4E419-6FA7-F84B-861E-EE9C6F7E75DF}">
      <dsp:nvSpPr>
        <dsp:cNvPr id="0" name=""/>
        <dsp:cNvSpPr/>
      </dsp:nvSpPr>
      <dsp:spPr>
        <a:xfrm>
          <a:off x="1781172" y="2812495"/>
          <a:ext cx="1783084" cy="851389"/>
        </a:xfrm>
        <a:prstGeom prst="round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en-US" altLang="ko-KR" sz="1800" b="1" kern="1200" dirty="0"/>
            <a:t>Control</a:t>
          </a:r>
          <a:endParaRPr lang="ko-KR" altLang="en-US" sz="1800" b="1" kern="1200" dirty="0"/>
        </a:p>
      </dsp:txBody>
      <dsp:txXfrm>
        <a:off x="1822733" y="2854056"/>
        <a:ext cx="1699962" cy="768267"/>
      </dsp:txXfrm>
    </dsp:sp>
    <dsp:sp modelId="{996B687A-7766-6D46-881B-B7FE993BA0F5}">
      <dsp:nvSpPr>
        <dsp:cNvPr id="0" name=""/>
        <dsp:cNvSpPr/>
      </dsp:nvSpPr>
      <dsp:spPr>
        <a:xfrm>
          <a:off x="1266799" y="426360"/>
          <a:ext cx="2811829" cy="2811829"/>
        </a:xfrm>
        <a:custGeom>
          <a:avLst/>
          <a:gdLst/>
          <a:ahLst/>
          <a:cxnLst/>
          <a:rect l="0" t="0" r="0" b="0"/>
          <a:pathLst>
            <a:path>
              <a:moveTo>
                <a:pt x="508209" y="2487913"/>
              </a:moveTo>
              <a:arcTo wR="1405914" hR="1405914" stAng="7780897" swAng="1942056"/>
            </a:path>
          </a:pathLst>
        </a:custGeom>
        <a:noFill/>
        <a:ln w="6350" cap="flat" cmpd="sng" algn="ctr">
          <a:solidFill>
            <a:srgbClr val="C00000"/>
          </a:solidFill>
          <a:prstDash val="solid"/>
          <a:miter lim="800000"/>
        </a:ln>
        <a:effectLst/>
      </dsp:spPr>
      <dsp:style>
        <a:lnRef idx="1">
          <a:scrgbClr r="0" g="0" b="0"/>
        </a:lnRef>
        <a:fillRef idx="0">
          <a:scrgbClr r="0" g="0" b="0"/>
        </a:fillRef>
        <a:effectRef idx="0">
          <a:scrgbClr r="0" g="0" b="0"/>
        </a:effectRef>
        <a:fontRef idx="minor"/>
      </dsp:style>
    </dsp:sp>
    <dsp:sp modelId="{9F29AFE0-3D94-E648-AA20-28509B80E979}">
      <dsp:nvSpPr>
        <dsp:cNvPr id="0" name=""/>
        <dsp:cNvSpPr/>
      </dsp:nvSpPr>
      <dsp:spPr>
        <a:xfrm>
          <a:off x="373515" y="1406580"/>
          <a:ext cx="1786568" cy="851389"/>
        </a:xfrm>
        <a:prstGeom prst="roundRect">
          <a:avLst/>
        </a:prstGeom>
        <a:solidFill>
          <a:srgbClr val="C0000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en-US" altLang="ko-KR" sz="1800" b="1" kern="1200" dirty="0"/>
            <a:t>Battery management system</a:t>
          </a:r>
          <a:endParaRPr lang="ko-KR" altLang="en-US" sz="1800" b="1" kern="1200" dirty="0"/>
        </a:p>
      </dsp:txBody>
      <dsp:txXfrm>
        <a:off x="415076" y="1448141"/>
        <a:ext cx="1703446" cy="768267"/>
      </dsp:txXfrm>
    </dsp:sp>
    <dsp:sp modelId="{C338D8C5-F8F6-3E4E-AB03-7BA1A7BE6A98}">
      <dsp:nvSpPr>
        <dsp:cNvPr id="0" name=""/>
        <dsp:cNvSpPr/>
      </dsp:nvSpPr>
      <dsp:spPr>
        <a:xfrm>
          <a:off x="1266799" y="426360"/>
          <a:ext cx="2811829" cy="2811829"/>
        </a:xfrm>
        <a:custGeom>
          <a:avLst/>
          <a:gdLst/>
          <a:ahLst/>
          <a:cxnLst/>
          <a:rect l="0" t="0" r="0" b="0"/>
          <a:pathLst>
            <a:path>
              <a:moveTo>
                <a:pt x="68437" y="972611"/>
              </a:moveTo>
              <a:arcTo wR="1405914" hR="1405914" stAng="11877047" swAng="1942056"/>
            </a:path>
          </a:pathLst>
        </a:custGeom>
        <a:noFill/>
        <a:ln w="6350" cap="flat" cmpd="sng" algn="ctr">
          <a:solidFill>
            <a:srgbClr val="C00000"/>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86D99-20DC-6449-B18C-717D82FC29E1}" type="datetimeFigureOut">
              <a:rPr lang="en-US" smtClean="0"/>
              <a:t>3/30/22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C1472E-1555-B040-8B63-B241416E4D80}" type="slidenum">
              <a:rPr lang="en-US" smtClean="0"/>
              <a:t>‹#›</a:t>
            </a:fld>
            <a:endParaRPr lang="en-US"/>
          </a:p>
        </p:txBody>
      </p:sp>
    </p:spTree>
    <p:extLst>
      <p:ext uri="{BB962C8B-B14F-4D97-AF65-F5344CB8AC3E}">
        <p14:creationId xmlns:p14="http://schemas.microsoft.com/office/powerpoint/2010/main" val="4123350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latinLnBrk="1"/>
            <a:r>
              <a:rPr lang="en-US" altLang="ko-Kore-KR" sz="1200" kern="1200" dirty="0">
                <a:solidFill>
                  <a:schemeClr val="tx1"/>
                </a:solidFill>
                <a:effectLst/>
                <a:latin typeface="+mn-lt"/>
                <a:ea typeface="+mn-ea"/>
                <a:cs typeface="+mn-cs"/>
              </a:rPr>
              <a:t>This presentation is divided into 6 parts. Introduction, Basics of the Lithium-ion battery, Model reduction, Simulation and optimization setup results and discussion conclusion</a:t>
            </a:r>
            <a:endParaRPr lang="ko-Kore-KR" altLang="ko-Kore-KR" sz="1200" kern="1200">
              <a:solidFill>
                <a:schemeClr val="tx1"/>
              </a:solidFill>
              <a:effectLst/>
              <a:latin typeface="+mn-lt"/>
              <a:ea typeface="+mn-ea"/>
              <a:cs typeface="+mn-cs"/>
            </a:endParaRPr>
          </a:p>
        </p:txBody>
      </p:sp>
      <p:sp>
        <p:nvSpPr>
          <p:cNvPr id="4" name="슬라이드 번호 개체 틀 3"/>
          <p:cNvSpPr>
            <a:spLocks noGrp="1"/>
          </p:cNvSpPr>
          <p:nvPr>
            <p:ph type="sldNum" sz="quarter" idx="5"/>
          </p:nvPr>
        </p:nvSpPr>
        <p:spPr/>
        <p:txBody>
          <a:bodyPr/>
          <a:lstStyle/>
          <a:p>
            <a:fld id="{B68D6142-7A77-4EE3-A5ED-A708E17FC727}" type="slidenum">
              <a:rPr lang="en-US" smtClean="0"/>
              <a:t>2</a:t>
            </a:fld>
            <a:endParaRPr lang="en-US"/>
          </a:p>
        </p:txBody>
      </p:sp>
    </p:spTree>
    <p:extLst>
      <p:ext uri="{BB962C8B-B14F-4D97-AF65-F5344CB8AC3E}">
        <p14:creationId xmlns:p14="http://schemas.microsoft.com/office/powerpoint/2010/main" val="4044312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en-US" altLang="ko-US" baseline="0" dirty="0"/>
          </a:p>
        </p:txBody>
      </p:sp>
      <p:sp>
        <p:nvSpPr>
          <p:cNvPr id="4" name="슬라이드 번호 개체 틀 3"/>
          <p:cNvSpPr>
            <a:spLocks noGrp="1"/>
          </p:cNvSpPr>
          <p:nvPr>
            <p:ph type="sldNum" sz="quarter" idx="5"/>
          </p:nvPr>
        </p:nvSpPr>
        <p:spPr/>
        <p:txBody>
          <a:bodyPr/>
          <a:lstStyle/>
          <a:p>
            <a:fld id="{B68D6142-7A77-4EE3-A5ED-A708E17FC727}" type="slidenum">
              <a:rPr lang="en-US" smtClean="0"/>
              <a:t>11</a:t>
            </a:fld>
            <a:endParaRPr lang="en-US"/>
          </a:p>
        </p:txBody>
      </p:sp>
    </p:spTree>
    <p:extLst>
      <p:ext uri="{BB962C8B-B14F-4D97-AF65-F5344CB8AC3E}">
        <p14:creationId xmlns:p14="http://schemas.microsoft.com/office/powerpoint/2010/main" val="454066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US" baseline="0" dirty="0"/>
              <a:t>For the case of a spherical particle, the intercalation of lithium ions in the solid phase is modeled as a process due to diffusion. Diffusion governs the concentration within each electrode expressed as the spherical diffusion equation with two boundary conditions which are at the center of the sphere and surface of the sphere.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US" baseline="0" dirty="0"/>
              <a:t>As I said before in the introduction slide, one of the objectives of this presentation is to figure out how much degradation occurred in the battery cell. So as you can see in the negative electrode current density equation (click) there is a side reaction current density (click) which is one of the important variables in the degradation that relates to the loss of active material to the sei layer. I’ll explain this in detail next further slides</a:t>
            </a:r>
          </a:p>
        </p:txBody>
      </p:sp>
      <p:sp>
        <p:nvSpPr>
          <p:cNvPr id="4" name="슬라이드 번호 개체 틀 3"/>
          <p:cNvSpPr>
            <a:spLocks noGrp="1"/>
          </p:cNvSpPr>
          <p:nvPr>
            <p:ph type="sldNum" sz="quarter" idx="5"/>
          </p:nvPr>
        </p:nvSpPr>
        <p:spPr/>
        <p:txBody>
          <a:bodyPr/>
          <a:lstStyle/>
          <a:p>
            <a:fld id="{B68D6142-7A77-4EE3-A5ED-A708E17FC727}" type="slidenum">
              <a:rPr lang="en-US" smtClean="0"/>
              <a:t>12</a:t>
            </a:fld>
            <a:endParaRPr lang="en-US"/>
          </a:p>
        </p:txBody>
      </p:sp>
    </p:spTree>
    <p:extLst>
      <p:ext uri="{BB962C8B-B14F-4D97-AF65-F5344CB8AC3E}">
        <p14:creationId xmlns:p14="http://schemas.microsoft.com/office/powerpoint/2010/main" val="32704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US" baseline="0" dirty="0"/>
              <a:t> Each electrode produces a voltage that depends nonlinearly on the surface concentration of that respective electrode.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US" baseline="0" dirty="0"/>
              <a:t>The nonlinear function is the reference potential of the electrode for the positive electrode, and for the negative electrode.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US" baseline="0" dirty="0"/>
              <a:t>The difference in potentials between the electrolyte and the electrodes drives the current through the battery. The Butler-Volmer equation expresses how this potential difference relates to the current.</a:t>
            </a:r>
            <a:endParaRPr lang="en-US" baseline="0" dirty="0"/>
          </a:p>
          <a:p>
            <a:endParaRPr lang="en-US" baseline="0" dirty="0"/>
          </a:p>
          <a:p>
            <a:r>
              <a:rPr lang="en-US" baseline="0" dirty="0"/>
              <a:t>This is the reduced model of overpotential. This can be calculated by combining Butler </a:t>
            </a:r>
            <a:r>
              <a:rPr lang="en-US" baseline="0" dirty="0" err="1"/>
              <a:t>volmer</a:t>
            </a:r>
            <a:r>
              <a:rPr lang="en-US" baseline="0" dirty="0"/>
              <a:t> equation and current density equation. From the reduced model of overpotential, we can figure out that the overpotential is a direct function of the input current and surface concentration.</a:t>
            </a:r>
          </a:p>
        </p:txBody>
      </p:sp>
      <p:sp>
        <p:nvSpPr>
          <p:cNvPr id="4" name="Slide Number Placeholder 3"/>
          <p:cNvSpPr>
            <a:spLocks noGrp="1"/>
          </p:cNvSpPr>
          <p:nvPr>
            <p:ph type="sldNum" sz="quarter" idx="10"/>
          </p:nvPr>
        </p:nvSpPr>
        <p:spPr/>
        <p:txBody>
          <a:bodyPr/>
          <a:lstStyle/>
          <a:p>
            <a:fld id="{B68D6142-7A77-4EE3-A5ED-A708E17FC727}" type="slidenum">
              <a:rPr lang="en-US" smtClean="0"/>
              <a:t>13</a:t>
            </a:fld>
            <a:endParaRPr lang="en-US"/>
          </a:p>
        </p:txBody>
      </p:sp>
    </p:spTree>
    <p:extLst>
      <p:ext uri="{BB962C8B-B14F-4D97-AF65-F5344CB8AC3E}">
        <p14:creationId xmlns:p14="http://schemas.microsoft.com/office/powerpoint/2010/main" val="3058567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kumimoji="1" lang="en-US" altLang="ko-Kore-KR" dirty="0"/>
              <a:t>To figure out the side reaction current density through the simulation and to figure out the negative surface concentration in the battery cell with degradation by using the side reaction current density </a:t>
            </a:r>
          </a:p>
          <a:p>
            <a:r>
              <a:rPr kumimoji="1" lang="en-US" altLang="ko-Kore-KR" dirty="0"/>
              <a:t>we should solve the side reaction current density as a function of surface concentration and current from the </a:t>
            </a:r>
            <a:r>
              <a:rPr kumimoji="1" lang="en-US" altLang="ko-Kore-KR" dirty="0" err="1"/>
              <a:t>bulter</a:t>
            </a:r>
            <a:r>
              <a:rPr kumimoji="1" lang="en-US" altLang="ko-Kore-KR" dirty="0"/>
              <a:t> </a:t>
            </a:r>
            <a:r>
              <a:rPr kumimoji="1" lang="en-US" altLang="ko-Kore-KR" dirty="0" err="1"/>
              <a:t>volmer</a:t>
            </a:r>
            <a:r>
              <a:rPr kumimoji="1" lang="en-US" altLang="ko-Kore-KR" dirty="0"/>
              <a:t> equation.</a:t>
            </a:r>
          </a:p>
          <a:p>
            <a:r>
              <a:rPr kumimoji="1" lang="en-US" altLang="ko-Kore-KR" dirty="0"/>
              <a:t>So the final algebraic expression for side reaction current density which we solved is this equation (click</a:t>
            </a:r>
            <a:r>
              <a:rPr kumimoji="1" lang="en-US" altLang="ko-KR" dirty="0"/>
              <a:t>) </a:t>
            </a:r>
            <a:r>
              <a:rPr kumimoji="1" lang="en-US" altLang="ko-Kore-KR" dirty="0"/>
              <a:t>it is determined algebraically by using overpotential equations and negative reference potential equations. </a:t>
            </a:r>
          </a:p>
          <a:p>
            <a:r>
              <a:rPr kumimoji="1" lang="en-US" altLang="ko-Kore-KR" dirty="0"/>
              <a:t>This complex non-linear equation is combined with the battery cell model which is modeled by the finite difference method. I’ll explain this in detail next further slides.</a:t>
            </a:r>
            <a:endParaRPr lang="en-US" altLang="ko-US" i="1" dirty="0">
              <a:latin typeface="Cambria Math" panose="02040503050406030204" pitchFamily="18" charset="0"/>
            </a:endParaRPr>
          </a:p>
        </p:txBody>
      </p:sp>
      <p:sp>
        <p:nvSpPr>
          <p:cNvPr id="4" name="슬라이드 번호 개체 틀 3"/>
          <p:cNvSpPr>
            <a:spLocks noGrp="1"/>
          </p:cNvSpPr>
          <p:nvPr>
            <p:ph type="sldNum" sz="quarter" idx="5"/>
          </p:nvPr>
        </p:nvSpPr>
        <p:spPr/>
        <p:txBody>
          <a:bodyPr/>
          <a:lstStyle/>
          <a:p>
            <a:fld id="{B68D6142-7A77-4EE3-A5ED-A708E17FC727}" type="slidenum">
              <a:rPr lang="en-US" smtClean="0"/>
              <a:t>14</a:t>
            </a:fld>
            <a:endParaRPr lang="en-US"/>
          </a:p>
        </p:txBody>
      </p:sp>
    </p:spTree>
    <p:extLst>
      <p:ext uri="{BB962C8B-B14F-4D97-AF65-F5344CB8AC3E}">
        <p14:creationId xmlns:p14="http://schemas.microsoft.com/office/powerpoint/2010/main" val="195460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kumimoji="1" lang="en-US" altLang="ko-Kore-KR" dirty="0"/>
              <a:t>To figure out the side reaction current density through the simulation and to figure out the negative surface concentration in the battery cell with degradation by using the side reaction current density </a:t>
            </a:r>
          </a:p>
          <a:p>
            <a:r>
              <a:rPr kumimoji="1" lang="en-US" altLang="ko-Kore-KR" dirty="0"/>
              <a:t>we should solve the side reaction current density as a function of surface concentration and current from the </a:t>
            </a:r>
            <a:r>
              <a:rPr kumimoji="1" lang="en-US" altLang="ko-Kore-KR" dirty="0" err="1"/>
              <a:t>bulter</a:t>
            </a:r>
            <a:r>
              <a:rPr kumimoji="1" lang="en-US" altLang="ko-Kore-KR" dirty="0"/>
              <a:t> </a:t>
            </a:r>
            <a:r>
              <a:rPr kumimoji="1" lang="en-US" altLang="ko-Kore-KR" dirty="0" err="1"/>
              <a:t>volmer</a:t>
            </a:r>
            <a:r>
              <a:rPr kumimoji="1" lang="en-US" altLang="ko-Kore-KR" dirty="0"/>
              <a:t> equation.</a:t>
            </a:r>
          </a:p>
          <a:p>
            <a:r>
              <a:rPr kumimoji="1" lang="en-US" altLang="ko-Kore-KR" dirty="0"/>
              <a:t>So the final algebraic expression for side reaction current density which we solved is this equation (click</a:t>
            </a:r>
            <a:r>
              <a:rPr kumimoji="1" lang="en-US" altLang="ko-KR" dirty="0"/>
              <a:t>) </a:t>
            </a:r>
            <a:r>
              <a:rPr kumimoji="1" lang="en-US" altLang="ko-Kore-KR" dirty="0"/>
              <a:t>it is determined algebraically by using overpotential equations and negative reference potential equations. </a:t>
            </a:r>
          </a:p>
          <a:p>
            <a:r>
              <a:rPr kumimoji="1" lang="en-US" altLang="ko-Kore-KR" dirty="0"/>
              <a:t>This complex non-linear equation is combined with the battery cell model which is modeled by the finite difference method. I’ll explain this in detail next further slides.</a:t>
            </a:r>
            <a:endParaRPr lang="en-US" altLang="ko-US" i="1" dirty="0">
              <a:latin typeface="Cambria Math" panose="02040503050406030204" pitchFamily="18" charset="0"/>
            </a:endParaRPr>
          </a:p>
        </p:txBody>
      </p:sp>
      <p:sp>
        <p:nvSpPr>
          <p:cNvPr id="4" name="슬라이드 번호 개체 틀 3"/>
          <p:cNvSpPr>
            <a:spLocks noGrp="1"/>
          </p:cNvSpPr>
          <p:nvPr>
            <p:ph type="sldNum" sz="quarter" idx="5"/>
          </p:nvPr>
        </p:nvSpPr>
        <p:spPr/>
        <p:txBody>
          <a:bodyPr/>
          <a:lstStyle/>
          <a:p>
            <a:fld id="{B68D6142-7A77-4EE3-A5ED-A708E17FC727}" type="slidenum">
              <a:rPr lang="en-US" smtClean="0"/>
              <a:t>15</a:t>
            </a:fld>
            <a:endParaRPr lang="en-US"/>
          </a:p>
        </p:txBody>
      </p:sp>
    </p:spTree>
    <p:extLst>
      <p:ext uri="{BB962C8B-B14F-4D97-AF65-F5344CB8AC3E}">
        <p14:creationId xmlns:p14="http://schemas.microsoft.com/office/powerpoint/2010/main" val="3174173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final equation of the output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baseline="0" dirty="0"/>
              <a:t>Let’s remind the single particle model figure. I discussed  that we need to consider these components to determine the output voltage.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baseline="0" dirty="0"/>
              <a:t>I could complete the output voltage equation from variables which I got through the model reduction.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ore-KR" baseline="0" dirty="0"/>
          </a:p>
          <a:p>
            <a:r>
              <a:rPr lang="en-US" baseline="0" dirty="0"/>
              <a:t>In the first term of the equation, reference potentials are functions of the surface concentrations and this can be computed with the state space model which I got before.  Also, in the second term the overpotential is calculated with reduced order model equation. And additional resistance parts can be calculated with given parameter.</a:t>
            </a:r>
          </a:p>
          <a:p>
            <a:endParaRPr lang="en-US" baseline="0" dirty="0"/>
          </a:p>
        </p:txBody>
      </p:sp>
      <p:sp>
        <p:nvSpPr>
          <p:cNvPr id="4" name="Slide Number Placeholder 3"/>
          <p:cNvSpPr>
            <a:spLocks noGrp="1"/>
          </p:cNvSpPr>
          <p:nvPr>
            <p:ph type="sldNum" sz="quarter" idx="10"/>
          </p:nvPr>
        </p:nvSpPr>
        <p:spPr/>
        <p:txBody>
          <a:bodyPr/>
          <a:lstStyle/>
          <a:p>
            <a:fld id="{B68D6142-7A77-4EE3-A5ED-A708E17FC727}" type="slidenum">
              <a:rPr lang="en-US" smtClean="0"/>
              <a:t>16</a:t>
            </a:fld>
            <a:endParaRPr lang="en-US"/>
          </a:p>
        </p:txBody>
      </p:sp>
    </p:spTree>
    <p:extLst>
      <p:ext uri="{BB962C8B-B14F-4D97-AF65-F5344CB8AC3E}">
        <p14:creationId xmlns:p14="http://schemas.microsoft.com/office/powerpoint/2010/main" val="2737329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kumimoji="1" lang="en-US" altLang="ko-Kore-KR" dirty="0"/>
              <a:t>To figure out the side reaction current density through the simulation and to figure out the negative surface concentration in the battery cell with degradation by using the side reaction current density </a:t>
            </a:r>
          </a:p>
          <a:p>
            <a:r>
              <a:rPr kumimoji="1" lang="en-US" altLang="ko-Kore-KR" dirty="0"/>
              <a:t>we should solve the side reaction current density as a function of surface concentration and current from the </a:t>
            </a:r>
            <a:r>
              <a:rPr kumimoji="1" lang="en-US" altLang="ko-Kore-KR" dirty="0" err="1"/>
              <a:t>bulter</a:t>
            </a:r>
            <a:r>
              <a:rPr kumimoji="1" lang="en-US" altLang="ko-Kore-KR" dirty="0"/>
              <a:t> </a:t>
            </a:r>
            <a:r>
              <a:rPr kumimoji="1" lang="en-US" altLang="ko-Kore-KR" dirty="0" err="1"/>
              <a:t>volmer</a:t>
            </a:r>
            <a:r>
              <a:rPr kumimoji="1" lang="en-US" altLang="ko-Kore-KR" dirty="0"/>
              <a:t> equation.</a:t>
            </a:r>
          </a:p>
          <a:p>
            <a:r>
              <a:rPr kumimoji="1" lang="en-US" altLang="ko-Kore-KR" dirty="0"/>
              <a:t>So the final algebraic expression for side reaction current density which we solved is this equation (click</a:t>
            </a:r>
            <a:r>
              <a:rPr kumimoji="1" lang="en-US" altLang="ko-KR" dirty="0"/>
              <a:t>) </a:t>
            </a:r>
            <a:r>
              <a:rPr kumimoji="1" lang="en-US" altLang="ko-Kore-KR" dirty="0"/>
              <a:t>it is determined algebraically by using overpotential equations and negative reference potential equations. </a:t>
            </a:r>
          </a:p>
          <a:p>
            <a:r>
              <a:rPr kumimoji="1" lang="en-US" altLang="ko-Kore-KR" dirty="0"/>
              <a:t>This complex non-linear equation is combined with the battery cell model which is modeled by the finite difference method. I’ll explain this in detail next further slides.</a:t>
            </a:r>
            <a:endParaRPr lang="en-US" altLang="ko-US" i="1" dirty="0">
              <a:latin typeface="Cambria Math" panose="02040503050406030204" pitchFamily="18" charset="0"/>
            </a:endParaRPr>
          </a:p>
        </p:txBody>
      </p:sp>
      <p:sp>
        <p:nvSpPr>
          <p:cNvPr id="4" name="슬라이드 번호 개체 틀 3"/>
          <p:cNvSpPr>
            <a:spLocks noGrp="1"/>
          </p:cNvSpPr>
          <p:nvPr>
            <p:ph type="sldNum" sz="quarter" idx="5"/>
          </p:nvPr>
        </p:nvSpPr>
        <p:spPr/>
        <p:txBody>
          <a:bodyPr/>
          <a:lstStyle/>
          <a:p>
            <a:fld id="{B68D6142-7A77-4EE3-A5ED-A708E17FC727}" type="slidenum">
              <a:rPr lang="en-US" smtClean="0"/>
              <a:t>17</a:t>
            </a:fld>
            <a:endParaRPr lang="en-US"/>
          </a:p>
        </p:txBody>
      </p:sp>
    </p:spTree>
    <p:extLst>
      <p:ext uri="{BB962C8B-B14F-4D97-AF65-F5344CB8AC3E}">
        <p14:creationId xmlns:p14="http://schemas.microsoft.com/office/powerpoint/2010/main" val="3748884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1472E-1555-B040-8B63-B241416E4D80}" type="slidenum">
              <a:rPr lang="en-US" smtClean="0"/>
              <a:t>18</a:t>
            </a:fld>
            <a:endParaRPr lang="en-US"/>
          </a:p>
        </p:txBody>
      </p:sp>
    </p:spTree>
    <p:extLst>
      <p:ext uri="{BB962C8B-B14F-4D97-AF65-F5344CB8AC3E}">
        <p14:creationId xmlns:p14="http://schemas.microsoft.com/office/powerpoint/2010/main" val="1868997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latinLnBrk="1"/>
            <a:r>
              <a:rPr lang="en-US" altLang="ko-Kore-KR" sz="1200" kern="1200" dirty="0">
                <a:solidFill>
                  <a:schemeClr val="tx1"/>
                </a:solidFill>
                <a:effectLst/>
                <a:latin typeface="+mn-lt"/>
                <a:ea typeface="+mn-ea"/>
                <a:cs typeface="+mn-cs"/>
              </a:rPr>
              <a:t>Based on the battery dynamics I have been explained, I will explain how I modeled the battery cell. </a:t>
            </a:r>
          </a:p>
          <a:p>
            <a:pPr latinLnBrk="1"/>
            <a:r>
              <a:rPr lang="en-US" altLang="ko-Kore-KR" sz="1200" kern="1200" dirty="0">
                <a:solidFill>
                  <a:schemeClr val="tx1"/>
                </a:solidFill>
                <a:effectLst/>
                <a:latin typeface="+mn-lt"/>
                <a:ea typeface="+mn-ea"/>
                <a:cs typeface="+mn-cs"/>
              </a:rPr>
              <a:t>As I explained briefly in the previous slides, I used the finite difference method to model the battery cell. </a:t>
            </a:r>
          </a:p>
          <a:p>
            <a:pPr latinLnBrk="1"/>
            <a:r>
              <a:rPr lang="en-US" altLang="ko-Kore-KR" sz="1200" kern="1200" dirty="0">
                <a:solidFill>
                  <a:schemeClr val="tx1"/>
                </a:solidFill>
                <a:effectLst/>
                <a:latin typeface="+mn-lt"/>
                <a:ea typeface="+mn-ea"/>
                <a:cs typeface="+mn-cs"/>
              </a:rPr>
              <a:t>So in my research, FDM is applied to the spherical diffusion equation to covert the Partial differential equations into ordinary differential equations to solve numerically.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ore-KR" sz="1200" kern="1200" dirty="0">
                <a:solidFill>
                  <a:schemeClr val="tx1"/>
                </a:solidFill>
                <a:effectLst/>
                <a:latin typeface="+mn-lt"/>
                <a:ea typeface="+mn-ea"/>
                <a:cs typeface="+mn-cs"/>
              </a:rPr>
              <a:t>To be specific, </a:t>
            </a:r>
            <a:r>
              <a:rPr kumimoji="0" lang="en-US" altLang="ko-Kore-KR" sz="1200" kern="1200" dirty="0">
                <a:solidFill>
                  <a:schemeClr val="tx1"/>
                </a:solidFill>
                <a:effectLst/>
                <a:latin typeface="+mn-lt"/>
                <a:ea typeface="+mn-ea"/>
                <a:cs typeface="+mn-cs"/>
              </a:rPr>
              <a:t>FDM is used </a:t>
            </a:r>
            <a:r>
              <a:rPr kumimoji="1" lang="en-US" altLang="ko-Kore-KR" dirty="0"/>
              <a:t>to model the battery system to discretize the electrode particle to compute concentration distribution</a:t>
            </a:r>
            <a:r>
              <a:rPr kumimoji="1" lang="en-US" altLang="ko-Kore-KR" sz="1200" dirty="0">
                <a:latin typeface="+mn-lt"/>
                <a:cs typeface="+mn-cs"/>
              </a:rPr>
              <a:t>.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ore-KR" sz="1200" kern="1200" dirty="0">
                <a:solidFill>
                  <a:schemeClr val="tx1"/>
                </a:solidFill>
                <a:effectLst/>
                <a:latin typeface="+mn-lt"/>
                <a:ea typeface="+mn-ea"/>
                <a:cs typeface="+mn-cs"/>
              </a:rPr>
              <a:t>In this process, </a:t>
            </a:r>
            <a:r>
              <a:rPr lang="en" altLang="ko-US" sz="1200" dirty="0">
                <a:latin typeface="Times New Roman" panose="02020603050405020304" pitchFamily="18" charset="0"/>
                <a:cs typeface="Times New Roman" panose="02020603050405020304" pitchFamily="18" charset="0"/>
              </a:rPr>
              <a:t>Central difference in FDM is used to convert the complex PDEs of the spherical diffusion equation into ODEs which are expressed as the time </a:t>
            </a:r>
            <a:r>
              <a:rPr lang="en-US" altLang="ko-US" sz="1200" dirty="0" err="1">
                <a:latin typeface="Times New Roman" panose="02020603050405020304" pitchFamily="18" charset="0"/>
                <a:cs typeface="Times New Roman" panose="02020603050405020304" pitchFamily="18" charset="0"/>
              </a:rPr>
              <a:t>deriva</a:t>
            </a:r>
            <a:r>
              <a:rPr lang="en" altLang="ko-US" sz="1200" dirty="0" err="1">
                <a:latin typeface="Times New Roman" panose="02020603050405020304" pitchFamily="18" charset="0"/>
                <a:cs typeface="Times New Roman" panose="02020603050405020304" pitchFamily="18" charset="0"/>
              </a:rPr>
              <a:t>tive</a:t>
            </a:r>
            <a:r>
              <a:rPr lang="en" altLang="ko-US" sz="1200" dirty="0">
                <a:latin typeface="Times New Roman" panose="02020603050405020304" pitchFamily="18" charset="0"/>
                <a:cs typeface="Times New Roman" panose="02020603050405020304" pitchFamily="18" charset="0"/>
              </a:rPr>
              <a:t> of lithium-ion concentration at each node </a:t>
            </a:r>
            <a:r>
              <a:rPr lang="en-US" altLang="ko-KR" sz="1200" dirty="0">
                <a:latin typeface="Times New Roman" panose="02020603050405020304" pitchFamily="18" charset="0"/>
                <a:cs typeface="Times New Roman" panose="02020603050405020304" pitchFamily="18" charset="0"/>
              </a:rPr>
              <a:t>as you can see this equation (click)</a:t>
            </a:r>
          </a:p>
          <a:p>
            <a:pPr latinLnBrk="1"/>
            <a:r>
              <a:rPr lang="en" altLang="ko-US" sz="1200" dirty="0">
                <a:latin typeface="Times New Roman" panose="02020603050405020304" pitchFamily="18" charset="0"/>
                <a:cs typeface="Times New Roman" panose="02020603050405020304" pitchFamily="18" charset="0"/>
              </a:rPr>
              <a:t>and applied the boundary conditions at the center of the particle and surface of the particle</a:t>
            </a:r>
            <a:r>
              <a:rPr lang="ko-KR" altLang="en-US" sz="1200" dirty="0">
                <a:latin typeface="Times New Roman" panose="02020603050405020304" pitchFamily="18" charset="0"/>
                <a:cs typeface="Times New Roman" panose="02020603050405020304" pitchFamily="18" charset="0"/>
              </a:rPr>
              <a:t> </a:t>
            </a:r>
            <a:r>
              <a:rPr lang="en-US" altLang="ko-KR" sz="1200" dirty="0">
                <a:latin typeface="Times New Roman" panose="02020603050405020304" pitchFamily="18" charset="0"/>
                <a:cs typeface="Times New Roman" panose="02020603050405020304" pitchFamily="18" charset="0"/>
              </a:rPr>
              <a:t>However, when you see the boundary condition at the surface of the particle (click), current density exists which contains the side reaction current density in the anode.</a:t>
            </a:r>
          </a:p>
        </p:txBody>
      </p:sp>
      <p:sp>
        <p:nvSpPr>
          <p:cNvPr id="4" name="슬라이드 번호 개체 틀 3"/>
          <p:cNvSpPr>
            <a:spLocks noGrp="1"/>
          </p:cNvSpPr>
          <p:nvPr>
            <p:ph type="sldNum" sz="quarter" idx="5"/>
          </p:nvPr>
        </p:nvSpPr>
        <p:spPr/>
        <p:txBody>
          <a:bodyPr/>
          <a:lstStyle/>
          <a:p>
            <a:fld id="{B68D6142-7A77-4EE3-A5ED-A708E17FC727}" type="slidenum">
              <a:rPr lang="en-US" smtClean="0"/>
              <a:t>19</a:t>
            </a:fld>
            <a:endParaRPr lang="en-US"/>
          </a:p>
        </p:txBody>
      </p:sp>
    </p:spTree>
    <p:extLst>
      <p:ext uri="{BB962C8B-B14F-4D97-AF65-F5344CB8AC3E}">
        <p14:creationId xmlns:p14="http://schemas.microsoft.com/office/powerpoint/2010/main" val="2968390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ore-KR" sz="1200" kern="1200" dirty="0">
                    <a:solidFill>
                      <a:schemeClr val="tx1"/>
                    </a:solidFill>
                    <a:effectLst/>
                    <a:latin typeface="+mn-lt"/>
                    <a:ea typeface="+mn-ea"/>
                    <a:cs typeface="+mn-cs"/>
                  </a:rPr>
                  <a:t>Next is how I applied the Js equation directly to figure out the surface concentration at negative electrode.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ore-KR" sz="1200" kern="1200" dirty="0">
                    <a:solidFill>
                      <a:schemeClr val="tx1"/>
                    </a:solidFill>
                    <a:effectLst/>
                    <a:latin typeface="+mn-lt"/>
                    <a:ea typeface="+mn-ea"/>
                    <a:cs typeface="+mn-cs"/>
                  </a:rPr>
                  <a:t>As we know that Js is really complex nonlinear equation so that another </a:t>
                </a:r>
                <a:r>
                  <a:rPr kumimoji="1" lang="en-US" altLang="ko-KR" dirty="0">
                    <a:cs typeface="Times New Roman" panose="02020603050405020304" pitchFamily="18" charset="0"/>
                  </a:rPr>
                  <a:t>Numerical analysis is required to solve the ODEs obtained from the finite difference method without using the linearized </a:t>
                </a:r>
                <a14:m>
                  <m:oMath xmlns:m="http://schemas.openxmlformats.org/officeDocument/2006/math">
                    <m:sSub>
                      <m:sSubPr>
                        <m:ctrlPr>
                          <a:rPr lang="ko-US" altLang="ko-US" i="1">
                            <a:latin typeface="Cambria Math" panose="02040503050406030204" pitchFamily="18" charset="0"/>
                          </a:rPr>
                        </m:ctrlPr>
                      </m:sSubPr>
                      <m:e>
                        <m:r>
                          <a:rPr lang="en-US" altLang="ko-US" i="1">
                            <a:latin typeface="Cambria Math" panose="02040503050406030204" pitchFamily="18" charset="0"/>
                          </a:rPr>
                          <m:t>𝐽</m:t>
                        </m:r>
                      </m:e>
                      <m:sub>
                        <m:r>
                          <a:rPr lang="en-US" altLang="ko-US" i="1">
                            <a:latin typeface="Cambria Math" panose="02040503050406030204" pitchFamily="18" charset="0"/>
                          </a:rPr>
                          <m:t>𝑠</m:t>
                        </m:r>
                      </m:sub>
                    </m:sSub>
                  </m:oMath>
                </a14:m>
                <a:r>
                  <a:rPr kumimoji="1" lang="en-US" altLang="ko-KR" dirty="0">
                    <a:cs typeface="Times New Roman" panose="02020603050405020304" pitchFamily="18" charset="0"/>
                  </a:rPr>
                  <a:t> equation.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cs typeface="Times New Roman" panose="02020603050405020304" pitchFamily="18" charset="0"/>
                  </a:rPr>
                  <a:t>The first thing I did is discretize the ordinary differential equations as this equation (click) to figure out the concentration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solidFill>
                      <a:srgbClr val="0070C0"/>
                    </a:solidFill>
                    <a:cs typeface="Times New Roman" panose="02020603050405020304" pitchFamily="18" charset="0"/>
                  </a:rPr>
                  <a:t>at each time step.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cs typeface="Times New Roman" panose="02020603050405020304" pitchFamily="18" charset="0"/>
                  </a:rPr>
                  <a:t>Based on this equation and initial conditions, we could get the next time step of concentration notated as k (click)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cs typeface="Times New Roman" panose="02020603050405020304" pitchFamily="18" charset="0"/>
                  </a:rPr>
                  <a:t>from the previous time step of concentration notated as k-1 (click).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cs typeface="Times New Roman" panose="02020603050405020304" pitchFamily="18" charset="0"/>
                  </a:rPr>
                  <a:t>Next, we should get the negative surface concentration by using the concentration data. However, you can see that the negative surface concentration equation contains total negative current density.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en-US" altLang="ko-KR" dirty="0">
                    <a:cs typeface="Times New Roman" panose="02020603050405020304" pitchFamily="18" charset="0"/>
                  </a:rPr>
                  <a:t>It is too complicated to solve surface concentration, and also it is hard to solve analytically, so we need another numerical method as I explained before.</a:t>
                </a:r>
              </a:p>
            </p:txBody>
          </p:sp>
        </mc:Choice>
        <mc:Fallback xmlns="">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ore-KR" sz="1200" kern="1200" dirty="0">
                    <a:solidFill>
                      <a:schemeClr val="tx1"/>
                    </a:solidFill>
                    <a:effectLst/>
                    <a:latin typeface="+mn-lt"/>
                    <a:ea typeface="+mn-ea"/>
                    <a:cs typeface="+mn-cs"/>
                  </a:rPr>
                  <a:t>Next is how I applied the Js equation directly to figure out the surface concentration at negative electrode. As we know that Js is really complex nonlinear equation so that another </a:t>
                </a:r>
                <a:r>
                  <a:rPr kumimoji="1" lang="en-US" altLang="ko-KR" dirty="0">
                    <a:cs typeface="Times New Roman" panose="02020603050405020304" pitchFamily="18" charset="0"/>
                  </a:rPr>
                  <a:t>Numerical analysis is required to solve the ODEs obtained from the finite difference method without using the linearized </a:t>
                </a:r>
                <a:r>
                  <a:rPr lang="en-US" altLang="ko-US" i="0">
                    <a:latin typeface="Cambria Math" panose="02040503050406030204" pitchFamily="18" charset="0"/>
                  </a:rPr>
                  <a:t>𝐽</a:t>
                </a:r>
                <a:r>
                  <a:rPr lang="ko-US" altLang="ko-US" i="0">
                    <a:latin typeface="Cambria Math" panose="02040503050406030204" pitchFamily="18" charset="0"/>
                  </a:rPr>
                  <a:t>_</a:t>
                </a:r>
                <a:r>
                  <a:rPr lang="en-US" altLang="ko-US" i="0">
                    <a:latin typeface="Cambria Math" panose="02040503050406030204" pitchFamily="18" charset="0"/>
                  </a:rPr>
                  <a:t>𝑠</a:t>
                </a:r>
                <a:r>
                  <a:rPr kumimoji="1" lang="en-US" altLang="ko-KR" dirty="0">
                    <a:cs typeface="Times New Roman" panose="02020603050405020304" pitchFamily="18" charset="0"/>
                  </a:rPr>
                  <a:t> equation.  </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dirty="0">
                    <a:cs typeface="Times New Roman" panose="02020603050405020304" pitchFamily="18" charset="0"/>
                  </a:rPr>
                  <a:t>가장 먼저 </a:t>
                </a:r>
                <a:r>
                  <a:rPr kumimoji="1" lang="en-US" altLang="ko-KR" dirty="0">
                    <a:cs typeface="Times New Roman" panose="02020603050405020304" pitchFamily="18" charset="0"/>
                  </a:rPr>
                  <a:t>discretized ODE</a:t>
                </a:r>
                <a:r>
                  <a:rPr kumimoji="1" lang="ko-KR" altLang="en-US" dirty="0" err="1">
                    <a:cs typeface="Times New Roman" panose="02020603050405020304" pitchFamily="18" charset="0"/>
                  </a:rPr>
                  <a:t>를</a:t>
                </a:r>
                <a:r>
                  <a:rPr kumimoji="1" lang="ko-KR" altLang="en-US" dirty="0">
                    <a:cs typeface="Times New Roman" panose="02020603050405020304" pitchFamily="18" charset="0"/>
                  </a:rPr>
                  <a:t> </a:t>
                </a:r>
                <a:r>
                  <a:rPr kumimoji="1" lang="en-US" altLang="ko-KR" dirty="0">
                    <a:cs typeface="Times New Roman" panose="02020603050405020304" pitchFamily="18" charset="0"/>
                  </a:rPr>
                  <a:t>delta t</a:t>
                </a:r>
                <a:r>
                  <a:rPr kumimoji="1" lang="ko-KR" altLang="en-US" dirty="0" err="1">
                    <a:cs typeface="Times New Roman" panose="02020603050405020304" pitchFamily="18" charset="0"/>
                  </a:rPr>
                  <a:t>를</a:t>
                </a:r>
                <a:r>
                  <a:rPr kumimoji="1" lang="ko-KR" altLang="en-US" dirty="0">
                    <a:cs typeface="Times New Roman" panose="02020603050405020304" pitchFamily="18" charset="0"/>
                  </a:rPr>
                  <a:t> 활용하여 </a:t>
                </a:r>
                <a:r>
                  <a:rPr kumimoji="1" lang="en-US" altLang="ko-KR" dirty="0">
                    <a:cs typeface="Times New Roman" panose="02020603050405020304" pitchFamily="18" charset="0"/>
                  </a:rPr>
                  <a:t>(</a:t>
                </a:r>
                <a:r>
                  <a:rPr kumimoji="1" lang="ko-KR" altLang="en-US" dirty="0">
                    <a:cs typeface="Times New Roman" panose="02020603050405020304" pitchFamily="18" charset="0"/>
                  </a:rPr>
                  <a:t>파란색 박스 공식을 </a:t>
                </a:r>
                <a:r>
                  <a:rPr kumimoji="1" lang="ko-KR" altLang="en-US" dirty="0" err="1">
                    <a:cs typeface="Times New Roman" panose="02020603050405020304" pitchFamily="18" charset="0"/>
                  </a:rPr>
                  <a:t>가르키면서</a:t>
                </a:r>
                <a:r>
                  <a:rPr kumimoji="1" lang="en-US" altLang="ko-KR" dirty="0">
                    <a:cs typeface="Times New Roman" panose="02020603050405020304" pitchFamily="18" charset="0"/>
                  </a:rPr>
                  <a:t>)</a:t>
                </a:r>
                <a:r>
                  <a:rPr kumimoji="1" lang="ko-KR" altLang="en-US" dirty="0">
                    <a:cs typeface="Times New Roman" panose="02020603050405020304" pitchFamily="18" charset="0"/>
                  </a:rPr>
                  <a:t> 이식과 같이</a:t>
                </a:r>
                <a:r>
                  <a:rPr kumimoji="1" lang="en-US" altLang="ko-KR" dirty="0">
                    <a:cs typeface="Times New Roman" panose="02020603050405020304" pitchFamily="18" charset="0"/>
                  </a:rPr>
                  <a:t> concentration </a:t>
                </a:r>
                <a:r>
                  <a:rPr kumimoji="1" lang="ko-KR" altLang="en-US" dirty="0">
                    <a:cs typeface="Times New Roman" panose="02020603050405020304" pitchFamily="18" charset="0"/>
                  </a:rPr>
                  <a:t>을 </a:t>
                </a:r>
                <a:r>
                  <a:rPr kumimoji="1" lang="en-US" altLang="ko-KR" dirty="0">
                    <a:cs typeface="Times New Roman" panose="02020603050405020304" pitchFamily="18" charset="0"/>
                  </a:rPr>
                  <a:t>at each time step </a:t>
                </a:r>
                <a:r>
                  <a:rPr kumimoji="1" lang="ko-KR" altLang="en-US" dirty="0">
                    <a:cs typeface="Times New Roman" panose="02020603050405020304" pitchFamily="18" charset="0"/>
                  </a:rPr>
                  <a:t>마다 </a:t>
                </a:r>
                <a:r>
                  <a:rPr kumimoji="1" lang="ko-KR" altLang="en-US" dirty="0" err="1">
                    <a:cs typeface="Times New Roman" panose="02020603050405020304" pitchFamily="18" charset="0"/>
                  </a:rPr>
                  <a:t>구할수</a:t>
                </a:r>
                <a:r>
                  <a:rPr kumimoji="1" lang="ko-KR" altLang="en-US" dirty="0">
                    <a:cs typeface="Times New Roman" panose="02020603050405020304" pitchFamily="18" charset="0"/>
                  </a:rPr>
                  <a:t> 있도록 바꿨다</a:t>
                </a:r>
                <a:r>
                  <a:rPr kumimoji="1" lang="en-US" altLang="ko-KR" dirty="0">
                    <a:cs typeface="Times New Roman" panose="02020603050405020304" pitchFamily="18" charset="0"/>
                  </a:rPr>
                  <a:t>.</a:t>
                </a:r>
              </a:p>
              <a:p>
                <a:pPr marL="0" marR="0" lvl="0" indent="0" algn="l" defTabSz="914400" rtl="0" eaLnBrk="1" fontAlgn="auto" latinLnBrk="1" hangingPunct="1">
                  <a:lnSpc>
                    <a:spcPct val="100000"/>
                  </a:lnSpc>
                  <a:spcBef>
                    <a:spcPts val="0"/>
                  </a:spcBef>
                  <a:spcAft>
                    <a:spcPts val="0"/>
                  </a:spcAft>
                  <a:buClrTx/>
                  <a:buSzTx/>
                  <a:buFontTx/>
                  <a:buNone/>
                  <a:tabLst/>
                  <a:defRPr/>
                </a:pPr>
                <a:r>
                  <a:rPr kumimoji="1" lang="ko-KR" altLang="en-US" dirty="0" err="1">
                    <a:cs typeface="Times New Roman" panose="02020603050405020304" pitchFamily="18" charset="0"/>
                  </a:rPr>
                  <a:t>초기상태를</a:t>
                </a:r>
                <a:r>
                  <a:rPr kumimoji="1" lang="ko-KR" altLang="en-US" dirty="0">
                    <a:cs typeface="Times New Roman" panose="02020603050405020304" pitchFamily="18" charset="0"/>
                  </a:rPr>
                  <a:t> 기반으로 우리는 </a:t>
                </a:r>
                <a:r>
                  <a:rPr kumimoji="1" lang="en-US" altLang="ko-KR" dirty="0">
                    <a:cs typeface="Times New Roman" panose="02020603050405020304" pitchFamily="18" charset="0"/>
                  </a:rPr>
                  <a:t>notation k </a:t>
                </a:r>
                <a:r>
                  <a:rPr kumimoji="1" lang="ko-KR" altLang="en-US" dirty="0">
                    <a:cs typeface="Times New Roman" panose="02020603050405020304" pitchFamily="18" charset="0"/>
                  </a:rPr>
                  <a:t>로 표현된 다음 </a:t>
                </a:r>
                <a:r>
                  <a:rPr kumimoji="1" lang="ko-KR" altLang="en-US" dirty="0" err="1">
                    <a:cs typeface="Times New Roman" panose="02020603050405020304" pitchFamily="18" charset="0"/>
                  </a:rPr>
                  <a:t>타임스텝의</a:t>
                </a:r>
                <a:r>
                  <a:rPr kumimoji="1" lang="ko-KR" altLang="en-US" dirty="0">
                    <a:cs typeface="Times New Roman" panose="02020603050405020304" pitchFamily="18" charset="0"/>
                  </a:rPr>
                  <a:t> </a:t>
                </a:r>
                <a:r>
                  <a:rPr kumimoji="1" lang="en-US" altLang="ko-KR" dirty="0">
                    <a:cs typeface="Times New Roman" panose="02020603050405020304" pitchFamily="18" charset="0"/>
                  </a:rPr>
                  <a:t>concentration </a:t>
                </a:r>
                <a:r>
                  <a:rPr kumimoji="1" lang="ko-KR" altLang="en-US" dirty="0">
                    <a:cs typeface="Times New Roman" panose="02020603050405020304" pitchFamily="18" charset="0"/>
                  </a:rPr>
                  <a:t>을 </a:t>
                </a:r>
                <a:r>
                  <a:rPr kumimoji="1" lang="en-US" altLang="ko-KR" dirty="0">
                    <a:cs typeface="Times New Roman" panose="02020603050405020304" pitchFamily="18" charset="0"/>
                  </a:rPr>
                  <a:t>k-1</a:t>
                </a:r>
                <a:r>
                  <a:rPr kumimoji="1" lang="ko-KR" altLang="en-US" dirty="0" err="1">
                    <a:cs typeface="Times New Roman" panose="02020603050405020304" pitchFamily="18" charset="0"/>
                  </a:rPr>
                  <a:t>으로</a:t>
                </a:r>
                <a:r>
                  <a:rPr kumimoji="1" lang="ko-KR" altLang="en-US" dirty="0">
                    <a:cs typeface="Times New Roman" panose="02020603050405020304" pitchFamily="18" charset="0"/>
                  </a:rPr>
                  <a:t> 표현된 이전 </a:t>
                </a:r>
                <a:r>
                  <a:rPr kumimoji="1" lang="ko-KR" altLang="en-US" dirty="0" err="1">
                    <a:cs typeface="Times New Roman" panose="02020603050405020304" pitchFamily="18" charset="0"/>
                  </a:rPr>
                  <a:t>타임스템을</a:t>
                </a:r>
                <a:r>
                  <a:rPr kumimoji="1" lang="ko-KR" altLang="en-US" dirty="0">
                    <a:cs typeface="Times New Roman" panose="02020603050405020304" pitchFamily="18" charset="0"/>
                  </a:rPr>
                  <a:t> 통해 </a:t>
                </a:r>
                <a:r>
                  <a:rPr kumimoji="1" lang="ko-KR" altLang="en-US" dirty="0" err="1">
                    <a:cs typeface="Times New Roman" panose="02020603050405020304" pitchFamily="18" charset="0"/>
                  </a:rPr>
                  <a:t>구할수</a:t>
                </a:r>
                <a:r>
                  <a:rPr kumimoji="1" lang="ko-KR" altLang="en-US" dirty="0">
                    <a:cs typeface="Times New Roman" panose="02020603050405020304" pitchFamily="18" charset="0"/>
                  </a:rPr>
                  <a:t> 있게 된다</a:t>
                </a:r>
                <a:r>
                  <a:rPr kumimoji="1" lang="en-US" altLang="ko-KR" dirty="0">
                    <a:cs typeface="Times New Roman" panose="02020603050405020304" pitchFamily="18" charset="0"/>
                  </a:rPr>
                  <a:t>. </a:t>
                </a:r>
                <a:r>
                  <a:rPr kumimoji="1" lang="ko-KR" altLang="en-US" dirty="0">
                    <a:cs typeface="Times New Roman" panose="02020603050405020304" pitchFamily="18" charset="0"/>
                  </a:rPr>
                  <a:t>그 다음 각 노드에서의 </a:t>
                </a:r>
                <a:r>
                  <a:rPr kumimoji="1" lang="en-US" altLang="ko-KR" dirty="0">
                    <a:cs typeface="Times New Roman" panose="02020603050405020304" pitchFamily="18" charset="0"/>
                  </a:rPr>
                  <a:t>concentration </a:t>
                </a:r>
                <a:r>
                  <a:rPr kumimoji="1" lang="ko-KR" altLang="en-US" dirty="0">
                    <a:cs typeface="Times New Roman" panose="02020603050405020304" pitchFamily="18" charset="0"/>
                  </a:rPr>
                  <a:t>을 통해 우리는 </a:t>
                </a:r>
                <a:r>
                  <a:rPr kumimoji="1" lang="en-US" altLang="ko-KR" dirty="0">
                    <a:cs typeface="Times New Roman" panose="02020603050405020304" pitchFamily="18" charset="0"/>
                  </a:rPr>
                  <a:t>negative surface concentration equation </a:t>
                </a:r>
                <a:r>
                  <a:rPr kumimoji="1" lang="ko-KR" altLang="en-US" dirty="0">
                    <a:cs typeface="Times New Roman" panose="02020603050405020304" pitchFamily="18" charset="0"/>
                  </a:rPr>
                  <a:t>을 구해야 하지만 이식을 보게 된다면 </a:t>
                </a:r>
                <a:r>
                  <a:rPr kumimoji="1" lang="en-US" altLang="ko-KR" dirty="0">
                    <a:cs typeface="Times New Roman" panose="02020603050405020304" pitchFamily="18" charset="0"/>
                  </a:rPr>
                  <a:t>Jn</a:t>
                </a:r>
                <a:r>
                  <a:rPr kumimoji="1" lang="ko-KR" altLang="en-US" dirty="0">
                    <a:cs typeface="Times New Roman" panose="02020603050405020304" pitchFamily="18" charset="0"/>
                  </a:rPr>
                  <a:t>이 있다</a:t>
                </a:r>
                <a:r>
                  <a:rPr kumimoji="1" lang="en-US" altLang="ko-KR" dirty="0">
                    <a:cs typeface="Times New Roman" panose="02020603050405020304" pitchFamily="18" charset="0"/>
                  </a:rPr>
                  <a:t>. </a:t>
                </a:r>
                <a:r>
                  <a:rPr kumimoji="1" lang="en-US" altLang="ko-KR" dirty="0" err="1">
                    <a:cs typeface="Times New Roman" panose="02020603050405020304" pitchFamily="18" charset="0"/>
                  </a:rPr>
                  <a:t>Csn</a:t>
                </a:r>
                <a:r>
                  <a:rPr kumimoji="1" lang="en-US" altLang="ko-KR" dirty="0">
                    <a:cs typeface="Times New Roman" panose="02020603050405020304" pitchFamily="18" charset="0"/>
                  </a:rPr>
                  <a:t> </a:t>
                </a:r>
                <a:r>
                  <a:rPr kumimoji="1" lang="ko-KR" altLang="en-US" dirty="0">
                    <a:cs typeface="Times New Roman" panose="02020603050405020304" pitchFamily="18" charset="0"/>
                  </a:rPr>
                  <a:t>의</a:t>
                </a:r>
                <a:r>
                  <a:rPr kumimoji="1" lang="en-US" altLang="ko-KR" dirty="0">
                    <a:cs typeface="Times New Roman" panose="02020603050405020304" pitchFamily="18" charset="0"/>
                  </a:rPr>
                  <a:t> root </a:t>
                </a:r>
                <a:r>
                  <a:rPr kumimoji="1" lang="ko-KR" altLang="en-US" dirty="0" err="1">
                    <a:cs typeface="Times New Roman" panose="02020603050405020304" pitchFamily="18" charset="0"/>
                  </a:rPr>
                  <a:t>를</a:t>
                </a:r>
                <a:r>
                  <a:rPr kumimoji="1" lang="ko-KR" altLang="en-US" dirty="0">
                    <a:cs typeface="Times New Roman" panose="02020603050405020304" pitchFamily="18" charset="0"/>
                  </a:rPr>
                  <a:t> 구하기에는 </a:t>
                </a:r>
                <a:r>
                  <a:rPr kumimoji="1" lang="en-US" altLang="ko-KR" dirty="0">
                    <a:cs typeface="Times New Roman" panose="02020603050405020304" pitchFamily="18" charset="0"/>
                  </a:rPr>
                  <a:t>Jn</a:t>
                </a:r>
                <a:r>
                  <a:rPr kumimoji="1" lang="ko-KR" altLang="en-US" dirty="0">
                    <a:cs typeface="Times New Roman" panose="02020603050405020304" pitchFamily="18" charset="0"/>
                  </a:rPr>
                  <a:t>이 굉장히 복잡하기 때문에 </a:t>
                </a:r>
                <a:r>
                  <a:rPr kumimoji="1" lang="en-US" altLang="ko-KR" dirty="0">
                    <a:cs typeface="Times New Roman" panose="02020603050405020304" pitchFamily="18" charset="0"/>
                  </a:rPr>
                  <a:t> </a:t>
                </a:r>
                <a:r>
                  <a:rPr kumimoji="1" lang="ko-KR" altLang="en-US" dirty="0">
                    <a:cs typeface="Times New Roman" panose="02020603050405020304" pitchFamily="18" charset="0"/>
                  </a:rPr>
                  <a:t>아까 설명했듯이 또다른 </a:t>
                </a:r>
                <a:r>
                  <a:rPr kumimoji="1" lang="en-US" altLang="ko-KR" dirty="0">
                    <a:cs typeface="Times New Roman" panose="02020603050405020304" pitchFamily="18" charset="0"/>
                  </a:rPr>
                  <a:t>Numerical method</a:t>
                </a:r>
                <a:r>
                  <a:rPr kumimoji="1" lang="ko-KR" altLang="en-US" dirty="0">
                    <a:cs typeface="Times New Roman" panose="02020603050405020304" pitchFamily="18" charset="0"/>
                  </a:rPr>
                  <a:t>가 필요하다</a:t>
                </a:r>
                <a:r>
                  <a:rPr kumimoji="1" lang="en-US" altLang="ko-KR" dirty="0">
                    <a:cs typeface="Times New Roman" panose="02020603050405020304" pitchFamily="18" charset="0"/>
                  </a:rPr>
                  <a:t>.</a:t>
                </a:r>
              </a:p>
              <a:p>
                <a:pPr latinLnBrk="1"/>
                <a:endParaRPr lang="en-US" altLang="ko-Kore-KR" sz="1200" kern="1200" dirty="0">
                  <a:solidFill>
                    <a:schemeClr val="tx1"/>
                  </a:solidFill>
                  <a:effectLst/>
                  <a:latin typeface="+mn-lt"/>
                  <a:ea typeface="+mn-ea"/>
                  <a:cs typeface="+mn-cs"/>
                </a:endParaRPr>
              </a:p>
              <a:p>
                <a:pPr latinLnBrk="1"/>
                <a:endParaRPr lang="ko-Kore-KR" altLang="ko-Kore-KR" sz="1200" kern="1200" dirty="0">
                  <a:solidFill>
                    <a:schemeClr val="tx1"/>
                  </a:solidFill>
                  <a:effectLst/>
                  <a:latin typeface="+mn-lt"/>
                  <a:ea typeface="+mn-ea"/>
                  <a:cs typeface="+mn-cs"/>
                </a:endParaRPr>
              </a:p>
              <a:p>
                <a:pPr latinLnBrk="1"/>
                <a:r>
                  <a:rPr lang="en-US" altLang="ko-Kore-KR" sz="1200" kern="1200" dirty="0">
                    <a:solidFill>
                      <a:schemeClr val="tx1"/>
                    </a:solidFill>
                    <a:effectLst/>
                    <a:latin typeface="+mn-lt"/>
                    <a:ea typeface="+mn-ea"/>
                    <a:cs typeface="+mn-cs"/>
                  </a:rPr>
                  <a:t> </a:t>
                </a:r>
                <a:endParaRPr lang="ko-Kore-KR" altLang="ko-Kore-KR" sz="1200" kern="1200" dirty="0">
                  <a:solidFill>
                    <a:schemeClr val="tx1"/>
                  </a:solidFill>
                  <a:effectLst/>
                  <a:latin typeface="+mn-lt"/>
                  <a:ea typeface="+mn-ea"/>
                  <a:cs typeface="+mn-cs"/>
                </a:endParaRPr>
              </a:p>
              <a:p>
                <a:endParaRPr kumimoji="1" lang="ko-Kore-KR" altLang="en-US" dirty="0"/>
              </a:p>
            </p:txBody>
          </p:sp>
        </mc:Fallback>
      </mc:AlternateContent>
      <p:sp>
        <p:nvSpPr>
          <p:cNvPr id="4" name="슬라이드 번호 개체 틀 3"/>
          <p:cNvSpPr>
            <a:spLocks noGrp="1"/>
          </p:cNvSpPr>
          <p:nvPr>
            <p:ph type="sldNum" sz="quarter" idx="5"/>
          </p:nvPr>
        </p:nvSpPr>
        <p:spPr/>
        <p:txBody>
          <a:bodyPr/>
          <a:lstStyle/>
          <a:p>
            <a:fld id="{B68D6142-7A77-4EE3-A5ED-A708E17FC727}" type="slidenum">
              <a:rPr lang="en-US" smtClean="0"/>
              <a:t>20</a:t>
            </a:fld>
            <a:endParaRPr lang="en-US"/>
          </a:p>
        </p:txBody>
      </p:sp>
    </p:spTree>
    <p:extLst>
      <p:ext uri="{BB962C8B-B14F-4D97-AF65-F5344CB8AC3E}">
        <p14:creationId xmlns:p14="http://schemas.microsoft.com/office/powerpoint/2010/main" val="2130852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sz="1200" kern="1200" dirty="0">
                <a:solidFill>
                  <a:schemeClr val="tx1"/>
                </a:solidFill>
                <a:effectLst/>
                <a:latin typeface="+mn-lt"/>
                <a:ea typeface="+mn-ea"/>
                <a:cs typeface="+mn-cs"/>
              </a:rPr>
              <a:t>Let’s start with the introduction.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Battery cell modeling and model reduction with included degradation  dynamics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Gap</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Simulation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Analysis</a:t>
            </a:r>
          </a:p>
        </p:txBody>
      </p:sp>
      <p:sp>
        <p:nvSpPr>
          <p:cNvPr id="4" name="슬라이드 번호 개체 틀 3"/>
          <p:cNvSpPr>
            <a:spLocks noGrp="1"/>
          </p:cNvSpPr>
          <p:nvPr>
            <p:ph type="sldNum" sz="quarter" idx="5"/>
          </p:nvPr>
        </p:nvSpPr>
        <p:spPr/>
        <p:txBody>
          <a:bodyPr/>
          <a:lstStyle/>
          <a:p>
            <a:fld id="{B68D6142-7A77-4EE3-A5ED-A708E17FC727}" type="slidenum">
              <a:rPr lang="en-US" smtClean="0"/>
              <a:t>3</a:t>
            </a:fld>
            <a:endParaRPr lang="en-US"/>
          </a:p>
        </p:txBody>
      </p:sp>
    </p:spTree>
    <p:extLst>
      <p:ext uri="{BB962C8B-B14F-4D97-AF65-F5344CB8AC3E}">
        <p14:creationId xmlns:p14="http://schemas.microsoft.com/office/powerpoint/2010/main" val="3261441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previous slides, one of the assumptions in the single-particle model was each electrode is composed of a spherical particle. </a:t>
            </a:r>
          </a:p>
          <a:p>
            <a:r>
              <a:rPr lang="en-US" baseline="0" dirty="0"/>
              <a:t>For the case of a spherical particle, the intercalation of lithium ions in the solid phase is modeled as a process due to diffusion. </a:t>
            </a:r>
          </a:p>
          <a:p>
            <a:r>
              <a:rPr lang="en-US" baseline="0" dirty="0"/>
              <a:t>So, base on the Spherical diffusion equation and Current density we could derive the surface concentration by using </a:t>
            </a:r>
            <a:r>
              <a:rPr lang="en-US" baseline="0" dirty="0" err="1"/>
              <a:t>pade</a:t>
            </a:r>
            <a:r>
              <a:rPr lang="en-US" baseline="0" dirty="0"/>
              <a:t> approximation of the model reduction method. I’ll explain it in detail in further slides.</a:t>
            </a:r>
          </a:p>
          <a:p>
            <a:r>
              <a:rPr lang="en-US" baseline="0" dirty="0"/>
              <a:t>So, the reason why we need to figure out the surface concentration is the Surface concentration affects the electrochemical reaction driving intercalation in the battery and each electrode produces a voltage that depends nonlinearly on the surface concentration of that respective electrode.</a:t>
            </a:r>
          </a:p>
        </p:txBody>
      </p:sp>
      <p:sp>
        <p:nvSpPr>
          <p:cNvPr id="4" name="Slide Number Placeholder 3"/>
          <p:cNvSpPr>
            <a:spLocks noGrp="1"/>
          </p:cNvSpPr>
          <p:nvPr>
            <p:ph type="sldNum" sz="quarter" idx="10"/>
          </p:nvPr>
        </p:nvSpPr>
        <p:spPr/>
        <p:txBody>
          <a:bodyPr/>
          <a:lstStyle/>
          <a:p>
            <a:fld id="{B68D6142-7A77-4EE3-A5ED-A708E17FC727}" type="slidenum">
              <a:rPr lang="en-US" smtClean="0"/>
              <a:t>21</a:t>
            </a:fld>
            <a:endParaRPr lang="en-US"/>
          </a:p>
        </p:txBody>
      </p:sp>
    </p:spTree>
    <p:extLst>
      <p:ext uri="{BB962C8B-B14F-4D97-AF65-F5344CB8AC3E}">
        <p14:creationId xmlns:p14="http://schemas.microsoft.com/office/powerpoint/2010/main" val="3373156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previous slides, one of the assumptions in the single-particle model was each electrode is composed of a spherical particle. </a:t>
            </a:r>
          </a:p>
          <a:p>
            <a:r>
              <a:rPr lang="en-US" baseline="0" dirty="0"/>
              <a:t>For the case of a spherical particle, the intercalation of lithium ions in the solid phase is modeled as a process due to diffusion. </a:t>
            </a:r>
          </a:p>
          <a:p>
            <a:r>
              <a:rPr lang="en-US" baseline="0" dirty="0"/>
              <a:t>So, base on the Spherical diffusion equation and Current density we could derive the surface concentration by using </a:t>
            </a:r>
            <a:r>
              <a:rPr lang="en-US" baseline="0" dirty="0" err="1"/>
              <a:t>pade</a:t>
            </a:r>
            <a:r>
              <a:rPr lang="en-US" baseline="0" dirty="0"/>
              <a:t> approximation of the model reduction method. I’ll explain it in detail in further slides.</a:t>
            </a:r>
          </a:p>
          <a:p>
            <a:r>
              <a:rPr lang="en-US" baseline="0" dirty="0"/>
              <a:t>So, the reason why we need to figure out the surface concentration is the Surface concentration affects the electrochemical reaction driving intercalation in the battery and each electrode produces a voltage that depends nonlinearly on the surface concentration of that respective electrode.</a:t>
            </a:r>
          </a:p>
        </p:txBody>
      </p:sp>
      <p:sp>
        <p:nvSpPr>
          <p:cNvPr id="4" name="Slide Number Placeholder 3"/>
          <p:cNvSpPr>
            <a:spLocks noGrp="1"/>
          </p:cNvSpPr>
          <p:nvPr>
            <p:ph type="sldNum" sz="quarter" idx="10"/>
          </p:nvPr>
        </p:nvSpPr>
        <p:spPr/>
        <p:txBody>
          <a:bodyPr/>
          <a:lstStyle/>
          <a:p>
            <a:fld id="{B68D6142-7A77-4EE3-A5ED-A708E17FC727}" type="slidenum">
              <a:rPr lang="en-US" smtClean="0"/>
              <a:t>22</a:t>
            </a:fld>
            <a:endParaRPr lang="en-US"/>
          </a:p>
        </p:txBody>
      </p:sp>
    </p:spTree>
    <p:extLst>
      <p:ext uri="{BB962C8B-B14F-4D97-AF65-F5344CB8AC3E}">
        <p14:creationId xmlns:p14="http://schemas.microsoft.com/office/powerpoint/2010/main" val="2528169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previous slides, one of the assumptions in the single-particle model was each electrode is composed of a spherical particle. </a:t>
            </a:r>
          </a:p>
          <a:p>
            <a:r>
              <a:rPr lang="en-US" baseline="0" dirty="0"/>
              <a:t>For the case of a spherical particle, the intercalation of lithium ions in the solid phase is modeled as a process due to diffusion. </a:t>
            </a:r>
          </a:p>
          <a:p>
            <a:r>
              <a:rPr lang="en-US" baseline="0" dirty="0"/>
              <a:t>So, base on the Spherical diffusion equation and Current density we could derive the surface concentration by using </a:t>
            </a:r>
            <a:r>
              <a:rPr lang="en-US" baseline="0" dirty="0" err="1"/>
              <a:t>pade</a:t>
            </a:r>
            <a:r>
              <a:rPr lang="en-US" baseline="0" dirty="0"/>
              <a:t> approximation of the model reduction method. I’ll explain it in detail in further slides.</a:t>
            </a:r>
          </a:p>
          <a:p>
            <a:r>
              <a:rPr lang="en-US" baseline="0" dirty="0"/>
              <a:t>So, the reason why we need to figure out the surface concentration is the Surface concentration affects the electrochemical reaction driving intercalation in the battery and each electrode produces a voltage that depends nonlinearly on the surface concentration of that respective electrode.</a:t>
            </a:r>
          </a:p>
        </p:txBody>
      </p:sp>
      <p:sp>
        <p:nvSpPr>
          <p:cNvPr id="4" name="Slide Number Placeholder 3"/>
          <p:cNvSpPr>
            <a:spLocks noGrp="1"/>
          </p:cNvSpPr>
          <p:nvPr>
            <p:ph type="sldNum" sz="quarter" idx="10"/>
          </p:nvPr>
        </p:nvSpPr>
        <p:spPr/>
        <p:txBody>
          <a:bodyPr/>
          <a:lstStyle/>
          <a:p>
            <a:fld id="{B68D6142-7A77-4EE3-A5ED-A708E17FC727}" type="slidenum">
              <a:rPr lang="en-US" smtClean="0"/>
              <a:t>23</a:t>
            </a:fld>
            <a:endParaRPr lang="en-US"/>
          </a:p>
        </p:txBody>
      </p:sp>
    </p:spTree>
    <p:extLst>
      <p:ext uri="{BB962C8B-B14F-4D97-AF65-F5344CB8AC3E}">
        <p14:creationId xmlns:p14="http://schemas.microsoft.com/office/powerpoint/2010/main" val="1452181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previous slides, one of the assumptions in the single-particle model was each electrode is composed of a spherical particle. </a:t>
            </a:r>
          </a:p>
          <a:p>
            <a:r>
              <a:rPr lang="en-US" baseline="0" dirty="0"/>
              <a:t>For the case of a spherical particle, the intercalation of lithium ions in the solid phase is modeled as a process due to diffusion. </a:t>
            </a:r>
          </a:p>
          <a:p>
            <a:r>
              <a:rPr lang="en-US" baseline="0" dirty="0"/>
              <a:t>So, base on the Spherical diffusion equation and Current density we could derive the surface concentration by using </a:t>
            </a:r>
            <a:r>
              <a:rPr lang="en-US" baseline="0" dirty="0" err="1"/>
              <a:t>pade</a:t>
            </a:r>
            <a:r>
              <a:rPr lang="en-US" baseline="0" dirty="0"/>
              <a:t> approximation of the model reduction method. I’ll explain it in detail in further slides.</a:t>
            </a:r>
          </a:p>
          <a:p>
            <a:r>
              <a:rPr lang="en-US" baseline="0" dirty="0"/>
              <a:t>So, the reason why we need to figure out the surface concentration is the Surface concentration affects the electrochemical reaction driving intercalation in the battery and each electrode produces a voltage that depends nonlinearly on the surface concentration of that respective electrode.</a:t>
            </a:r>
          </a:p>
        </p:txBody>
      </p:sp>
      <p:sp>
        <p:nvSpPr>
          <p:cNvPr id="4" name="Slide Number Placeholder 3"/>
          <p:cNvSpPr>
            <a:spLocks noGrp="1"/>
          </p:cNvSpPr>
          <p:nvPr>
            <p:ph type="sldNum" sz="quarter" idx="10"/>
          </p:nvPr>
        </p:nvSpPr>
        <p:spPr/>
        <p:txBody>
          <a:bodyPr/>
          <a:lstStyle/>
          <a:p>
            <a:fld id="{B68D6142-7A77-4EE3-A5ED-A708E17FC727}" type="slidenum">
              <a:rPr lang="en-US" smtClean="0"/>
              <a:t>24</a:t>
            </a:fld>
            <a:endParaRPr lang="en-US"/>
          </a:p>
        </p:txBody>
      </p:sp>
    </p:spTree>
    <p:extLst>
      <p:ext uri="{BB962C8B-B14F-4D97-AF65-F5344CB8AC3E}">
        <p14:creationId xmlns:p14="http://schemas.microsoft.com/office/powerpoint/2010/main" val="1018774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previous slides, one of the assumptions in the single-particle model was each electrode is composed of a spherical particle. </a:t>
            </a:r>
          </a:p>
          <a:p>
            <a:r>
              <a:rPr lang="en-US" baseline="0" dirty="0"/>
              <a:t>For the case of a spherical particle, the intercalation of lithium ions in the solid phase is modeled as a process due to diffusion. </a:t>
            </a:r>
          </a:p>
          <a:p>
            <a:r>
              <a:rPr lang="en-US" baseline="0" dirty="0"/>
              <a:t>So, base on the Spherical diffusion equation and Current density we could derive the surface concentration by using </a:t>
            </a:r>
            <a:r>
              <a:rPr lang="en-US" baseline="0" dirty="0" err="1"/>
              <a:t>pade</a:t>
            </a:r>
            <a:r>
              <a:rPr lang="en-US" baseline="0" dirty="0"/>
              <a:t> approximation of the model reduction method. I’ll explain it in detail in further slides.</a:t>
            </a:r>
          </a:p>
          <a:p>
            <a:r>
              <a:rPr lang="en-US" baseline="0" dirty="0"/>
              <a:t>So, the reason why we need to figure out the surface concentration is the Surface concentration affects the electrochemical reaction driving intercalation in the battery and each electrode produces a voltage that depends nonlinearly on the surface concentration of that respective electrode.</a:t>
            </a:r>
          </a:p>
        </p:txBody>
      </p:sp>
      <p:sp>
        <p:nvSpPr>
          <p:cNvPr id="4" name="Slide Number Placeholder 3"/>
          <p:cNvSpPr>
            <a:spLocks noGrp="1"/>
          </p:cNvSpPr>
          <p:nvPr>
            <p:ph type="sldNum" sz="quarter" idx="10"/>
          </p:nvPr>
        </p:nvSpPr>
        <p:spPr/>
        <p:txBody>
          <a:bodyPr/>
          <a:lstStyle/>
          <a:p>
            <a:fld id="{B68D6142-7A77-4EE3-A5ED-A708E17FC727}" type="slidenum">
              <a:rPr lang="en-US" smtClean="0"/>
              <a:t>25</a:t>
            </a:fld>
            <a:endParaRPr lang="en-US"/>
          </a:p>
        </p:txBody>
      </p:sp>
    </p:spTree>
    <p:extLst>
      <p:ext uri="{BB962C8B-B14F-4D97-AF65-F5344CB8AC3E}">
        <p14:creationId xmlns:p14="http://schemas.microsoft.com/office/powerpoint/2010/main" val="4167285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the previous slides, one of the assumptions in the single-particle model was each electrode is composed of a spherical particle. </a:t>
            </a:r>
          </a:p>
          <a:p>
            <a:r>
              <a:rPr lang="en-US" baseline="0" dirty="0"/>
              <a:t>For the case of a spherical particle, the intercalation of lithium ions in the solid phase is modeled as a process due to diffusion. </a:t>
            </a:r>
          </a:p>
          <a:p>
            <a:r>
              <a:rPr lang="en-US" baseline="0" dirty="0"/>
              <a:t>So, base on the Spherical diffusion equation and Current density we could derive the surface concentration by using </a:t>
            </a:r>
            <a:r>
              <a:rPr lang="en-US" baseline="0" dirty="0" err="1"/>
              <a:t>pade</a:t>
            </a:r>
            <a:r>
              <a:rPr lang="en-US" baseline="0" dirty="0"/>
              <a:t> approximation of the model reduction method. I’ll explain it in detail in further slides.</a:t>
            </a:r>
          </a:p>
          <a:p>
            <a:r>
              <a:rPr lang="en-US" baseline="0" dirty="0"/>
              <a:t>So, the reason why we need to figure out the surface concentration is the Surface concentration affects the electrochemical reaction driving intercalation in the battery and each electrode produces a voltage that depends nonlinearly on the surface concentration of that respective electrode.</a:t>
            </a:r>
          </a:p>
        </p:txBody>
      </p:sp>
      <p:sp>
        <p:nvSpPr>
          <p:cNvPr id="4" name="Slide Number Placeholder 3"/>
          <p:cNvSpPr>
            <a:spLocks noGrp="1"/>
          </p:cNvSpPr>
          <p:nvPr>
            <p:ph type="sldNum" sz="quarter" idx="10"/>
          </p:nvPr>
        </p:nvSpPr>
        <p:spPr/>
        <p:txBody>
          <a:bodyPr/>
          <a:lstStyle/>
          <a:p>
            <a:fld id="{B68D6142-7A77-4EE3-A5ED-A708E17FC727}" type="slidenum">
              <a:rPr lang="en-US" smtClean="0"/>
              <a:t>26</a:t>
            </a:fld>
            <a:endParaRPr lang="en-US"/>
          </a:p>
        </p:txBody>
      </p:sp>
    </p:spTree>
    <p:extLst>
      <p:ext uri="{BB962C8B-B14F-4D97-AF65-F5344CB8AC3E}">
        <p14:creationId xmlns:p14="http://schemas.microsoft.com/office/powerpoint/2010/main" val="3767993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baseline="0" dirty="0"/>
              <a:t>To figure out the surface concentration we need to compute the transfer function between the input and output.</a:t>
            </a:r>
          </a:p>
          <a:p>
            <a:r>
              <a:rPr lang="en-US" altLang="ko-KR" baseline="0" dirty="0"/>
              <a:t>First, on the left side of the slides, we need to do a Laplace transform on spherical diffusion equation and apply the boundary conditions to get the transfer function.</a:t>
            </a:r>
          </a:p>
          <a:p>
            <a:r>
              <a:rPr lang="en-US" altLang="ko-KR" baseline="0" dirty="0"/>
              <a:t>After that, if you see the right side of the slides, I figured out the final solution of the transfer function of the real battery model on the single-particle model. </a:t>
            </a:r>
          </a:p>
          <a:p>
            <a:r>
              <a:rPr lang="en-US" altLang="ko-KR" baseline="0" dirty="0"/>
              <a:t>However, the transfer function is an infinite-dimensional transfer function that contains the exponential function. </a:t>
            </a:r>
          </a:p>
          <a:p>
            <a:r>
              <a:rPr lang="en-US" altLang="ko-KR" baseline="0" dirty="0"/>
              <a:t>So, we need to approximate this real model by doing the model reduction method.</a:t>
            </a:r>
          </a:p>
          <a:p>
            <a:endParaRPr lang="en-US" altLang="ko-KR" baseline="0" dirty="0"/>
          </a:p>
        </p:txBody>
      </p:sp>
      <p:sp>
        <p:nvSpPr>
          <p:cNvPr id="4" name="Slide Number Placeholder 3"/>
          <p:cNvSpPr>
            <a:spLocks noGrp="1"/>
          </p:cNvSpPr>
          <p:nvPr>
            <p:ph type="sldNum" sz="quarter" idx="10"/>
          </p:nvPr>
        </p:nvSpPr>
        <p:spPr/>
        <p:txBody>
          <a:bodyPr/>
          <a:lstStyle/>
          <a:p>
            <a:fld id="{B68D6142-7A77-4EE3-A5ED-A708E17FC727}" type="slidenum">
              <a:rPr lang="en-US" smtClean="0"/>
              <a:t>27</a:t>
            </a:fld>
            <a:endParaRPr lang="en-US"/>
          </a:p>
        </p:txBody>
      </p:sp>
    </p:spTree>
    <p:extLst>
      <p:ext uri="{BB962C8B-B14F-4D97-AF65-F5344CB8AC3E}">
        <p14:creationId xmlns:p14="http://schemas.microsoft.com/office/powerpoint/2010/main" val="3249710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baseline="0" dirty="0"/>
              <a:t>To figure out the surface concentration we need to compute the transfer function between the input and output.</a:t>
            </a:r>
          </a:p>
          <a:p>
            <a:r>
              <a:rPr lang="en-US" altLang="ko-KR" baseline="0" dirty="0"/>
              <a:t>First, on the left side of the slides, we need to do a Laplace transform on spherical diffusion equation and apply the boundary conditions to get the transfer function.</a:t>
            </a:r>
          </a:p>
          <a:p>
            <a:r>
              <a:rPr lang="en-US" altLang="ko-KR" baseline="0" dirty="0"/>
              <a:t>After that, if you see the right side of the slides, I figured out the final solution of the transfer function of the real battery model on the single-particle model. </a:t>
            </a:r>
          </a:p>
          <a:p>
            <a:r>
              <a:rPr lang="en-US" altLang="ko-KR" baseline="0" dirty="0"/>
              <a:t>However, the transfer function is an infinite-dimensional transfer function that contains the exponential function. </a:t>
            </a:r>
          </a:p>
          <a:p>
            <a:r>
              <a:rPr lang="en-US" altLang="ko-KR" baseline="0" dirty="0"/>
              <a:t>So, we need to approximate this real model by doing the model reduction method.</a:t>
            </a:r>
          </a:p>
          <a:p>
            <a:endParaRPr lang="en-US" altLang="ko-KR" baseline="0" dirty="0"/>
          </a:p>
        </p:txBody>
      </p:sp>
      <p:sp>
        <p:nvSpPr>
          <p:cNvPr id="4" name="Slide Number Placeholder 3"/>
          <p:cNvSpPr>
            <a:spLocks noGrp="1"/>
          </p:cNvSpPr>
          <p:nvPr>
            <p:ph type="sldNum" sz="quarter" idx="10"/>
          </p:nvPr>
        </p:nvSpPr>
        <p:spPr/>
        <p:txBody>
          <a:bodyPr/>
          <a:lstStyle/>
          <a:p>
            <a:fld id="{B68D6142-7A77-4EE3-A5ED-A708E17FC727}" type="slidenum">
              <a:rPr lang="en-US" smtClean="0"/>
              <a:t>28</a:t>
            </a:fld>
            <a:endParaRPr lang="en-US"/>
          </a:p>
        </p:txBody>
      </p:sp>
    </p:spTree>
    <p:extLst>
      <p:ext uri="{BB962C8B-B14F-4D97-AF65-F5344CB8AC3E}">
        <p14:creationId xmlns:p14="http://schemas.microsoft.com/office/powerpoint/2010/main" val="1839424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this slide, I’ll explain briefly how to get the surface concentration using </a:t>
            </a:r>
            <a:r>
              <a:rPr lang="en-US" baseline="0" dirty="0" err="1"/>
              <a:t>pade</a:t>
            </a:r>
            <a:r>
              <a:rPr lang="en-US" baseline="0" dirty="0"/>
              <a:t> approximation in the transfer function. </a:t>
            </a:r>
          </a:p>
          <a:p>
            <a:endParaRPr lang="en-US" baseline="0" dirty="0"/>
          </a:p>
          <a:p>
            <a:r>
              <a:rPr lang="en-US" baseline="0" dirty="0"/>
              <a:t>First, we assume that the transfer function can be expanded in a power series. </a:t>
            </a:r>
          </a:p>
          <a:p>
            <a:r>
              <a:rPr lang="en-US" baseline="0" dirty="0"/>
              <a:t>Also, assume that the </a:t>
            </a:r>
            <a:r>
              <a:rPr lang="en-US" baseline="0" dirty="0" err="1"/>
              <a:t>pade</a:t>
            </a:r>
            <a:r>
              <a:rPr lang="en-US" baseline="0" dirty="0"/>
              <a:t> approximation form is nearly equal to transfer function of real model. Where the coefficients ck of the power series are calculated by repeated differentiation and evaluation of </a:t>
            </a:r>
            <a:r>
              <a:rPr lang="en-US" baseline="0" dirty="0" err="1"/>
              <a:t>sG</a:t>
            </a:r>
            <a:r>
              <a:rPr lang="en-US" baseline="0" dirty="0"/>
              <a:t>(s) at s=0.</a:t>
            </a:r>
          </a:p>
          <a:p>
            <a:endParaRPr lang="en-US" baseline="0" dirty="0"/>
          </a:p>
          <a:p>
            <a:r>
              <a:rPr lang="en-US" baseline="0" dirty="0"/>
              <a:t>I’ll</a:t>
            </a:r>
            <a:r>
              <a:rPr lang="ko-KR" altLang="en-US" baseline="0" dirty="0"/>
              <a:t> </a:t>
            </a:r>
            <a:r>
              <a:rPr lang="en-US" altLang="ko-KR" baseline="0" dirty="0"/>
              <a:t>explain with an example in the next slide.</a:t>
            </a:r>
          </a:p>
          <a:p>
            <a:endParaRPr lang="en-US" baseline="0" dirty="0"/>
          </a:p>
        </p:txBody>
      </p:sp>
      <p:sp>
        <p:nvSpPr>
          <p:cNvPr id="4" name="Slide Number Placeholder 3"/>
          <p:cNvSpPr>
            <a:spLocks noGrp="1"/>
          </p:cNvSpPr>
          <p:nvPr>
            <p:ph type="sldNum" sz="quarter" idx="10"/>
          </p:nvPr>
        </p:nvSpPr>
        <p:spPr/>
        <p:txBody>
          <a:bodyPr/>
          <a:lstStyle/>
          <a:p>
            <a:fld id="{B68D6142-7A77-4EE3-A5ED-A708E17FC727}" type="slidenum">
              <a:rPr lang="en-US" smtClean="0"/>
              <a:t>29</a:t>
            </a:fld>
            <a:endParaRPr lang="en-US"/>
          </a:p>
        </p:txBody>
      </p:sp>
    </p:spTree>
    <p:extLst>
      <p:ext uri="{BB962C8B-B14F-4D97-AF65-F5344CB8AC3E}">
        <p14:creationId xmlns:p14="http://schemas.microsoft.com/office/powerpoint/2010/main" val="385622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30</a:t>
            </a:fld>
            <a:endParaRPr lang="en-US"/>
          </a:p>
        </p:txBody>
      </p:sp>
    </p:spTree>
    <p:extLst>
      <p:ext uri="{BB962C8B-B14F-4D97-AF65-F5344CB8AC3E}">
        <p14:creationId xmlns:p14="http://schemas.microsoft.com/office/powerpoint/2010/main" val="1932599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sz="1200" kern="1200" dirty="0">
                <a:solidFill>
                  <a:schemeClr val="tx1"/>
                </a:solidFill>
                <a:effectLst/>
                <a:latin typeface="+mn-lt"/>
                <a:ea typeface="+mn-ea"/>
                <a:cs typeface="+mn-cs"/>
              </a:rPr>
              <a:t>Let’s start with the introduction.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Battery cell modeling and model reduction with included degradation  dynamics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Gap</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Simulation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Analysis</a:t>
            </a:r>
          </a:p>
        </p:txBody>
      </p:sp>
      <p:sp>
        <p:nvSpPr>
          <p:cNvPr id="4" name="슬라이드 번호 개체 틀 3"/>
          <p:cNvSpPr>
            <a:spLocks noGrp="1"/>
          </p:cNvSpPr>
          <p:nvPr>
            <p:ph type="sldNum" sz="quarter" idx="5"/>
          </p:nvPr>
        </p:nvSpPr>
        <p:spPr/>
        <p:txBody>
          <a:bodyPr/>
          <a:lstStyle/>
          <a:p>
            <a:fld id="{B68D6142-7A77-4EE3-A5ED-A708E17FC727}" type="slidenum">
              <a:rPr lang="en-US" smtClean="0"/>
              <a:t>4</a:t>
            </a:fld>
            <a:endParaRPr lang="en-US"/>
          </a:p>
        </p:txBody>
      </p:sp>
    </p:spTree>
    <p:extLst>
      <p:ext uri="{BB962C8B-B14F-4D97-AF65-F5344CB8AC3E}">
        <p14:creationId xmlns:p14="http://schemas.microsoft.com/office/powerpoint/2010/main" val="22417910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By doing a calculation process which I explained before, I implemented on 2</a:t>
            </a:r>
            <a:r>
              <a:rPr lang="en-US" baseline="30000" dirty="0"/>
              <a:t>nd</a:t>
            </a:r>
            <a:r>
              <a:rPr lang="en-US" baseline="0" dirty="0"/>
              <a:t> 3</a:t>
            </a:r>
            <a:r>
              <a:rPr lang="en-US" baseline="30000" dirty="0"/>
              <a:t>rd</a:t>
            </a:r>
            <a:r>
              <a:rPr lang="en-US" baseline="0" dirty="0"/>
              <a:t> 4</a:t>
            </a:r>
            <a:r>
              <a:rPr lang="en-US" baseline="30000" dirty="0"/>
              <a:t>th</a:t>
            </a:r>
            <a:r>
              <a:rPr lang="en-US" baseline="0" dirty="0"/>
              <a:t> order of </a:t>
            </a:r>
            <a:r>
              <a:rPr lang="en-US" baseline="0" dirty="0" err="1"/>
              <a:t>pade</a:t>
            </a:r>
            <a:r>
              <a:rPr lang="en-US" baseline="0" dirty="0"/>
              <a:t> approximation, and this table is the result of the calculation at each electrode and each orders.</a:t>
            </a:r>
          </a:p>
          <a:p>
            <a:endParaRPr lang="en-US" baseline="0" dirty="0"/>
          </a:p>
        </p:txBody>
      </p:sp>
      <p:sp>
        <p:nvSpPr>
          <p:cNvPr id="4" name="Slide Number Placeholder 3"/>
          <p:cNvSpPr>
            <a:spLocks noGrp="1"/>
          </p:cNvSpPr>
          <p:nvPr>
            <p:ph type="sldNum" sz="quarter" idx="10"/>
          </p:nvPr>
        </p:nvSpPr>
        <p:spPr/>
        <p:txBody>
          <a:bodyPr/>
          <a:lstStyle/>
          <a:p>
            <a:fld id="{B68D6142-7A77-4EE3-A5ED-A708E17FC727}" type="slidenum">
              <a:rPr lang="en-US" smtClean="0"/>
              <a:t>31</a:t>
            </a:fld>
            <a:endParaRPr lang="en-US"/>
          </a:p>
        </p:txBody>
      </p:sp>
    </p:spTree>
    <p:extLst>
      <p:ext uri="{BB962C8B-B14F-4D97-AF65-F5344CB8AC3E}">
        <p14:creationId xmlns:p14="http://schemas.microsoft.com/office/powerpoint/2010/main" val="2231626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33</a:t>
            </a:fld>
            <a:endParaRPr lang="en-US"/>
          </a:p>
        </p:txBody>
      </p:sp>
    </p:spTree>
    <p:extLst>
      <p:ext uri="{BB962C8B-B14F-4D97-AF65-F5344CB8AC3E}">
        <p14:creationId xmlns:p14="http://schemas.microsoft.com/office/powerpoint/2010/main" val="4192982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34</a:t>
            </a:fld>
            <a:endParaRPr lang="en-US"/>
          </a:p>
        </p:txBody>
      </p:sp>
    </p:spTree>
    <p:extLst>
      <p:ext uri="{BB962C8B-B14F-4D97-AF65-F5344CB8AC3E}">
        <p14:creationId xmlns:p14="http://schemas.microsoft.com/office/powerpoint/2010/main" val="1038150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35</a:t>
            </a:fld>
            <a:endParaRPr lang="en-US"/>
          </a:p>
        </p:txBody>
      </p:sp>
    </p:spTree>
    <p:extLst>
      <p:ext uri="{BB962C8B-B14F-4D97-AF65-F5344CB8AC3E}">
        <p14:creationId xmlns:p14="http://schemas.microsoft.com/office/powerpoint/2010/main" val="32561573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UDDS is an urban driving cycle with frequent braking and acceleration, with a 31.51 km/h average speed. The UDDS current profile was determined from a hybrid-electric vehicle (HEV) model simulated to match the UDDS driving cycle, with the necessary battery current to match the profile outputted </a:t>
            </a:r>
            <a:endParaRPr lang="en-US" dirty="0"/>
          </a:p>
        </p:txBody>
      </p:sp>
      <p:sp>
        <p:nvSpPr>
          <p:cNvPr id="4" name="Slide Number Placeholder 3"/>
          <p:cNvSpPr>
            <a:spLocks noGrp="1"/>
          </p:cNvSpPr>
          <p:nvPr>
            <p:ph type="sldNum" sz="quarter" idx="10"/>
          </p:nvPr>
        </p:nvSpPr>
        <p:spPr/>
        <p:txBody>
          <a:bodyPr/>
          <a:lstStyle/>
          <a:p>
            <a:fld id="{B68D6142-7A77-4EE3-A5ED-A708E17FC727}" type="slidenum">
              <a:rPr lang="en-US" smtClean="0"/>
              <a:t>36</a:t>
            </a:fld>
            <a:endParaRPr lang="en-US"/>
          </a:p>
        </p:txBody>
      </p:sp>
    </p:spTree>
    <p:extLst>
      <p:ext uri="{BB962C8B-B14F-4D97-AF65-F5344CB8AC3E}">
        <p14:creationId xmlns:p14="http://schemas.microsoft.com/office/powerpoint/2010/main" val="3458666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38</a:t>
            </a:fld>
            <a:endParaRPr lang="en-US"/>
          </a:p>
        </p:txBody>
      </p:sp>
    </p:spTree>
    <p:extLst>
      <p:ext uri="{BB962C8B-B14F-4D97-AF65-F5344CB8AC3E}">
        <p14:creationId xmlns:p14="http://schemas.microsoft.com/office/powerpoint/2010/main" val="1797359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39</a:t>
            </a:fld>
            <a:endParaRPr lang="en-US"/>
          </a:p>
        </p:txBody>
      </p:sp>
    </p:spTree>
    <p:extLst>
      <p:ext uri="{BB962C8B-B14F-4D97-AF65-F5344CB8AC3E}">
        <p14:creationId xmlns:p14="http://schemas.microsoft.com/office/powerpoint/2010/main" val="564355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40</a:t>
            </a:fld>
            <a:endParaRPr lang="en-US"/>
          </a:p>
        </p:txBody>
      </p:sp>
    </p:spTree>
    <p:extLst>
      <p:ext uri="{BB962C8B-B14F-4D97-AF65-F5344CB8AC3E}">
        <p14:creationId xmlns:p14="http://schemas.microsoft.com/office/powerpoint/2010/main" val="1604444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41</a:t>
            </a:fld>
            <a:endParaRPr lang="en-US"/>
          </a:p>
        </p:txBody>
      </p:sp>
    </p:spTree>
    <p:extLst>
      <p:ext uri="{BB962C8B-B14F-4D97-AF65-F5344CB8AC3E}">
        <p14:creationId xmlns:p14="http://schemas.microsoft.com/office/powerpoint/2010/main" val="42343446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42</a:t>
            </a:fld>
            <a:endParaRPr lang="en-US"/>
          </a:p>
        </p:txBody>
      </p:sp>
    </p:spTree>
    <p:extLst>
      <p:ext uri="{BB962C8B-B14F-4D97-AF65-F5344CB8AC3E}">
        <p14:creationId xmlns:p14="http://schemas.microsoft.com/office/powerpoint/2010/main" val="535082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ore-KR" sz="1200" kern="1200" dirty="0">
                <a:solidFill>
                  <a:schemeClr val="tx1"/>
                </a:solidFill>
                <a:effectLst/>
                <a:latin typeface="+mn-lt"/>
                <a:ea typeface="+mn-ea"/>
                <a:cs typeface="+mn-cs"/>
              </a:rPr>
              <a:t>Let’s start with the introduction.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Battery cell modeling and model reduction with included degradation  dynamics</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Gap</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Simulation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lang="en-US" altLang="ko-US" sz="1200" kern="1200" dirty="0">
                <a:solidFill>
                  <a:schemeClr val="tx1"/>
                </a:solidFill>
                <a:effectLst/>
                <a:latin typeface="+mn-lt"/>
                <a:ea typeface="+mn-ea"/>
                <a:cs typeface="+mn-cs"/>
              </a:rPr>
              <a:t>Analysis</a:t>
            </a:r>
          </a:p>
        </p:txBody>
      </p:sp>
      <p:sp>
        <p:nvSpPr>
          <p:cNvPr id="4" name="슬라이드 번호 개체 틀 3"/>
          <p:cNvSpPr>
            <a:spLocks noGrp="1"/>
          </p:cNvSpPr>
          <p:nvPr>
            <p:ph type="sldNum" sz="quarter" idx="5"/>
          </p:nvPr>
        </p:nvSpPr>
        <p:spPr/>
        <p:txBody>
          <a:bodyPr/>
          <a:lstStyle/>
          <a:p>
            <a:fld id="{B68D6142-7A77-4EE3-A5ED-A708E17FC727}" type="slidenum">
              <a:rPr lang="en-US" smtClean="0"/>
              <a:t>5</a:t>
            </a:fld>
            <a:endParaRPr lang="en-US"/>
          </a:p>
        </p:txBody>
      </p:sp>
    </p:spTree>
    <p:extLst>
      <p:ext uri="{BB962C8B-B14F-4D97-AF65-F5344CB8AC3E}">
        <p14:creationId xmlns:p14="http://schemas.microsoft.com/office/powerpoint/2010/main" val="9141780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O-B model has the lowest error per model order for the first three current profiles</a:t>
            </a:r>
          </a:p>
          <a:p>
            <a:r>
              <a:rPr lang="en-US" baseline="0" dirty="0" err="1"/>
              <a:t>Pade</a:t>
            </a:r>
            <a:r>
              <a:rPr lang="en-US" baseline="0" dirty="0"/>
              <a:t> based model and O-B is of comparable accuracy in </a:t>
            </a:r>
            <a:r>
              <a:rPr lang="en-US" baseline="0" dirty="0" err="1"/>
              <a:t>udds</a:t>
            </a:r>
            <a:r>
              <a:rPr lang="en-US" baseline="0" dirty="0"/>
              <a:t> current profile</a:t>
            </a:r>
          </a:p>
          <a:p>
            <a:endParaRPr lang="en-US" baseline="0" dirty="0"/>
          </a:p>
          <a:p>
            <a:r>
              <a:rPr lang="en-US" baseline="0" dirty="0"/>
              <a:t>Similar error in higher order</a:t>
            </a:r>
          </a:p>
          <a:p>
            <a:endParaRPr lang="en-US" baseline="0" dirty="0"/>
          </a:p>
          <a:p>
            <a:r>
              <a:rPr lang="en-US" baseline="0" dirty="0" err="1"/>
              <a:t>Pade</a:t>
            </a:r>
            <a:r>
              <a:rPr lang="en-US" baseline="0" dirty="0"/>
              <a:t> vs </a:t>
            </a:r>
            <a:r>
              <a:rPr lang="en-US" baseline="0" dirty="0" err="1"/>
              <a:t>Pade</a:t>
            </a:r>
            <a:r>
              <a:rPr lang="en-US" baseline="0" dirty="0"/>
              <a:t>-D </a:t>
            </a:r>
          </a:p>
          <a:p>
            <a:r>
              <a:rPr lang="en-US" baseline="0" dirty="0"/>
              <a:t>Lower order : error significant</a:t>
            </a:r>
          </a:p>
          <a:p>
            <a:r>
              <a:rPr lang="en-US" baseline="0" dirty="0"/>
              <a:t>Higher order: not too big</a:t>
            </a:r>
          </a:p>
          <a:p>
            <a:endParaRPr lang="en-US" baseline="0" dirty="0"/>
          </a:p>
        </p:txBody>
      </p:sp>
      <p:sp>
        <p:nvSpPr>
          <p:cNvPr id="4" name="Slide Number Placeholder 3"/>
          <p:cNvSpPr>
            <a:spLocks noGrp="1"/>
          </p:cNvSpPr>
          <p:nvPr>
            <p:ph type="sldNum" sz="quarter" idx="10"/>
          </p:nvPr>
        </p:nvSpPr>
        <p:spPr/>
        <p:txBody>
          <a:bodyPr/>
          <a:lstStyle/>
          <a:p>
            <a:fld id="{B68D6142-7A77-4EE3-A5ED-A708E17FC727}" type="slidenum">
              <a:rPr lang="en-US" smtClean="0"/>
              <a:t>43</a:t>
            </a:fld>
            <a:endParaRPr lang="en-US"/>
          </a:p>
        </p:txBody>
      </p:sp>
    </p:spTree>
    <p:extLst>
      <p:ext uri="{BB962C8B-B14F-4D97-AF65-F5344CB8AC3E}">
        <p14:creationId xmlns:p14="http://schemas.microsoft.com/office/powerpoint/2010/main" val="35955062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44</a:t>
            </a:fld>
            <a:endParaRPr lang="en-US"/>
          </a:p>
        </p:txBody>
      </p:sp>
    </p:spTree>
    <p:extLst>
      <p:ext uri="{BB962C8B-B14F-4D97-AF65-F5344CB8AC3E}">
        <p14:creationId xmlns:p14="http://schemas.microsoft.com/office/powerpoint/2010/main" val="6381640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45</a:t>
            </a:fld>
            <a:endParaRPr lang="en-US"/>
          </a:p>
        </p:txBody>
      </p:sp>
    </p:spTree>
    <p:extLst>
      <p:ext uri="{BB962C8B-B14F-4D97-AF65-F5344CB8AC3E}">
        <p14:creationId xmlns:p14="http://schemas.microsoft.com/office/powerpoint/2010/main" val="26352915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From the </a:t>
            </a:r>
            <a:r>
              <a:rPr lang="en-US" baseline="0" dirty="0" err="1"/>
              <a:t>pade</a:t>
            </a:r>
            <a:r>
              <a:rPr lang="en-US" baseline="0" dirty="0"/>
              <a:t> approximation of the transfer function which I got before; I changed this function to state space model which predict the output response of the battery systems to different inputs. </a:t>
            </a:r>
          </a:p>
          <a:p>
            <a:r>
              <a:rPr lang="en-US" baseline="0" dirty="0"/>
              <a:t>From the state space model X is the </a:t>
            </a:r>
            <a:r>
              <a:rPr lang="en-US" baseline="0" dirty="0" err="1"/>
              <a:t>pade</a:t>
            </a:r>
            <a:r>
              <a:rPr lang="en-US" baseline="0" dirty="0"/>
              <a:t> approximation states for each electrode. lambda is the eigenvalues of the diffusion model.</a:t>
            </a:r>
          </a:p>
          <a:p>
            <a:r>
              <a:rPr lang="en-US" baseline="0" dirty="0"/>
              <a:t>And beta is the coefficients which relate the </a:t>
            </a:r>
            <a:r>
              <a:rPr lang="en-US" baseline="0" dirty="0" err="1"/>
              <a:t>pade</a:t>
            </a:r>
            <a:r>
              <a:rPr lang="en-US" baseline="0" dirty="0"/>
              <a:t> approximate states to the surface concentration of lithium ions for each electrodes.</a:t>
            </a:r>
          </a:p>
        </p:txBody>
      </p:sp>
      <p:sp>
        <p:nvSpPr>
          <p:cNvPr id="4" name="Slide Number Placeholder 3"/>
          <p:cNvSpPr>
            <a:spLocks noGrp="1"/>
          </p:cNvSpPr>
          <p:nvPr>
            <p:ph type="sldNum" sz="quarter" idx="10"/>
          </p:nvPr>
        </p:nvSpPr>
        <p:spPr/>
        <p:txBody>
          <a:bodyPr/>
          <a:lstStyle/>
          <a:p>
            <a:fld id="{B68D6142-7A77-4EE3-A5ED-A708E17FC727}" type="slidenum">
              <a:rPr lang="en-US" smtClean="0"/>
              <a:t>46</a:t>
            </a:fld>
            <a:endParaRPr lang="en-US"/>
          </a:p>
        </p:txBody>
      </p:sp>
    </p:spTree>
    <p:extLst>
      <p:ext uri="{BB962C8B-B14F-4D97-AF65-F5344CB8AC3E}">
        <p14:creationId xmlns:p14="http://schemas.microsoft.com/office/powerpoint/2010/main" val="38280084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56.8% </a:t>
            </a:r>
          </a:p>
          <a:p>
            <a:r>
              <a:rPr lang="en-US" baseline="0" dirty="0"/>
              <a:t>5%</a:t>
            </a:r>
          </a:p>
          <a:p>
            <a:endParaRPr lang="en-US" baseline="0" dirty="0"/>
          </a:p>
          <a:p>
            <a:r>
              <a:rPr lang="en-US" baseline="0" dirty="0"/>
              <a:t>Similar to the first case study</a:t>
            </a:r>
          </a:p>
          <a:p>
            <a:r>
              <a:rPr lang="en-US" baseline="0" dirty="0" err="1"/>
              <a:t>Pade</a:t>
            </a:r>
            <a:r>
              <a:rPr lang="en-US" baseline="0" dirty="0"/>
              <a:t>-D error for the three input current profile show similar trends</a:t>
            </a:r>
          </a:p>
          <a:p>
            <a:endParaRPr lang="en-US" baseline="0" dirty="0"/>
          </a:p>
          <a:p>
            <a:r>
              <a:rPr lang="en-US" baseline="0" dirty="0"/>
              <a:t>Higher order </a:t>
            </a:r>
            <a:r>
              <a:rPr lang="en-US" baseline="0" dirty="0" err="1"/>
              <a:t>Pade</a:t>
            </a:r>
            <a:r>
              <a:rPr lang="en-US" baseline="0" dirty="0"/>
              <a:t>-D outperform the higher order O-B</a:t>
            </a:r>
          </a:p>
          <a:p>
            <a:endParaRPr lang="en-US" baseline="0" dirty="0"/>
          </a:p>
          <a:p>
            <a:r>
              <a:rPr lang="en-US" baseline="0" dirty="0"/>
              <a:t>O-B model show an increased trend in error in validation</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68D6142-7A77-4EE3-A5ED-A708E17FC727}" type="slidenum">
              <a:rPr lang="en-US" smtClean="0"/>
              <a:t>47</a:t>
            </a:fld>
            <a:endParaRPr lang="en-US"/>
          </a:p>
        </p:txBody>
      </p:sp>
    </p:spTree>
    <p:extLst>
      <p:ext uri="{BB962C8B-B14F-4D97-AF65-F5344CB8AC3E}">
        <p14:creationId xmlns:p14="http://schemas.microsoft.com/office/powerpoint/2010/main" val="308796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analyze the accuracy</a:t>
            </a:r>
          </a:p>
        </p:txBody>
      </p:sp>
      <p:sp>
        <p:nvSpPr>
          <p:cNvPr id="4" name="Slide Number Placeholder 3"/>
          <p:cNvSpPr>
            <a:spLocks noGrp="1"/>
          </p:cNvSpPr>
          <p:nvPr>
            <p:ph type="sldNum" sz="quarter" idx="10"/>
          </p:nvPr>
        </p:nvSpPr>
        <p:spPr/>
        <p:txBody>
          <a:bodyPr/>
          <a:lstStyle/>
          <a:p>
            <a:fld id="{B68D6142-7A77-4EE3-A5ED-A708E17FC727}" type="slidenum">
              <a:rPr lang="en-US" smtClean="0"/>
              <a:t>49</a:t>
            </a:fld>
            <a:endParaRPr lang="en-US"/>
          </a:p>
        </p:txBody>
      </p:sp>
    </p:spTree>
    <p:extLst>
      <p:ext uri="{BB962C8B-B14F-4D97-AF65-F5344CB8AC3E}">
        <p14:creationId xmlns:p14="http://schemas.microsoft.com/office/powerpoint/2010/main" val="354685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68D6142-7A77-4EE3-A5ED-A708E17FC727}" type="slidenum">
              <a:rPr lang="en-US" smtClean="0"/>
              <a:t>50</a:t>
            </a:fld>
            <a:endParaRPr lang="en-US"/>
          </a:p>
        </p:txBody>
      </p:sp>
    </p:spTree>
    <p:extLst>
      <p:ext uri="{BB962C8B-B14F-4D97-AF65-F5344CB8AC3E}">
        <p14:creationId xmlns:p14="http://schemas.microsoft.com/office/powerpoint/2010/main" val="105550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C1472E-1555-B040-8B63-B241416E4D80}" type="slidenum">
              <a:rPr lang="en-US" smtClean="0"/>
              <a:t>6</a:t>
            </a:fld>
            <a:endParaRPr lang="en-US"/>
          </a:p>
        </p:txBody>
      </p:sp>
    </p:spTree>
    <p:extLst>
      <p:ext uri="{BB962C8B-B14F-4D97-AF65-F5344CB8AC3E}">
        <p14:creationId xmlns:p14="http://schemas.microsoft.com/office/powerpoint/2010/main" val="1491763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US" baseline="0" dirty="0"/>
              <a:t>Next is the is the lithium-ion battery cell model</a:t>
            </a:r>
          </a:p>
          <a:p>
            <a:endParaRPr lang="en-US" altLang="ko-US" baseline="0" dirty="0"/>
          </a:p>
          <a:p>
            <a:endParaRPr lang="en-US" altLang="ko-US" baseline="0" dirty="0"/>
          </a:p>
          <a:p>
            <a:endParaRPr lang="en-US" altLang="ko-US" baseline="0" dirty="0"/>
          </a:p>
          <a:p>
            <a:r>
              <a:rPr lang="en-US" altLang="ko-US" baseline="0" dirty="0"/>
              <a:t>First, I’ll talk about the components of the battery cell.</a:t>
            </a:r>
          </a:p>
          <a:p>
            <a:endParaRPr lang="en-US" altLang="ko-US" baseline="0" dirty="0"/>
          </a:p>
          <a:p>
            <a:r>
              <a:rPr lang="en-US" altLang="ko-US" baseline="0" dirty="0"/>
              <a:t>As you can see in the Figure (click), there are five major components of the Battery cell. Positive electrode, Negative electrode, electrolyte, Separator and current collector. </a:t>
            </a:r>
          </a:p>
          <a:p>
            <a:r>
              <a:rPr lang="en-US" altLang="ko-US" baseline="0" dirty="0"/>
              <a:t>Base on this composition I’ll explain the battery cell charge and discharge dynamics.</a:t>
            </a:r>
          </a:p>
          <a:p>
            <a:endParaRPr lang="en-US" altLang="ko-US" baseline="0" dirty="0"/>
          </a:p>
          <a:p>
            <a:r>
              <a:rPr lang="en-US" altLang="ko-US" baseline="0" dirty="0"/>
              <a:t>During the battery charge, the lithium-ions </a:t>
            </a:r>
            <a:r>
              <a:rPr lang="en-US" altLang="ko-US" baseline="0" dirty="0" err="1"/>
              <a:t>deintercalate</a:t>
            </a:r>
            <a:r>
              <a:rPr lang="en-US" altLang="ko-US" baseline="0" dirty="0"/>
              <a:t> from positive electrode’s particles and move through the electrolyte and then intercalate to the negative electrode’s particles. During this process, separator prevents electrons from flowing directly through electrodes and the current is produced depending on the electrons go through the external circuit. From these consequences, the voltage difference occurs between the electrodes. Also, the opposite occurs during discharge. This can be modeled as a spherical diffusion process which I will explain afterward.</a:t>
            </a:r>
            <a:endParaRPr kumimoji="1" lang="ko-Kore-KR" altLang="en-US" dirty="0"/>
          </a:p>
        </p:txBody>
      </p:sp>
      <p:sp>
        <p:nvSpPr>
          <p:cNvPr id="4" name="슬라이드 번호 개체 틀 3"/>
          <p:cNvSpPr>
            <a:spLocks noGrp="1"/>
          </p:cNvSpPr>
          <p:nvPr>
            <p:ph type="sldNum" sz="quarter" idx="5"/>
          </p:nvPr>
        </p:nvSpPr>
        <p:spPr/>
        <p:txBody>
          <a:bodyPr/>
          <a:lstStyle/>
          <a:p>
            <a:fld id="{B68D6142-7A77-4EE3-A5ED-A708E17FC727}" type="slidenum">
              <a:rPr lang="en-US" smtClean="0"/>
              <a:t>7</a:t>
            </a:fld>
            <a:endParaRPr lang="en-US"/>
          </a:p>
        </p:txBody>
      </p:sp>
    </p:spTree>
    <p:extLst>
      <p:ext uri="{BB962C8B-B14F-4D97-AF65-F5344CB8AC3E}">
        <p14:creationId xmlns:p14="http://schemas.microsoft.com/office/powerpoint/2010/main" val="2824456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228600" indent="-228600">
              <a:buAutoNum type="arabicParenBoth"/>
            </a:pPr>
            <a:r>
              <a:rPr kumimoji="1" lang="en-US" altLang="en-US" dirty="0"/>
              <a:t>Degradation occurs due to several</a:t>
            </a:r>
          </a:p>
          <a:p>
            <a:pPr marL="228600" indent="-228600">
              <a:buAutoNum type="arabicParenBoth"/>
            </a:pPr>
            <a:r>
              <a:rPr kumimoji="1" lang="en-US" altLang="en-US" dirty="0"/>
              <a:t>Dominant</a:t>
            </a:r>
          </a:p>
          <a:p>
            <a:pPr marL="228600" indent="-228600">
              <a:buAutoNum type="arabicParenBoth"/>
            </a:pPr>
            <a:r>
              <a:rPr kumimoji="1" lang="en-US" altLang="en-US" dirty="0"/>
              <a:t>How</a:t>
            </a:r>
          </a:p>
          <a:p>
            <a:pPr marL="228600" indent="-228600">
              <a:buAutoNum type="arabicParenBoth"/>
            </a:pPr>
            <a:r>
              <a:rPr kumimoji="1" lang="en-US" altLang="en-US" dirty="0"/>
              <a:t>Initial formation</a:t>
            </a:r>
          </a:p>
          <a:p>
            <a:pPr marL="228600" indent="-228600">
              <a:buAutoNum type="arabicParenBoth"/>
            </a:pPr>
            <a:r>
              <a:rPr kumimoji="1" lang="en-US" altLang="en-US" dirty="0"/>
              <a:t>Capacity fade</a:t>
            </a:r>
            <a:endParaRPr kumimoji="1" lang="ko-Kore-KR" altLang="en-US" dirty="0"/>
          </a:p>
        </p:txBody>
      </p:sp>
      <p:sp>
        <p:nvSpPr>
          <p:cNvPr id="4" name="슬라이드 번호 개체 틀 3"/>
          <p:cNvSpPr>
            <a:spLocks noGrp="1"/>
          </p:cNvSpPr>
          <p:nvPr>
            <p:ph type="sldNum" sz="quarter" idx="5"/>
          </p:nvPr>
        </p:nvSpPr>
        <p:spPr/>
        <p:txBody>
          <a:bodyPr/>
          <a:lstStyle/>
          <a:p>
            <a:fld id="{B68D6142-7A77-4EE3-A5ED-A708E17FC727}" type="slidenum">
              <a:rPr lang="en-US" smtClean="0"/>
              <a:t>8</a:t>
            </a:fld>
            <a:endParaRPr lang="en-US"/>
          </a:p>
        </p:txBody>
      </p:sp>
    </p:spTree>
    <p:extLst>
      <p:ext uri="{BB962C8B-B14F-4D97-AF65-F5344CB8AC3E}">
        <p14:creationId xmlns:p14="http://schemas.microsoft.com/office/powerpoint/2010/main" val="416284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r>
              <a:rPr lang="en-US" altLang="ko-US" baseline="0" dirty="0"/>
              <a:t>it consequently reduces the computational cost and can describe the internal electrochemical states of the battery.</a:t>
            </a:r>
          </a:p>
        </p:txBody>
      </p:sp>
      <p:sp>
        <p:nvSpPr>
          <p:cNvPr id="4" name="슬라이드 번호 개체 틀 3"/>
          <p:cNvSpPr>
            <a:spLocks noGrp="1"/>
          </p:cNvSpPr>
          <p:nvPr>
            <p:ph type="sldNum" sz="quarter" idx="5"/>
          </p:nvPr>
        </p:nvSpPr>
        <p:spPr/>
        <p:txBody>
          <a:bodyPr/>
          <a:lstStyle/>
          <a:p>
            <a:fld id="{B68D6142-7A77-4EE3-A5ED-A708E17FC727}" type="slidenum">
              <a:rPr lang="en-US" smtClean="0"/>
              <a:t>9</a:t>
            </a:fld>
            <a:endParaRPr lang="en-US"/>
          </a:p>
        </p:txBody>
      </p:sp>
    </p:spTree>
    <p:extLst>
      <p:ext uri="{BB962C8B-B14F-4D97-AF65-F5344CB8AC3E}">
        <p14:creationId xmlns:p14="http://schemas.microsoft.com/office/powerpoint/2010/main" val="2283429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US" dirty="0"/>
              <a:t>In this slide I'll explain about the battery </a:t>
            </a:r>
            <a:r>
              <a:rPr kumimoji="1" lang="en-US" altLang="ko-US" dirty="0" err="1"/>
              <a:t>degradtion</a:t>
            </a:r>
            <a:r>
              <a:rPr kumimoji="1" lang="en-US" altLang="ko-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US" dirty="0"/>
              <a:t>The sei layer which typically forms at the negative electrode during recharging makes battery lose the lithium which is the most common and fundamental source of capacity fade in Lithium-ion battery.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US" dirty="0"/>
              <a:t>So, if the sei layer thickness is getting thicker, the battery cell loses the active material, the internal impedance of the battery would increase, and the resistance of the film layer would increase.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US" dirty="0"/>
              <a:t>Of course, the sei layer formed on the cathode. However,(click) it is relatively smaller than the anode layer so I focused on the degradation of the anode. </a:t>
            </a:r>
            <a:endParaRPr kumimoji="1" lang="en-US" altLang="en-US" dirty="0"/>
          </a:p>
          <a:p>
            <a:endParaRPr kumimoji="1" lang="en-US" altLang="en-US" dirty="0"/>
          </a:p>
        </p:txBody>
      </p:sp>
      <p:sp>
        <p:nvSpPr>
          <p:cNvPr id="4" name="슬라이드 번호 개체 틀 3"/>
          <p:cNvSpPr>
            <a:spLocks noGrp="1"/>
          </p:cNvSpPr>
          <p:nvPr>
            <p:ph type="sldNum" sz="quarter" idx="5"/>
          </p:nvPr>
        </p:nvSpPr>
        <p:spPr/>
        <p:txBody>
          <a:bodyPr/>
          <a:lstStyle/>
          <a:p>
            <a:fld id="{B68D6142-7A77-4EE3-A5ED-A708E17FC727}" type="slidenum">
              <a:rPr lang="en-US" smtClean="0"/>
              <a:t>10</a:t>
            </a:fld>
            <a:endParaRPr lang="en-US"/>
          </a:p>
        </p:txBody>
      </p:sp>
    </p:spTree>
    <p:extLst>
      <p:ext uri="{BB962C8B-B14F-4D97-AF65-F5344CB8AC3E}">
        <p14:creationId xmlns:p14="http://schemas.microsoft.com/office/powerpoint/2010/main" val="358041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47B3-7A65-B74C-BF93-61D63255E3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D91EBDC-8B78-E84F-B0FE-341D574972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058D6E-10D8-8647-85F9-074A7F40E874}"/>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5" name="Footer Placeholder 4">
            <a:extLst>
              <a:ext uri="{FF2B5EF4-FFF2-40B4-BE49-F238E27FC236}">
                <a16:creationId xmlns:a16="http://schemas.microsoft.com/office/drawing/2014/main" id="{6666AD42-FB5C-6B45-A7A9-8629A5982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67AC75-A073-9947-A5B5-2B7023631657}"/>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1713896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33EA-FD63-584C-9251-6B532C047C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CBD748-0AB9-E741-806A-AF0F15F0FB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0E06A6-1228-384D-BAE6-4BCBAD4C6670}"/>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5" name="Footer Placeholder 4">
            <a:extLst>
              <a:ext uri="{FF2B5EF4-FFF2-40B4-BE49-F238E27FC236}">
                <a16:creationId xmlns:a16="http://schemas.microsoft.com/office/drawing/2014/main" id="{33C5EA6D-C13F-5041-A164-2378C88CE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5D6234-EB94-684D-A04A-6F6283907B7E}"/>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808798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1DCA2B-23EA-8E4C-A9C8-E4D1283087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0B7377-C911-AB4F-886C-7FBD6C159A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41D9D-2411-F64A-A425-08E115895159}"/>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5" name="Footer Placeholder 4">
            <a:extLst>
              <a:ext uri="{FF2B5EF4-FFF2-40B4-BE49-F238E27FC236}">
                <a16:creationId xmlns:a16="http://schemas.microsoft.com/office/drawing/2014/main" id="{D42F257A-2AD1-D646-BB3A-2962BEE26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044E74-C2BD-3346-8009-C994EF11C4B3}"/>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1670353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58CE2-42F5-B743-B60C-850D63DF19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B85AC8-5DE9-D045-82E6-4AAB7760AB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008ABC-E889-8549-BF0F-5679682CE8CB}"/>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5" name="Footer Placeholder 4">
            <a:extLst>
              <a:ext uri="{FF2B5EF4-FFF2-40B4-BE49-F238E27FC236}">
                <a16:creationId xmlns:a16="http://schemas.microsoft.com/office/drawing/2014/main" id="{16DAFE8A-7EF9-0242-963D-F240097B5D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34A59-478C-894F-A792-479C17D7B895}"/>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3638375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43C6B-91F1-454E-A86F-799074B1C5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1BC20C-9B5A-6B48-A537-5C8C695A32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15361A-1427-CF40-A38D-E080F4BF783E}"/>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5" name="Footer Placeholder 4">
            <a:extLst>
              <a:ext uri="{FF2B5EF4-FFF2-40B4-BE49-F238E27FC236}">
                <a16:creationId xmlns:a16="http://schemas.microsoft.com/office/drawing/2014/main" id="{F1959E43-3027-B341-8083-A8A0A7532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5BDB6-2B00-9F4D-8C4F-A715090E9434}"/>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1988160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B6958-BE57-174D-81E8-CE81942217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D55C8A-7515-124B-B069-357E1FB1E9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D2382B-FB19-DF49-A175-40496E3164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E8E173-42FE-A845-803A-00A5F13E41FF}"/>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6" name="Footer Placeholder 5">
            <a:extLst>
              <a:ext uri="{FF2B5EF4-FFF2-40B4-BE49-F238E27FC236}">
                <a16:creationId xmlns:a16="http://schemas.microsoft.com/office/drawing/2014/main" id="{53112E82-F16B-C843-BA39-E8587A671B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442971-8A9D-4A4C-8769-55F88791209C}"/>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3286780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F941F-AE08-7145-BC7B-F7FD2896FA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5AB1D9-751C-9C45-ABDC-79E63B711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FF1B52-AEE0-A244-8029-F067034E33E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729D31-4F9C-B54A-8589-5C41D3A1FC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1E92C0-6BCB-1649-845E-8ED859CC9B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DF230A-8164-FA43-8B3D-8E93826B4B4C}"/>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8" name="Footer Placeholder 7">
            <a:extLst>
              <a:ext uri="{FF2B5EF4-FFF2-40B4-BE49-F238E27FC236}">
                <a16:creationId xmlns:a16="http://schemas.microsoft.com/office/drawing/2014/main" id="{F1BB38DB-CDC6-5549-9A00-3074B21449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81AAA5-B328-B847-93A4-21986144A1F3}"/>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2227541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11E8-9B78-EE42-9B35-6C257E11E5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BFFB74-E9E1-F64D-82D8-67867E5AC2C8}"/>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4" name="Footer Placeholder 3">
            <a:extLst>
              <a:ext uri="{FF2B5EF4-FFF2-40B4-BE49-F238E27FC236}">
                <a16:creationId xmlns:a16="http://schemas.microsoft.com/office/drawing/2014/main" id="{D752B642-D171-2140-98C7-21254839EF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14D5FF-80F9-304C-A5EB-E365319A53FE}"/>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1326781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F3FF84-9D30-0B4A-A985-417904438D29}"/>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3" name="Footer Placeholder 2">
            <a:extLst>
              <a:ext uri="{FF2B5EF4-FFF2-40B4-BE49-F238E27FC236}">
                <a16:creationId xmlns:a16="http://schemas.microsoft.com/office/drawing/2014/main" id="{77B9E643-E8FF-364A-9FE2-849BE0479F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FDF5A0-938B-0A47-B26B-203385FA7753}"/>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35909688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49EFA-4663-8140-82F2-F02E4A9738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756C6E-771E-1C4E-B78A-11B7FC16EE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38CC00-DE2F-6B42-83A5-8AE2823AE4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1AE15-B1D1-D844-B31D-FD6D86B8F359}"/>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6" name="Footer Placeholder 5">
            <a:extLst>
              <a:ext uri="{FF2B5EF4-FFF2-40B4-BE49-F238E27FC236}">
                <a16:creationId xmlns:a16="http://schemas.microsoft.com/office/drawing/2014/main" id="{A329945E-E93A-3041-A008-217158080B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695049-D587-D343-A799-D386D2D02149}"/>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325837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02156-E2A4-C742-ABF4-CCB94559FE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81A54D-DDA7-1648-81CE-CBE6E27E53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979C3D-1B09-0F47-AAF5-A2B067716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F6A843-893B-D744-BC16-0E304A759B87}"/>
              </a:ext>
            </a:extLst>
          </p:cNvPr>
          <p:cNvSpPr>
            <a:spLocks noGrp="1"/>
          </p:cNvSpPr>
          <p:nvPr>
            <p:ph type="dt" sz="half" idx="10"/>
          </p:nvPr>
        </p:nvSpPr>
        <p:spPr/>
        <p:txBody>
          <a:bodyPr/>
          <a:lstStyle/>
          <a:p>
            <a:fld id="{23A1FCBE-066C-D54E-A9AE-76E0A64159D5}" type="datetimeFigureOut">
              <a:rPr lang="en-US" smtClean="0"/>
              <a:t>3/30/22</a:t>
            </a:fld>
            <a:endParaRPr lang="en-US"/>
          </a:p>
        </p:txBody>
      </p:sp>
      <p:sp>
        <p:nvSpPr>
          <p:cNvPr id="6" name="Footer Placeholder 5">
            <a:extLst>
              <a:ext uri="{FF2B5EF4-FFF2-40B4-BE49-F238E27FC236}">
                <a16:creationId xmlns:a16="http://schemas.microsoft.com/office/drawing/2014/main" id="{000755C6-8F86-FC42-BFEC-4AE60751AE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F8CA2A-67CA-9E4C-9049-69B8C4BED9A8}"/>
              </a:ext>
            </a:extLst>
          </p:cNvPr>
          <p:cNvSpPr>
            <a:spLocks noGrp="1"/>
          </p:cNvSpPr>
          <p:nvPr>
            <p:ph type="sldNum" sz="quarter" idx="12"/>
          </p:nvPr>
        </p:nvSpPr>
        <p:spPr/>
        <p:txBody>
          <a:bodyPr/>
          <a:lstStyle/>
          <a:p>
            <a:fld id="{3B5D3AF8-BA71-FA49-8DC5-265725119D59}" type="slidenum">
              <a:rPr lang="en-US" smtClean="0"/>
              <a:t>‹#›</a:t>
            </a:fld>
            <a:endParaRPr lang="en-US"/>
          </a:p>
        </p:txBody>
      </p:sp>
    </p:spTree>
    <p:extLst>
      <p:ext uri="{BB962C8B-B14F-4D97-AF65-F5344CB8AC3E}">
        <p14:creationId xmlns:p14="http://schemas.microsoft.com/office/powerpoint/2010/main" val="753066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14948B-7036-3242-B8A2-2C7221036F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385263-37D4-5D47-92E3-BE877A8515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8F8F1-0313-3C49-A1A6-4FBC25C7BB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A1FCBE-066C-D54E-A9AE-76E0A64159D5}" type="datetimeFigureOut">
              <a:rPr lang="en-US" smtClean="0"/>
              <a:t>3/30/22</a:t>
            </a:fld>
            <a:endParaRPr lang="en-US"/>
          </a:p>
        </p:txBody>
      </p:sp>
      <p:sp>
        <p:nvSpPr>
          <p:cNvPr id="5" name="Footer Placeholder 4">
            <a:extLst>
              <a:ext uri="{FF2B5EF4-FFF2-40B4-BE49-F238E27FC236}">
                <a16:creationId xmlns:a16="http://schemas.microsoft.com/office/drawing/2014/main" id="{7A5B350D-5A53-9542-A809-D8CC41AE0C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6BD1BF-7690-2F49-B76A-F0AD491DF2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5D3AF8-BA71-FA49-8DC5-265725119D59}" type="slidenum">
              <a:rPr lang="en-US" smtClean="0"/>
              <a:t>‹#›</a:t>
            </a:fld>
            <a:endParaRPr lang="en-US"/>
          </a:p>
        </p:txBody>
      </p:sp>
    </p:spTree>
    <p:extLst>
      <p:ext uri="{BB962C8B-B14F-4D97-AF65-F5344CB8AC3E}">
        <p14:creationId xmlns:p14="http://schemas.microsoft.com/office/powerpoint/2010/main" val="2966377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1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20.xml"/><Relationship Id="rId16"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4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4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0.jpg"/></Relationships>
</file>

<file path=ppt/slides/_rels/slide4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4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5.jpg"/><Relationship Id="rId1" Type="http://schemas.openxmlformats.org/officeDocument/2006/relationships/slideLayout" Target="../slideLayouts/slideLayout1.xml"/><Relationship Id="rId5" Type="http://schemas.openxmlformats.org/officeDocument/2006/relationships/image" Target="../media/image66.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6025D4-9C85-AA40-8D21-48EA3B7BC62B}"/>
              </a:ext>
            </a:extLst>
          </p:cNvPr>
          <p:cNvSpPr>
            <a:spLocks noGrp="1"/>
          </p:cNvSpPr>
          <p:nvPr>
            <p:ph type="ctrTitle"/>
          </p:nvPr>
        </p:nvSpPr>
        <p:spPr>
          <a:xfrm>
            <a:off x="595884" y="964570"/>
            <a:ext cx="10997184" cy="2387600"/>
          </a:xfrm>
        </p:spPr>
        <p:txBody>
          <a:bodyPr>
            <a:normAutofit/>
          </a:bodyPr>
          <a:lstStyle/>
          <a:p>
            <a:r>
              <a:rPr kumimoji="1" lang="en-US" altLang="en-US" sz="4000" b="1" dirty="0">
                <a:latin typeface="+mn-lt"/>
              </a:rPr>
              <a:t>Optimization-Based Reduction and </a:t>
            </a:r>
            <a:r>
              <a:rPr lang="en-US" sz="4000" b="1" dirty="0" err="1">
                <a:latin typeface="+mn-lt"/>
              </a:rPr>
              <a:t>Pade</a:t>
            </a:r>
            <a:r>
              <a:rPr lang="en-US" sz="4000" b="1" dirty="0">
                <a:latin typeface="+mn-lt"/>
              </a:rPr>
              <a:t>́</a:t>
            </a:r>
            <a:r>
              <a:rPr kumimoji="1" lang="en-US" altLang="en-US" sz="4000" b="1" dirty="0">
                <a:latin typeface="+mn-lt"/>
              </a:rPr>
              <a:t> Approximants for Lithium-ion Battery Cell Models with Degradation</a:t>
            </a:r>
            <a:endParaRPr kumimoji="1" lang="ko-US" altLang="en-US" sz="4000" b="1" dirty="0">
              <a:latin typeface="+mn-lt"/>
            </a:endParaRPr>
          </a:p>
        </p:txBody>
      </p:sp>
      <p:sp>
        <p:nvSpPr>
          <p:cNvPr id="3" name="부제목 2">
            <a:extLst>
              <a:ext uri="{FF2B5EF4-FFF2-40B4-BE49-F238E27FC236}">
                <a16:creationId xmlns:a16="http://schemas.microsoft.com/office/drawing/2014/main" id="{CC8459FD-E996-0B4E-A4A3-21D1C5138121}"/>
              </a:ext>
            </a:extLst>
          </p:cNvPr>
          <p:cNvSpPr>
            <a:spLocks noGrp="1"/>
          </p:cNvSpPr>
          <p:nvPr>
            <p:ph type="subTitle" idx="1"/>
          </p:nvPr>
        </p:nvSpPr>
        <p:spPr/>
        <p:txBody>
          <a:bodyPr/>
          <a:lstStyle/>
          <a:p>
            <a:r>
              <a:rPr kumimoji="1" lang="en-US" altLang="ko-US" dirty="0"/>
              <a:t>MS Defense</a:t>
            </a:r>
          </a:p>
          <a:p>
            <a:endParaRPr kumimoji="1" lang="ko-US" altLang="en-US" dirty="0"/>
          </a:p>
        </p:txBody>
      </p:sp>
      <p:sp>
        <p:nvSpPr>
          <p:cNvPr id="4" name="Subtitle 2">
            <a:extLst>
              <a:ext uri="{FF2B5EF4-FFF2-40B4-BE49-F238E27FC236}">
                <a16:creationId xmlns:a16="http://schemas.microsoft.com/office/drawing/2014/main" id="{362E157D-C29C-0746-BB2B-E5846C10535C}"/>
              </a:ext>
            </a:extLst>
          </p:cNvPr>
          <p:cNvSpPr txBox="1">
            <a:spLocks/>
          </p:cNvSpPr>
          <p:nvPr/>
        </p:nvSpPr>
        <p:spPr>
          <a:xfrm>
            <a:off x="1522476" y="4648111"/>
            <a:ext cx="9144000" cy="9966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b="1" dirty="0" err="1"/>
              <a:t>Jihoon</a:t>
            </a:r>
            <a:r>
              <a:rPr lang="en-US" b="1" dirty="0"/>
              <a:t> Moon </a:t>
            </a:r>
          </a:p>
          <a:p>
            <a:r>
              <a:rPr lang="en-US" dirty="0"/>
              <a:t>Texas Tech University</a:t>
            </a:r>
          </a:p>
          <a:p>
            <a:r>
              <a:rPr lang="en-US" dirty="0"/>
              <a:t>Mar 31, 2022</a:t>
            </a:r>
          </a:p>
        </p:txBody>
      </p:sp>
      <p:sp>
        <p:nvSpPr>
          <p:cNvPr id="5" name="직사각형 4">
            <a:extLst>
              <a:ext uri="{FF2B5EF4-FFF2-40B4-BE49-F238E27FC236}">
                <a16:creationId xmlns:a16="http://schemas.microsoft.com/office/drawing/2014/main" id="{76CF43A3-EFBB-2A43-93F2-B833A0EDF3C8}"/>
              </a:ext>
            </a:extLst>
          </p:cNvPr>
          <p:cNvSpPr/>
          <p:nvPr/>
        </p:nvSpPr>
        <p:spPr>
          <a:xfrm>
            <a:off x="1" y="0"/>
            <a:ext cx="12191998"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6" name="직사각형 5">
            <a:extLst>
              <a:ext uri="{FF2B5EF4-FFF2-40B4-BE49-F238E27FC236}">
                <a16:creationId xmlns:a16="http://schemas.microsoft.com/office/drawing/2014/main" id="{4E49AE85-CF23-B646-80D3-B430C7033AFE}"/>
              </a:ext>
            </a:extLst>
          </p:cNvPr>
          <p:cNvSpPr/>
          <p:nvPr/>
        </p:nvSpPr>
        <p:spPr>
          <a:xfrm>
            <a:off x="0" y="570291"/>
            <a:ext cx="12188952"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7" name="직사각형 6">
            <a:extLst>
              <a:ext uri="{FF2B5EF4-FFF2-40B4-BE49-F238E27FC236}">
                <a16:creationId xmlns:a16="http://schemas.microsoft.com/office/drawing/2014/main" id="{A552C6A2-8695-EA4D-AB55-4C98AFCBAADC}"/>
              </a:ext>
            </a:extLst>
          </p:cNvPr>
          <p:cNvSpPr/>
          <p:nvPr/>
        </p:nvSpPr>
        <p:spPr>
          <a:xfrm>
            <a:off x="1" y="6287709"/>
            <a:ext cx="12192000"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8" name="직사각형 7">
            <a:extLst>
              <a:ext uri="{FF2B5EF4-FFF2-40B4-BE49-F238E27FC236}">
                <a16:creationId xmlns:a16="http://schemas.microsoft.com/office/drawing/2014/main" id="{67A4002C-A14A-4C45-8695-2AA4E48C46E3}"/>
              </a:ext>
            </a:extLst>
          </p:cNvPr>
          <p:cNvSpPr/>
          <p:nvPr/>
        </p:nvSpPr>
        <p:spPr>
          <a:xfrm>
            <a:off x="0" y="6104965"/>
            <a:ext cx="12191999" cy="1827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Tree>
    <p:extLst>
      <p:ext uri="{BB962C8B-B14F-4D97-AF65-F5344CB8AC3E}">
        <p14:creationId xmlns:p14="http://schemas.microsoft.com/office/powerpoint/2010/main" val="2957619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D3C7F-98A2-7846-BFE4-D728E81F7C90}"/>
              </a:ext>
            </a:extLst>
          </p:cNvPr>
          <p:cNvSpPr txBox="1"/>
          <p:nvPr/>
        </p:nvSpPr>
        <p:spPr>
          <a:xfrm>
            <a:off x="190655" y="5150737"/>
            <a:ext cx="11810686" cy="400110"/>
          </a:xfrm>
          <a:prstGeom prst="rect">
            <a:avLst/>
          </a:prstGeom>
          <a:noFill/>
          <a:ln w="19050">
            <a:solidFill>
              <a:srgbClr val="C00000"/>
            </a:solidFill>
          </a:ln>
        </p:spPr>
        <p:txBody>
          <a:bodyPr wrap="square" rtlCol="0">
            <a:spAutoFit/>
          </a:bodyPr>
          <a:lstStyle/>
          <a:p>
            <a:pPr algn="ctr"/>
            <a:r>
              <a:rPr kumimoji="1" lang="en-US" altLang="ko-US" sz="2000" dirty="0"/>
              <a:t>The SEI layer is formed on the anode surface by occurring the side reaction with lithium-ions and electrolytes.</a:t>
            </a:r>
          </a:p>
        </p:txBody>
      </p:sp>
      <p:sp>
        <p:nvSpPr>
          <p:cNvPr id="40" name="직사각형 39">
            <a:extLst>
              <a:ext uri="{FF2B5EF4-FFF2-40B4-BE49-F238E27FC236}">
                <a16:creationId xmlns:a16="http://schemas.microsoft.com/office/drawing/2014/main" id="{B4DC3155-0598-1D40-AB61-31052DDE1C8C}"/>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mc:AlternateContent xmlns:mc="http://schemas.openxmlformats.org/markup-compatibility/2006" xmlns:a14="http://schemas.microsoft.com/office/drawing/2010/main">
        <mc:Choice Requires="a14">
          <p:sp>
            <p:nvSpPr>
              <p:cNvPr id="4" name="직사각형 3">
                <a:extLst>
                  <a:ext uri="{FF2B5EF4-FFF2-40B4-BE49-F238E27FC236}">
                    <a16:creationId xmlns:a16="http://schemas.microsoft.com/office/drawing/2014/main" id="{5ACEB2F8-AFD3-E041-81CA-3AD7EAB61C9F}"/>
                  </a:ext>
                </a:extLst>
              </p:cNvPr>
              <p:cNvSpPr/>
              <p:nvPr/>
            </p:nvSpPr>
            <p:spPr>
              <a:xfrm>
                <a:off x="2793732" y="5782622"/>
                <a:ext cx="1977776" cy="424732"/>
              </a:xfrm>
              <a:prstGeom prst="rect">
                <a:avLst/>
              </a:prstGeom>
              <a:ln w="19050">
                <a:solidFill>
                  <a:srgbClr val="C00000"/>
                </a:solidFill>
              </a:ln>
            </p:spPr>
            <p:txBody>
              <a:bodyPr wrap="square">
                <a:spAutoFit/>
              </a:bodyPr>
              <a:lstStyle/>
              <a:p>
                <a:pPr algn="ctr"/>
                <a14:m>
                  <m:oMath xmlns:m="http://schemas.openxmlformats.org/officeDocument/2006/math">
                    <m:sSub>
                      <m:sSubPr>
                        <m:ctrlPr>
                          <a:rPr kumimoji="1" lang="en-US" altLang="ko-US" sz="2000" i="1">
                            <a:latin typeface="Cambria Math" panose="02040503050406030204" pitchFamily="18" charset="0"/>
                          </a:rPr>
                        </m:ctrlPr>
                      </m:sSubPr>
                      <m:e>
                        <m:r>
                          <a:rPr kumimoji="1" lang="ko-US" altLang="en-US" sz="2000" i="1">
                            <a:latin typeface="Cambria Math" panose="02040503050406030204" pitchFamily="18" charset="0"/>
                          </a:rPr>
                          <m:t>𝛿</m:t>
                        </m:r>
                      </m:e>
                      <m:sub>
                        <m:r>
                          <a:rPr kumimoji="1" lang="en-US" altLang="ko-US" sz="2000" i="1">
                            <a:latin typeface="Cambria Math" panose="02040503050406030204" pitchFamily="18" charset="0"/>
                          </a:rPr>
                          <m:t>𝑓𝑖𝑙𝑚</m:t>
                        </m:r>
                        <m:r>
                          <a:rPr kumimoji="1" lang="en-US" altLang="ko-US" sz="2000" i="1">
                            <a:latin typeface="Cambria Math" panose="02040503050406030204" pitchFamily="18" charset="0"/>
                          </a:rPr>
                          <m:t>,</m:t>
                        </m:r>
                        <m:r>
                          <a:rPr kumimoji="1" lang="en-US" altLang="ko-US" sz="2000" i="1">
                            <a:latin typeface="Cambria Math" panose="02040503050406030204" pitchFamily="18" charset="0"/>
                          </a:rPr>
                          <m:t>𝑛</m:t>
                        </m:r>
                      </m:sub>
                    </m:sSub>
                  </m:oMath>
                </a14:m>
                <a:r>
                  <a:rPr kumimoji="1" lang="en-US" altLang="ko-US" sz="2000" dirty="0"/>
                  <a:t> growth</a:t>
                </a:r>
                <a:endParaRPr kumimoji="1" lang="ko-US" altLang="en-US" sz="2000" dirty="0"/>
              </a:p>
            </p:txBody>
          </p:sp>
        </mc:Choice>
        <mc:Fallback xmlns="">
          <p:sp>
            <p:nvSpPr>
              <p:cNvPr id="4" name="직사각형 3">
                <a:extLst>
                  <a:ext uri="{FF2B5EF4-FFF2-40B4-BE49-F238E27FC236}">
                    <a16:creationId xmlns:a16="http://schemas.microsoft.com/office/drawing/2014/main" id="{5ACEB2F8-AFD3-E041-81CA-3AD7EAB61C9F}"/>
                  </a:ext>
                </a:extLst>
              </p:cNvPr>
              <p:cNvSpPr>
                <a:spLocks noRot="1" noChangeAspect="1" noMove="1" noResize="1" noEditPoints="1" noAdjustHandles="1" noChangeArrowheads="1" noChangeShapeType="1" noTextEdit="1"/>
              </p:cNvSpPr>
              <p:nvPr/>
            </p:nvSpPr>
            <p:spPr>
              <a:xfrm>
                <a:off x="2793732" y="5782622"/>
                <a:ext cx="1977776" cy="424732"/>
              </a:xfrm>
              <a:prstGeom prst="rect">
                <a:avLst/>
              </a:prstGeom>
              <a:blipFill>
                <a:blip r:embed="rId4"/>
                <a:stretch>
                  <a:fillRect t="-8571" b="-17143"/>
                </a:stretch>
              </a:blipFill>
              <a:ln w="19050">
                <a:solidFill>
                  <a:srgbClr val="C00000"/>
                </a:solidFill>
              </a:ln>
            </p:spPr>
            <p:txBody>
              <a:bodyPr/>
              <a:lstStyle/>
              <a:p>
                <a:r>
                  <a:rPr lang="en-US">
                    <a:noFill/>
                  </a:rPr>
                  <a:t> </a:t>
                </a:r>
              </a:p>
            </p:txBody>
          </p:sp>
        </mc:Fallback>
      </mc:AlternateContent>
      <p:sp>
        <p:nvSpPr>
          <p:cNvPr id="7" name="오른쪽 화살표[R] 6">
            <a:extLst>
              <a:ext uri="{FF2B5EF4-FFF2-40B4-BE49-F238E27FC236}">
                <a16:creationId xmlns:a16="http://schemas.microsoft.com/office/drawing/2014/main" id="{BA8AF4CD-CB5F-294D-802A-8581384E2530}"/>
              </a:ext>
            </a:extLst>
          </p:cNvPr>
          <p:cNvSpPr/>
          <p:nvPr/>
        </p:nvSpPr>
        <p:spPr>
          <a:xfrm>
            <a:off x="5263234" y="5887456"/>
            <a:ext cx="796886" cy="202184"/>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3" name="TextBox 12">
            <a:extLst>
              <a:ext uri="{FF2B5EF4-FFF2-40B4-BE49-F238E27FC236}">
                <a16:creationId xmlns:a16="http://schemas.microsoft.com/office/drawing/2014/main" id="{72C536DE-5A3F-B742-8D30-93656C56E566}"/>
              </a:ext>
            </a:extLst>
          </p:cNvPr>
          <p:cNvSpPr txBox="1"/>
          <p:nvPr/>
        </p:nvSpPr>
        <p:spPr>
          <a:xfrm>
            <a:off x="6536625" y="5640783"/>
            <a:ext cx="4568438" cy="707886"/>
          </a:xfrm>
          <a:prstGeom prst="rect">
            <a:avLst/>
          </a:prstGeom>
          <a:noFill/>
          <a:ln w="19050">
            <a:solidFill>
              <a:srgbClr val="C00000"/>
            </a:solidFill>
          </a:ln>
        </p:spPr>
        <p:txBody>
          <a:bodyPr wrap="square" rtlCol="0">
            <a:spAutoFit/>
          </a:bodyPr>
          <a:lstStyle/>
          <a:p>
            <a:pPr marL="252146" indent="-252146">
              <a:buFont typeface="시스템 서체 일반체"/>
              <a:buChar char="-"/>
            </a:pPr>
            <a:r>
              <a:rPr kumimoji="1" lang="en-US" altLang="ko-US" sz="2000" dirty="0"/>
              <a:t>Active material loss</a:t>
            </a:r>
          </a:p>
          <a:p>
            <a:pPr marL="252146" indent="-252146">
              <a:buFont typeface="시스템 서체 일반체"/>
              <a:buChar char="-"/>
            </a:pPr>
            <a:r>
              <a:rPr kumimoji="1" lang="en-US" altLang="ko-US" sz="2000" dirty="0"/>
              <a:t>Resistance of the film layer increase</a:t>
            </a:r>
            <a:endParaRPr kumimoji="1" lang="ko-US" altLang="en-US" sz="2000" dirty="0"/>
          </a:p>
        </p:txBody>
      </p:sp>
      <p:sp>
        <p:nvSpPr>
          <p:cNvPr id="44" name="TextBox 43">
            <a:extLst>
              <a:ext uri="{FF2B5EF4-FFF2-40B4-BE49-F238E27FC236}">
                <a16:creationId xmlns:a16="http://schemas.microsoft.com/office/drawing/2014/main" id="{3E44A09E-749A-DC43-AE95-4764D4CD6716}"/>
              </a:ext>
            </a:extLst>
          </p:cNvPr>
          <p:cNvSpPr txBox="1"/>
          <p:nvPr/>
        </p:nvSpPr>
        <p:spPr>
          <a:xfrm>
            <a:off x="3853792" y="4751164"/>
            <a:ext cx="4484413" cy="309637"/>
          </a:xfrm>
          <a:prstGeom prst="rect">
            <a:avLst/>
          </a:prstGeom>
          <a:noFill/>
        </p:spPr>
        <p:txBody>
          <a:bodyPr wrap="square" rtlCol="0">
            <a:spAutoFit/>
          </a:bodyPr>
          <a:lstStyle/>
          <a:p>
            <a:pPr algn="ctr"/>
            <a:r>
              <a:rPr kumimoji="1" lang="en-US" altLang="ko-Kore-KR" sz="1412" dirty="0"/>
              <a:t>Single Particle Model of Lithium-Ion Battery with SEI layer</a:t>
            </a:r>
            <a:endParaRPr kumimoji="1" lang="ko-Kore-KR" altLang="en-US" sz="1412" dirty="0"/>
          </a:p>
        </p:txBody>
      </p:sp>
      <p:sp>
        <p:nvSpPr>
          <p:cNvPr id="220" name="TextBox 219">
            <a:extLst>
              <a:ext uri="{FF2B5EF4-FFF2-40B4-BE49-F238E27FC236}">
                <a16:creationId xmlns:a16="http://schemas.microsoft.com/office/drawing/2014/main" id="{139DD4FB-1065-2440-8E4D-52C9E395F05C}"/>
              </a:ext>
            </a:extLst>
          </p:cNvPr>
          <p:cNvSpPr txBox="1"/>
          <p:nvPr/>
        </p:nvSpPr>
        <p:spPr>
          <a:xfrm>
            <a:off x="1601545" y="94995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Single Particle Model (SPM)</a:t>
            </a:r>
          </a:p>
        </p:txBody>
      </p:sp>
      <p:sp>
        <p:nvSpPr>
          <p:cNvPr id="221" name="Title 1">
            <a:extLst>
              <a:ext uri="{FF2B5EF4-FFF2-40B4-BE49-F238E27FC236}">
                <a16:creationId xmlns:a16="http://schemas.microsoft.com/office/drawing/2014/main" id="{9872A390-C59E-304C-B62A-B6345C847585}"/>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p:pic>
        <p:nvPicPr>
          <p:cNvPr id="222" name="Picture 221">
            <a:extLst>
              <a:ext uri="{FF2B5EF4-FFF2-40B4-BE49-F238E27FC236}">
                <a16:creationId xmlns:a16="http://schemas.microsoft.com/office/drawing/2014/main" id="{5CA54673-97BA-0549-862A-7500CAE34BB7}"/>
              </a:ext>
            </a:extLst>
          </p:cNvPr>
          <p:cNvPicPr/>
          <p:nvPr/>
        </p:nvPicPr>
        <p:blipFill>
          <a:blip r:embed="rId5"/>
          <a:srcRect/>
          <a:stretch/>
        </p:blipFill>
        <p:spPr>
          <a:xfrm>
            <a:off x="2573648" y="1363475"/>
            <a:ext cx="6972944" cy="3379687"/>
          </a:xfrm>
          <a:prstGeom prst="rect">
            <a:avLst/>
          </a:prstGeom>
        </p:spPr>
      </p:pic>
      <p:pic>
        <p:nvPicPr>
          <p:cNvPr id="12" name="Picture 11">
            <a:extLst>
              <a:ext uri="{FF2B5EF4-FFF2-40B4-BE49-F238E27FC236}">
                <a16:creationId xmlns:a16="http://schemas.microsoft.com/office/drawing/2014/main" id="{88DAF5AE-0AD5-E44B-A5C2-802015C00D90}"/>
              </a:ext>
            </a:extLst>
          </p:cNvPr>
          <p:cNvPicPr>
            <a:picLocks noChangeAspect="1"/>
          </p:cNvPicPr>
          <p:nvPr/>
        </p:nvPicPr>
        <p:blipFill>
          <a:blip r:embed="rId6"/>
          <a:srcRect/>
          <a:stretch/>
        </p:blipFill>
        <p:spPr>
          <a:xfrm>
            <a:off x="130555" y="3423139"/>
            <a:ext cx="2955311" cy="1664080"/>
          </a:xfrm>
          <a:prstGeom prst="rect">
            <a:avLst/>
          </a:prstGeom>
        </p:spPr>
      </p:pic>
      <p:cxnSp>
        <p:nvCxnSpPr>
          <p:cNvPr id="5" name="Straight Arrow Connector 4">
            <a:extLst>
              <a:ext uri="{FF2B5EF4-FFF2-40B4-BE49-F238E27FC236}">
                <a16:creationId xmlns:a16="http://schemas.microsoft.com/office/drawing/2014/main" id="{6C328ADC-EEB4-D942-921C-35DAE036246B}"/>
              </a:ext>
            </a:extLst>
          </p:cNvPr>
          <p:cNvCxnSpPr>
            <a:cxnSpLocks/>
          </p:cNvCxnSpPr>
          <p:nvPr/>
        </p:nvCxnSpPr>
        <p:spPr>
          <a:xfrm flipH="1">
            <a:off x="2943225" y="3639189"/>
            <a:ext cx="745062" cy="68992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직사각형 2">
            <a:extLst>
              <a:ext uri="{FF2B5EF4-FFF2-40B4-BE49-F238E27FC236}">
                <a16:creationId xmlns:a16="http://schemas.microsoft.com/office/drawing/2014/main" id="{89A6198B-247F-2440-B483-24F73B124B48}"/>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9</a:t>
            </a:r>
            <a:endParaRPr kumimoji="1" lang="ko-US" altLang="en-US" sz="2800" b="1" dirty="0"/>
          </a:p>
        </p:txBody>
      </p:sp>
    </p:spTree>
    <p:custDataLst>
      <p:tags r:id="rId1"/>
    </p:custDataLst>
    <p:extLst>
      <p:ext uri="{BB962C8B-B14F-4D97-AF65-F5344CB8AC3E}">
        <p14:creationId xmlns:p14="http://schemas.microsoft.com/office/powerpoint/2010/main" val="7286467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366CD-9886-0E45-A7DB-E308A655C654}"/>
              </a:ext>
            </a:extLst>
          </p:cNvPr>
          <p:cNvSpPr txBox="1"/>
          <p:nvPr/>
        </p:nvSpPr>
        <p:spPr>
          <a:xfrm>
            <a:off x="1601545" y="94995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Single Particle Model (SPM)</a:t>
            </a:r>
          </a:p>
        </p:txBody>
      </p:sp>
      <p:sp>
        <p:nvSpPr>
          <p:cNvPr id="62" name="Title 1">
            <a:extLst>
              <a:ext uri="{FF2B5EF4-FFF2-40B4-BE49-F238E27FC236}">
                <a16:creationId xmlns:a16="http://schemas.microsoft.com/office/drawing/2014/main" id="{4937547D-D594-8B4E-A065-D33FEBED3798}"/>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p:sp>
        <p:nvSpPr>
          <p:cNvPr id="12" name="직사각형 11">
            <a:extLst>
              <a:ext uri="{FF2B5EF4-FFF2-40B4-BE49-F238E27FC236}">
                <a16:creationId xmlns:a16="http://schemas.microsoft.com/office/drawing/2014/main" id="{925189BD-2D23-654E-A0D6-A8A561729D46}"/>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82CE6831-0D44-594B-8725-ECB0807D4411}"/>
                  </a:ext>
                </a:extLst>
              </p:cNvPr>
              <p:cNvGraphicFramePr>
                <a:graphicFrameLocks noGrp="1"/>
              </p:cNvGraphicFramePr>
              <p:nvPr>
                <p:extLst>
                  <p:ext uri="{D42A27DB-BD31-4B8C-83A1-F6EECF244321}">
                    <p14:modId xmlns:p14="http://schemas.microsoft.com/office/powerpoint/2010/main" val="2709658166"/>
                  </p:ext>
                </p:extLst>
              </p:nvPr>
            </p:nvGraphicFramePr>
            <p:xfrm>
              <a:off x="52553" y="1350063"/>
              <a:ext cx="6011917" cy="4685920"/>
            </p:xfrm>
            <a:graphic>
              <a:graphicData uri="http://schemas.openxmlformats.org/drawingml/2006/table">
                <a:tbl>
                  <a:tblPr>
                    <a:tableStyleId>{5C22544A-7EE6-4342-B048-85BDC9FD1C3A}</a:tableStyleId>
                  </a:tblPr>
                  <a:tblGrid>
                    <a:gridCol w="3392361">
                      <a:extLst>
                        <a:ext uri="{9D8B030D-6E8A-4147-A177-3AD203B41FA5}">
                          <a16:colId xmlns:a16="http://schemas.microsoft.com/office/drawing/2014/main" val="3178582981"/>
                        </a:ext>
                      </a:extLst>
                    </a:gridCol>
                    <a:gridCol w="1308327">
                      <a:extLst>
                        <a:ext uri="{9D8B030D-6E8A-4147-A177-3AD203B41FA5}">
                          <a16:colId xmlns:a16="http://schemas.microsoft.com/office/drawing/2014/main" val="4040441273"/>
                        </a:ext>
                      </a:extLst>
                    </a:gridCol>
                    <a:gridCol w="1311229">
                      <a:extLst>
                        <a:ext uri="{9D8B030D-6E8A-4147-A177-3AD203B41FA5}">
                          <a16:colId xmlns:a16="http://schemas.microsoft.com/office/drawing/2014/main" val="3737600232"/>
                        </a:ext>
                      </a:extLst>
                    </a:gridCol>
                  </a:tblGrid>
                  <a:tr h="515718">
                    <a:tc>
                      <a:txBody>
                        <a:bodyPr/>
                        <a:lstStyle/>
                        <a:p>
                          <a:pPr marL="0" marR="0" algn="ctr">
                            <a:spcBef>
                              <a:spcPts val="0"/>
                            </a:spcBef>
                            <a:spcAft>
                              <a:spcPts val="0"/>
                            </a:spcAft>
                          </a:pPr>
                          <a:r>
                            <a:rPr lang="en-US" sz="1600" dirty="0">
                              <a:solidFill>
                                <a:schemeClr val="bg1"/>
                              </a:solidFill>
                              <a:effectLst/>
                            </a:rPr>
                            <a:t>Parameter (</a:t>
                          </a:r>
                          <a:r>
                            <a:rPr lang="en-US" sz="1600" baseline="30000" dirty="0">
                              <a:solidFill>
                                <a:schemeClr val="bg1"/>
                              </a:solidFill>
                              <a:effectLst/>
                            </a:rPr>
                            <a:t>*</a:t>
                          </a:r>
                          <a:r>
                            <a:rPr lang="en-US" sz="1600" dirty="0">
                              <a:solidFill>
                                <a:schemeClr val="bg1"/>
                              </a:solidFill>
                              <a:effectLst/>
                            </a:rPr>
                            <a:t>scaled)</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600" dirty="0">
                              <a:solidFill>
                                <a:schemeClr val="bg1"/>
                              </a:solidFill>
                              <a:effectLst/>
                            </a:rPr>
                            <a:t>Neg. Electrode</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600" dirty="0">
                              <a:solidFill>
                                <a:schemeClr val="bg1"/>
                              </a:solidFill>
                              <a:effectLst/>
                            </a:rPr>
                            <a:t>Pos. Electrode</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684611118"/>
                      </a:ext>
                    </a:extLst>
                  </a:tr>
                  <a:tr h="257859">
                    <a:tc>
                      <a:txBody>
                        <a:bodyPr/>
                        <a:lstStyle/>
                        <a:p>
                          <a:pPr marL="0" marR="0" algn="ctr">
                            <a:spcBef>
                              <a:spcPts val="0"/>
                            </a:spcBef>
                            <a:spcAft>
                              <a:spcPts val="0"/>
                            </a:spcAft>
                          </a:pPr>
                          <a:r>
                            <a:rPr lang="en-US" sz="1600" dirty="0">
                              <a:effectLst/>
                            </a:rPr>
                            <a:t>Thickness, </a:t>
                          </a:r>
                          <a14:m>
                            <m:oMath xmlns:m="http://schemas.openxmlformats.org/officeDocument/2006/math">
                              <m:r>
                                <a:rPr lang="en-US" sz="1600">
                                  <a:effectLst/>
                                  <a:latin typeface="Cambria Math" panose="02040503050406030204" pitchFamily="18" charset="0"/>
                                </a:rPr>
                                <m:t>𝐿</m:t>
                              </m:r>
                            </m:oMath>
                          </a14:m>
                          <a:r>
                            <a:rPr lang="en-US" sz="1600" dirty="0">
                              <a:effectLst/>
                            </a:rPr>
                            <a:t> (cm)</a:t>
                          </a:r>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3.4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7.0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1164542"/>
                      </a:ext>
                    </a:extLst>
                  </a:tr>
                  <a:tr h="257859">
                    <a:tc>
                      <a:txBody>
                        <a:bodyPr/>
                        <a:lstStyle/>
                        <a:p>
                          <a:pPr marL="0" marR="0" algn="ctr">
                            <a:spcBef>
                              <a:spcPts val="0"/>
                            </a:spcBef>
                            <a:spcAft>
                              <a:spcPts val="0"/>
                            </a:spcAft>
                          </a:pPr>
                          <a:r>
                            <a:rPr lang="en-US" sz="1600" dirty="0">
                              <a:effectLst/>
                            </a:rPr>
                            <a:t>Particle radius, </a:t>
                          </a:r>
                          <a14:m>
                            <m:oMath xmlns:m="http://schemas.openxmlformats.org/officeDocument/2006/math">
                              <m:r>
                                <a:rPr lang="en-US" sz="1600">
                                  <a:effectLst/>
                                  <a:latin typeface="Cambria Math" panose="02040503050406030204" pitchFamily="18" charset="0"/>
                                </a:rPr>
                                <m:t>𝑅</m:t>
                              </m:r>
                            </m:oMath>
                          </a14:m>
                          <a:r>
                            <a:rPr lang="en-US" sz="1600" dirty="0">
                              <a:effectLst/>
                            </a:rPr>
                            <a:t> (cm)</a:t>
                          </a:r>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3.5 · 10</a:t>
                          </a:r>
                          <a:r>
                            <a:rPr lang="en-US" sz="1600" baseline="30000">
                              <a:effectLst/>
                            </a:rPr>
                            <a:t>−4</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3.65 · 10</a:t>
                          </a:r>
                          <a:r>
                            <a:rPr lang="en-US" sz="1600" baseline="30000">
                              <a:effectLst/>
                            </a:rPr>
                            <a:t>−6</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2452214"/>
                      </a:ext>
                    </a:extLst>
                  </a:tr>
                  <a:tr h="257859">
                    <a:tc>
                      <a:txBody>
                        <a:bodyPr/>
                        <a:lstStyle/>
                        <a:p>
                          <a:pPr marL="0" marR="0" algn="ctr">
                            <a:spcBef>
                              <a:spcPts val="0"/>
                            </a:spcBef>
                            <a:spcAft>
                              <a:spcPts val="0"/>
                            </a:spcAft>
                          </a:pPr>
                          <a:r>
                            <a:rPr lang="en-US" sz="1600" dirty="0">
                              <a:effectLst/>
                            </a:rPr>
                            <a:t>Active material volume fraction, </a:t>
                          </a:r>
                          <a14:m>
                            <m:oMath xmlns:m="http://schemas.openxmlformats.org/officeDocument/2006/math">
                              <m:r>
                                <a:rPr lang="en-US" sz="1600">
                                  <a:effectLst/>
                                  <a:latin typeface="Cambria Math" panose="02040503050406030204" pitchFamily="18" charset="0"/>
                                </a:rPr>
                                <m:t>𝜀</m:t>
                              </m:r>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0.55</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0.41</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9856452"/>
                      </a:ext>
                    </a:extLst>
                  </a:tr>
                  <a:tr h="643776">
                    <a:tc>
                      <a:txBody>
                        <a:bodyPr/>
                        <a:lstStyle/>
                        <a:p>
                          <a:pPr marL="0" marR="0" algn="ctr">
                            <a:spcBef>
                              <a:spcPts val="0"/>
                            </a:spcBef>
                            <a:spcAft>
                              <a:spcPts val="0"/>
                            </a:spcAft>
                          </a:pPr>
                          <a:r>
                            <a:rPr lang="en-US" sz="1600" dirty="0">
                              <a:effectLst/>
                            </a:rPr>
                            <a:t>Maximum solid phase concentration, </a:t>
                          </a:r>
                          <a14:m>
                            <m:oMath xmlns:m="http://schemas.openxmlformats.org/officeDocument/2006/math">
                              <m:r>
                                <a:rPr lang="en-US" sz="1600">
                                  <a:effectLst/>
                                  <a:latin typeface="Cambria Math" panose="02040503050406030204" pitchFamily="18" charset="0"/>
                                </a:rPr>
                                <m:t> </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𝑐</m:t>
                                  </m:r>
                                </m:e>
                                <m:sub>
                                  <m:r>
                                    <a:rPr lang="en-US" sz="1600">
                                      <a:effectLst/>
                                      <a:latin typeface="Cambria Math" panose="02040503050406030204" pitchFamily="18" charset="0"/>
                                    </a:rPr>
                                    <m:t>𝑚𝑎𝑥</m:t>
                                  </m:r>
                                </m:sub>
                              </m:sSub>
                            </m:oMath>
                          </a14:m>
                          <a:r>
                            <a:rPr lang="en-US" sz="16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r>
                                        <m:rPr>
                                          <m:sty m:val="p"/>
                                        </m:rPr>
                                        <a:rPr lang="en-US" sz="1600">
                                          <a:effectLst/>
                                          <a:latin typeface="Cambria Math" panose="02040503050406030204" pitchFamily="18" charset="0"/>
                                        </a:rPr>
                                        <m:t>mol</m:t>
                                      </m:r>
                                    </m:num>
                                    <m:den>
                                      <m:sSup>
                                        <m:sSupPr>
                                          <m:ctrlPr>
                                            <a:rPr lang="en-US" sz="1600" i="1">
                                              <a:effectLst/>
                                              <a:latin typeface="Cambria Math" panose="02040503050406030204" pitchFamily="18" charset="0"/>
                                            </a:rPr>
                                          </m:ctrlPr>
                                        </m:sSupPr>
                                        <m:e>
                                          <m:r>
                                            <m:rPr>
                                              <m:sty m:val="p"/>
                                            </m:rPr>
                                            <a:rPr lang="en-US" sz="1600">
                                              <a:effectLst/>
                                              <a:latin typeface="Cambria Math" panose="02040503050406030204" pitchFamily="18" charset="0"/>
                                            </a:rPr>
                                            <m:t>cm</m:t>
                                          </m:r>
                                        </m:e>
                                        <m:sup>
                                          <m:r>
                                            <a:rPr lang="en-US" sz="1600">
                                              <a:effectLst/>
                                              <a:latin typeface="Cambria Math" panose="02040503050406030204" pitchFamily="18" charset="0"/>
                                            </a:rPr>
                                            <m:t>3</m:t>
                                          </m:r>
                                        </m:sup>
                                      </m:sSup>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31.07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22.806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6169145"/>
                      </a:ext>
                    </a:extLst>
                  </a:tr>
                  <a:tr h="257859">
                    <a:tc>
                      <a:txBody>
                        <a:bodyPr/>
                        <a:lstStyle/>
                        <a:p>
                          <a:pPr marL="0" marR="0" algn="ctr">
                            <a:spcBef>
                              <a:spcPts val="0"/>
                            </a:spcBef>
                            <a:spcAft>
                              <a:spcPts val="0"/>
                            </a:spcAft>
                          </a:pPr>
                          <a:r>
                            <a:rPr lang="en-US" sz="1600" dirty="0">
                              <a:effectLst/>
                            </a:rPr>
                            <a:t>Stoichiometry at 0% SOC,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𝜃</m:t>
                                  </m:r>
                                </m:e>
                                <m:sub>
                                  <m:r>
                                    <a:rPr lang="en-US" sz="1600">
                                      <a:effectLst/>
                                      <a:latin typeface="Cambria Math" panose="02040503050406030204" pitchFamily="18" charset="0"/>
                                    </a:rPr>
                                    <m:t>0%</m:t>
                                  </m:r>
                                </m:sub>
                              </m:sSub>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0.76</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0418446"/>
                      </a:ext>
                    </a:extLst>
                  </a:tr>
                  <a:tr h="257859">
                    <a:tc>
                      <a:txBody>
                        <a:bodyPr/>
                        <a:lstStyle/>
                        <a:p>
                          <a:pPr marL="0" marR="0" algn="ctr">
                            <a:spcBef>
                              <a:spcPts val="0"/>
                            </a:spcBef>
                            <a:spcAft>
                              <a:spcPts val="0"/>
                            </a:spcAft>
                          </a:pPr>
                          <a:r>
                            <a:rPr lang="en-US" sz="1600" dirty="0" err="1">
                              <a:effectLst/>
                            </a:rPr>
                            <a:t>Stochiometry</a:t>
                          </a:r>
                          <a:r>
                            <a:rPr lang="en-US" sz="1600" dirty="0">
                              <a:effectLst/>
                            </a:rPr>
                            <a:t> at 100% SOC,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𝜃</m:t>
                                  </m:r>
                                </m:e>
                                <m:sub>
                                  <m:r>
                                    <a:rPr lang="en-US" sz="1600">
                                      <a:effectLst/>
                                      <a:latin typeface="Cambria Math" panose="02040503050406030204" pitchFamily="18" charset="0"/>
                                    </a:rPr>
                                    <m:t>100%</m:t>
                                  </m:r>
                                </m:sub>
                              </m:sSub>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0.80</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0.03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847390"/>
                      </a:ext>
                    </a:extLst>
                  </a:tr>
                  <a:tr h="643776">
                    <a:tc>
                      <a:txBody>
                        <a:bodyPr/>
                        <a:lstStyle/>
                        <a:p>
                          <a:pPr marL="0" marR="0" algn="ctr">
                            <a:spcBef>
                              <a:spcPts val="0"/>
                            </a:spcBef>
                            <a:spcAft>
                              <a:spcPts val="0"/>
                            </a:spcAft>
                          </a:pPr>
                          <a:r>
                            <a:rPr lang="en-US" sz="1600" dirty="0">
                              <a:effectLst/>
                            </a:rPr>
                            <a:t>Average electrolyte concentration,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𝑐</m:t>
                                  </m:r>
                                </m:e>
                                <m:sub>
                                  <m:r>
                                    <a:rPr lang="en-US" sz="1600">
                                      <a:effectLst/>
                                      <a:latin typeface="Cambria Math" panose="02040503050406030204" pitchFamily="18" charset="0"/>
                                    </a:rPr>
                                    <m:t>𝑒</m:t>
                                  </m:r>
                                </m:sub>
                              </m:sSub>
                            </m:oMath>
                          </a14:m>
                          <a:r>
                            <a:rPr lang="en-US" sz="16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r>
                                        <m:rPr>
                                          <m:sty m:val="p"/>
                                        </m:rPr>
                                        <a:rPr lang="en-US" sz="1600">
                                          <a:effectLst/>
                                          <a:latin typeface="Cambria Math" panose="02040503050406030204" pitchFamily="18" charset="0"/>
                                        </a:rPr>
                                        <m:t>mol</m:t>
                                      </m:r>
                                    </m:num>
                                    <m:den>
                                      <m:sSup>
                                        <m:sSupPr>
                                          <m:ctrlPr>
                                            <a:rPr lang="en-US" sz="1600" i="1">
                                              <a:effectLst/>
                                              <a:latin typeface="Cambria Math" panose="02040503050406030204" pitchFamily="18" charset="0"/>
                                            </a:rPr>
                                          </m:ctrlPr>
                                        </m:sSupPr>
                                        <m:e>
                                          <m:r>
                                            <m:rPr>
                                              <m:sty m:val="p"/>
                                            </m:rPr>
                                            <a:rPr lang="en-US" sz="1600">
                                              <a:effectLst/>
                                              <a:latin typeface="Cambria Math" panose="02040503050406030204" pitchFamily="18" charset="0"/>
                                            </a:rPr>
                                            <m:t>cm</m:t>
                                          </m:r>
                                        </m:e>
                                        <m:sup>
                                          <m:r>
                                            <a:rPr lang="en-US" sz="1600">
                                              <a:effectLst/>
                                              <a:latin typeface="Cambria Math" panose="02040503050406030204" pitchFamily="18" charset="0"/>
                                            </a:rPr>
                                            <m:t>3</m:t>
                                          </m:r>
                                        </m:sup>
                                      </m:sSup>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a:effectLst/>
                            </a:rPr>
                            <a:t>1.2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364130028"/>
                      </a:ext>
                    </a:extLst>
                  </a:tr>
                  <a:tr h="257859">
                    <a:tc>
                      <a:txBody>
                        <a:bodyPr/>
                        <a:lstStyle/>
                        <a:p>
                          <a:pPr marL="0" marR="0" algn="ctr">
                            <a:spcBef>
                              <a:spcPts val="0"/>
                            </a:spcBef>
                            <a:spcAft>
                              <a:spcPts val="0"/>
                            </a:spcAft>
                          </a:pPr>
                          <a:r>
                            <a:rPr lang="en-US" sz="1600">
                              <a:effectLst/>
                            </a:rPr>
                            <a:t>Charge transfer coefficient,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𝛼</m:t>
                                  </m:r>
                                </m:e>
                                <m:sub>
                                  <m:r>
                                    <a:rPr lang="en-US" sz="1600">
                                      <a:effectLst/>
                                      <a:latin typeface="Cambria Math" panose="02040503050406030204" pitchFamily="18" charset="0"/>
                                    </a:rPr>
                                    <m:t>𝑎</m:t>
                                  </m:r>
                                </m:sub>
                              </m:sSub>
                              <m:r>
                                <a:rPr lang="en-US" sz="1600">
                                  <a:effectLst/>
                                  <a:latin typeface="Cambria Math" panose="02040503050406030204" pitchFamily="18" charset="0"/>
                                </a:rPr>
                                <m:t>, </m:t>
                              </m:r>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𝛼</m:t>
                                  </m:r>
                                </m:e>
                                <m:sub>
                                  <m:r>
                                    <a:rPr lang="en-US" sz="1600">
                                      <a:effectLst/>
                                      <a:latin typeface="Cambria Math" panose="02040503050406030204" pitchFamily="18" charset="0"/>
                                    </a:rPr>
                                    <m:t>𝑐</m:t>
                                  </m:r>
                                </m:sub>
                              </m:sSub>
                            </m:oMath>
                          </a14:m>
                          <a:endParaRPr lang="en-US" sz="160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0.5,0.5</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0.5,0.5</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9396005"/>
                      </a:ext>
                    </a:extLst>
                  </a:tr>
                  <a:tr h="666338">
                    <a:tc>
                      <a:txBody>
                        <a:bodyPr/>
                        <a:lstStyle/>
                        <a:p>
                          <a:pPr marL="0" marR="0" algn="ctr">
                            <a:spcBef>
                              <a:spcPts val="0"/>
                            </a:spcBef>
                            <a:spcAft>
                              <a:spcPts val="0"/>
                            </a:spcAft>
                          </a:pPr>
                          <a:r>
                            <a:rPr lang="en-US" sz="1600" dirty="0">
                              <a:effectLst/>
                            </a:rPr>
                            <a:t>Solid phase Li diffusion coefficient, </a:t>
                          </a:r>
                          <a14:m>
                            <m:oMath xmlns:m="http://schemas.openxmlformats.org/officeDocument/2006/math">
                              <m:r>
                                <a:rPr lang="en-US" sz="1600">
                                  <a:effectLst/>
                                  <a:latin typeface="Cambria Math" panose="02040503050406030204" pitchFamily="18" charset="0"/>
                                </a:rPr>
                                <m:t> </m:t>
                              </m:r>
                              <m:r>
                                <a:rPr lang="en-US" sz="1600">
                                  <a:effectLst/>
                                  <a:latin typeface="Cambria Math" panose="02040503050406030204" pitchFamily="18" charset="0"/>
                                </a:rPr>
                                <m:t>𝐷</m:t>
                              </m:r>
                            </m:oMath>
                          </a14:m>
                          <a:r>
                            <a:rPr lang="en-US" sz="16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sSup>
                                        <m:sSupPr>
                                          <m:ctrlPr>
                                            <a:rPr lang="en-US" sz="1600" i="1">
                                              <a:effectLst/>
                                              <a:latin typeface="Cambria Math" panose="02040503050406030204" pitchFamily="18" charset="0"/>
                                            </a:rPr>
                                          </m:ctrlPr>
                                        </m:sSupPr>
                                        <m:e>
                                          <m:r>
                                            <m:rPr>
                                              <m:sty m:val="p"/>
                                            </m:rPr>
                                            <a:rPr lang="en-US" sz="1600">
                                              <a:effectLst/>
                                              <a:latin typeface="Cambria Math" panose="02040503050406030204" pitchFamily="18" charset="0"/>
                                            </a:rPr>
                                            <m:t>cm</m:t>
                                          </m:r>
                                        </m:e>
                                        <m:sup>
                                          <m:r>
                                            <a:rPr lang="en-US" sz="1600">
                                              <a:effectLst/>
                                              <a:latin typeface="Cambria Math" panose="02040503050406030204" pitchFamily="18" charset="0"/>
                                            </a:rPr>
                                            <m:t>2</m:t>
                                          </m:r>
                                        </m:sup>
                                      </m:sSup>
                                    </m:num>
                                    <m:den>
                                      <m:r>
                                        <m:rPr>
                                          <m:sty m:val="p"/>
                                        </m:rPr>
                                        <a:rPr lang="en-US" sz="1600">
                                          <a:effectLst/>
                                          <a:latin typeface="Cambria Math" panose="02040503050406030204" pitchFamily="18" charset="0"/>
                                        </a:rPr>
                                        <m:t>s</m:t>
                                      </m:r>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5.29 · 10</a:t>
                          </a:r>
                          <a:r>
                            <a:rPr lang="en-US" sz="1600" baseline="30000">
                              <a:effectLst/>
                            </a:rPr>
                            <a:t>−11</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1.18 · 10</a:t>
                          </a:r>
                          <a:r>
                            <a:rPr lang="en-US" sz="1600" baseline="30000">
                              <a:effectLst/>
                            </a:rPr>
                            <a:t>−14</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157214"/>
                      </a:ext>
                    </a:extLst>
                  </a:tr>
                  <a:tr h="411299">
                    <a:tc>
                      <a:txBody>
                        <a:bodyPr/>
                        <a:lstStyle/>
                        <a:p>
                          <a:pPr marL="0" marR="0" algn="ctr">
                            <a:spcBef>
                              <a:spcPts val="0"/>
                            </a:spcBef>
                            <a:spcAft>
                              <a:spcPts val="0"/>
                            </a:spcAft>
                          </a:pPr>
                          <a:r>
                            <a:rPr lang="en-US" sz="1600" dirty="0">
                              <a:effectLst/>
                            </a:rPr>
                            <a:t>Reference rate constant,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𝑘</m:t>
                                  </m:r>
                                </m:e>
                                <m:sub>
                                  <m:r>
                                    <a:rPr lang="en-US" sz="1600">
                                      <a:effectLst/>
                                      <a:latin typeface="Cambria Math" panose="02040503050406030204" pitchFamily="18" charset="0"/>
                                    </a:rPr>
                                    <m:t>𝑟𝑒𝑓</m:t>
                                  </m:r>
                                </m:sub>
                              </m:sSub>
                            </m:oMath>
                          </a14:m>
                          <a:r>
                            <a:rPr lang="en-US" sz="16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sSup>
                                        <m:sSupPr>
                                          <m:ctrlPr>
                                            <a:rPr lang="en-US" sz="1600" i="1">
                                              <a:effectLst/>
                                              <a:latin typeface="Cambria Math" panose="02040503050406030204" pitchFamily="18" charset="0"/>
                                            </a:rPr>
                                          </m:ctrlPr>
                                        </m:sSupPr>
                                        <m:e>
                                          <m:r>
                                            <m:rPr>
                                              <m:sty m:val="p"/>
                                            </m:rPr>
                                            <a:rPr lang="en-US" sz="1600">
                                              <a:effectLst/>
                                              <a:latin typeface="Cambria Math" panose="02040503050406030204" pitchFamily="18" charset="0"/>
                                            </a:rPr>
                                            <m:t>cm</m:t>
                                          </m:r>
                                        </m:e>
                                        <m:sup>
                                          <m:r>
                                            <a:rPr lang="en-US" sz="1600">
                                              <a:effectLst/>
                                              <a:latin typeface="Cambria Math" panose="02040503050406030204" pitchFamily="18" charset="0"/>
                                            </a:rPr>
                                            <m:t>2.5</m:t>
                                          </m:r>
                                        </m:sup>
                                      </m:sSup>
                                    </m:num>
                                    <m:den>
                                      <m:sSup>
                                        <m:sSupPr>
                                          <m:ctrlPr>
                                            <a:rPr lang="en-US" sz="1600" i="1">
                                              <a:effectLst/>
                                              <a:latin typeface="Cambria Math" panose="02040503050406030204" pitchFamily="18" charset="0"/>
                                            </a:rPr>
                                          </m:ctrlPr>
                                        </m:sSupPr>
                                        <m:e>
                                          <m:r>
                                            <m:rPr>
                                              <m:sty m:val="p"/>
                                            </m:rPr>
                                            <a:rPr lang="en-US" sz="1600">
                                              <a:effectLst/>
                                              <a:latin typeface="Cambria Math" panose="02040503050406030204" pitchFamily="18" charset="0"/>
                                            </a:rPr>
                                            <m:t>mol</m:t>
                                          </m:r>
                                        </m:e>
                                        <m:sup>
                                          <m:r>
                                            <a:rPr lang="en-US" sz="1600">
                                              <a:effectLst/>
                                              <a:latin typeface="Cambria Math" panose="02040503050406030204" pitchFamily="18" charset="0"/>
                                            </a:rPr>
                                            <m:t>0.5</m:t>
                                          </m:r>
                                        </m:sup>
                                      </m:sSup>
                                      <m:r>
                                        <a:rPr lang="en-US" sz="1600">
                                          <a:effectLst/>
                                          <a:latin typeface="Cambria Math" panose="02040503050406030204" pitchFamily="18" charset="0"/>
                                        </a:rPr>
                                        <m:t>𝑠</m:t>
                                      </m:r>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0.0790</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1.0614 · 10</a:t>
                          </a:r>
                          <a:r>
                            <a:rPr lang="en-US" sz="1600" baseline="30000" dirty="0">
                              <a:effectLst/>
                            </a:rPr>
                            <a:t>−4</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151529"/>
                      </a:ext>
                    </a:extLst>
                  </a:tr>
                  <a:tr h="257859">
                    <a:tc>
                      <a:txBody>
                        <a:bodyPr/>
                        <a:lstStyle/>
                        <a:p>
                          <a:pPr marL="0" marR="0" algn="ctr">
                            <a:spcBef>
                              <a:spcPts val="0"/>
                            </a:spcBef>
                            <a:spcAft>
                              <a:spcPts val="0"/>
                            </a:spcAft>
                          </a:pPr>
                          <a:r>
                            <a:rPr lang="en-US" sz="1600">
                              <a:effectLst/>
                            </a:rPr>
                            <a:t>Area, </a:t>
                          </a:r>
                          <a14:m>
                            <m:oMath xmlns:m="http://schemas.openxmlformats.org/officeDocument/2006/math">
                              <m:r>
                                <a:rPr lang="en-US" sz="1600">
                                  <a:effectLst/>
                                  <a:latin typeface="Cambria Math" panose="02040503050406030204" pitchFamily="18" charset="0"/>
                                </a:rPr>
                                <m:t> </m:t>
                              </m:r>
                              <m:r>
                                <a:rPr lang="en-US" sz="1600">
                                  <a:effectLst/>
                                  <a:latin typeface="Cambria Math" panose="02040503050406030204" pitchFamily="18" charset="0"/>
                                </a:rPr>
                                <m:t>𝐴</m:t>
                              </m:r>
                            </m:oMath>
                          </a14:m>
                          <a:r>
                            <a:rPr lang="en-US" sz="1600">
                              <a:effectLst/>
                            </a:rPr>
                            <a:t> </a:t>
                          </a:r>
                          <a14:m>
                            <m:oMath xmlns:m="http://schemas.openxmlformats.org/officeDocument/2006/math">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m:t>
                                  </m:r>
                                  <m:sSup>
                                    <m:sSupPr>
                                      <m:ctrlPr>
                                        <a:rPr lang="en-US" sz="1600" i="1">
                                          <a:effectLst/>
                                          <a:latin typeface="Cambria Math" panose="02040503050406030204" pitchFamily="18" charset="0"/>
                                        </a:rPr>
                                      </m:ctrlPr>
                                    </m:sSupPr>
                                    <m:e>
                                      <m:r>
                                        <m:rPr>
                                          <m:sty m:val="p"/>
                                        </m:rPr>
                                        <a:rPr lang="en-US" sz="1600">
                                          <a:effectLst/>
                                          <a:latin typeface="Cambria Math" panose="02040503050406030204" pitchFamily="18" charset="0"/>
                                        </a:rPr>
                                        <m:t>cm</m:t>
                                      </m:r>
                                    </m:e>
                                    <m:sup>
                                      <m:r>
                                        <a:rPr lang="en-US" sz="1600">
                                          <a:effectLst/>
                                          <a:latin typeface="Cambria Math" panose="02040503050406030204" pitchFamily="18" charset="0"/>
                                        </a:rPr>
                                        <m:t>2</m:t>
                                      </m:r>
                                    </m:sup>
                                  </m:sSup>
                                  <m:r>
                                    <a:rPr lang="en-US" sz="1600">
                                      <a:effectLst/>
                                      <a:latin typeface="Cambria Math" panose="02040503050406030204" pitchFamily="18" charset="0"/>
                                    </a:rPr>
                                    <m:t>)</m:t>
                                  </m:r>
                                </m:e>
                                <m:sup>
                                  <m:r>
                                    <a:rPr lang="en-US" sz="1600">
                                      <a:effectLst/>
                                      <a:latin typeface="Cambria Math" panose="02040503050406030204" pitchFamily="18" charset="0"/>
                                    </a:rPr>
                                    <m:t>∗</m:t>
                                  </m:r>
                                </m:sup>
                              </m:sSup>
                            </m:oMath>
                          </a14:m>
                          <a:endParaRPr lang="en-US" sz="160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1818</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1771</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8774370"/>
                      </a:ext>
                    </a:extLst>
                  </a:tr>
                </a:tbl>
              </a:graphicData>
            </a:graphic>
          </p:graphicFrame>
        </mc:Choice>
        <mc:Fallback xmlns="">
          <p:graphicFrame>
            <p:nvGraphicFramePr>
              <p:cNvPr id="10" name="Table 9">
                <a:extLst>
                  <a:ext uri="{FF2B5EF4-FFF2-40B4-BE49-F238E27FC236}">
                    <a16:creationId xmlns:a16="http://schemas.microsoft.com/office/drawing/2014/main" id="{82CE6831-0D44-594B-8725-ECB0807D4411}"/>
                  </a:ext>
                </a:extLst>
              </p:cNvPr>
              <p:cNvGraphicFramePr>
                <a:graphicFrameLocks noGrp="1"/>
              </p:cNvGraphicFramePr>
              <p:nvPr>
                <p:extLst>
                  <p:ext uri="{D42A27DB-BD31-4B8C-83A1-F6EECF244321}">
                    <p14:modId xmlns:p14="http://schemas.microsoft.com/office/powerpoint/2010/main" val="2709658166"/>
                  </p:ext>
                </p:extLst>
              </p:nvPr>
            </p:nvGraphicFramePr>
            <p:xfrm>
              <a:off x="52553" y="1350063"/>
              <a:ext cx="6011917" cy="4685920"/>
            </p:xfrm>
            <a:graphic>
              <a:graphicData uri="http://schemas.openxmlformats.org/drawingml/2006/table">
                <a:tbl>
                  <a:tblPr>
                    <a:tableStyleId>{5C22544A-7EE6-4342-B048-85BDC9FD1C3A}</a:tableStyleId>
                  </a:tblPr>
                  <a:tblGrid>
                    <a:gridCol w="3392361">
                      <a:extLst>
                        <a:ext uri="{9D8B030D-6E8A-4147-A177-3AD203B41FA5}">
                          <a16:colId xmlns:a16="http://schemas.microsoft.com/office/drawing/2014/main" val="3178582981"/>
                        </a:ext>
                      </a:extLst>
                    </a:gridCol>
                    <a:gridCol w="1308327">
                      <a:extLst>
                        <a:ext uri="{9D8B030D-6E8A-4147-A177-3AD203B41FA5}">
                          <a16:colId xmlns:a16="http://schemas.microsoft.com/office/drawing/2014/main" val="4040441273"/>
                        </a:ext>
                      </a:extLst>
                    </a:gridCol>
                    <a:gridCol w="1311229">
                      <a:extLst>
                        <a:ext uri="{9D8B030D-6E8A-4147-A177-3AD203B41FA5}">
                          <a16:colId xmlns:a16="http://schemas.microsoft.com/office/drawing/2014/main" val="3737600232"/>
                        </a:ext>
                      </a:extLst>
                    </a:gridCol>
                  </a:tblGrid>
                  <a:tr h="515718">
                    <a:tc>
                      <a:txBody>
                        <a:bodyPr/>
                        <a:lstStyle/>
                        <a:p>
                          <a:pPr marL="0" marR="0" algn="ctr">
                            <a:spcBef>
                              <a:spcPts val="0"/>
                            </a:spcBef>
                            <a:spcAft>
                              <a:spcPts val="0"/>
                            </a:spcAft>
                          </a:pPr>
                          <a:r>
                            <a:rPr lang="en-US" sz="1600" dirty="0">
                              <a:solidFill>
                                <a:schemeClr val="bg1"/>
                              </a:solidFill>
                              <a:effectLst/>
                            </a:rPr>
                            <a:t>Parameter (</a:t>
                          </a:r>
                          <a:r>
                            <a:rPr lang="en-US" sz="1600" baseline="30000" dirty="0">
                              <a:solidFill>
                                <a:schemeClr val="bg1"/>
                              </a:solidFill>
                              <a:effectLst/>
                            </a:rPr>
                            <a:t>*</a:t>
                          </a:r>
                          <a:r>
                            <a:rPr lang="en-US" sz="1600" dirty="0">
                              <a:solidFill>
                                <a:schemeClr val="bg1"/>
                              </a:solidFill>
                              <a:effectLst/>
                            </a:rPr>
                            <a:t>scaled)</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600" dirty="0">
                              <a:solidFill>
                                <a:schemeClr val="bg1"/>
                              </a:solidFill>
                              <a:effectLst/>
                            </a:rPr>
                            <a:t>Neg. Electrode</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600" dirty="0">
                              <a:solidFill>
                                <a:schemeClr val="bg1"/>
                              </a:solidFill>
                              <a:effectLst/>
                            </a:rPr>
                            <a:t>Pos. Electrode</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684611118"/>
                      </a:ext>
                    </a:extLst>
                  </a:tr>
                  <a:tr h="257859">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225000" r="-77903" b="-1590000"/>
                          </a:stretch>
                        </a:blipFill>
                      </a:tcPr>
                    </a:tc>
                    <a:tc>
                      <a:txBody>
                        <a:bodyPr/>
                        <a:lstStyle/>
                        <a:p>
                          <a:pPr marL="0" marR="0" algn="ctr">
                            <a:spcBef>
                              <a:spcPts val="0"/>
                            </a:spcBef>
                            <a:spcAft>
                              <a:spcPts val="0"/>
                            </a:spcAft>
                          </a:pPr>
                          <a:r>
                            <a:rPr lang="en-US" sz="1600">
                              <a:effectLst/>
                            </a:rPr>
                            <a:t>3.4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7.0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1164542"/>
                      </a:ext>
                    </a:extLst>
                  </a:tr>
                  <a:tr h="257859">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325000" r="-77903" b="-1490000"/>
                          </a:stretch>
                        </a:blipFill>
                      </a:tcPr>
                    </a:tc>
                    <a:tc>
                      <a:txBody>
                        <a:bodyPr/>
                        <a:lstStyle/>
                        <a:p>
                          <a:pPr marL="0" marR="0" algn="ctr">
                            <a:spcBef>
                              <a:spcPts val="0"/>
                            </a:spcBef>
                            <a:spcAft>
                              <a:spcPts val="0"/>
                            </a:spcAft>
                          </a:pPr>
                          <a:r>
                            <a:rPr lang="en-US" sz="1600">
                              <a:effectLst/>
                            </a:rPr>
                            <a:t>3.5 · 10</a:t>
                          </a:r>
                          <a:r>
                            <a:rPr lang="en-US" sz="1600" baseline="30000">
                              <a:effectLst/>
                            </a:rPr>
                            <a:t>−4</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3.65 · 10</a:t>
                          </a:r>
                          <a:r>
                            <a:rPr lang="en-US" sz="1600" baseline="30000">
                              <a:effectLst/>
                            </a:rPr>
                            <a:t>−6</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2452214"/>
                      </a:ext>
                    </a:extLst>
                  </a:tr>
                  <a:tr h="257859">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404762" r="-77903" b="-1319048"/>
                          </a:stretch>
                        </a:blipFill>
                      </a:tcPr>
                    </a:tc>
                    <a:tc>
                      <a:txBody>
                        <a:bodyPr/>
                        <a:lstStyle/>
                        <a:p>
                          <a:pPr marL="0" marR="0" algn="ctr">
                            <a:spcBef>
                              <a:spcPts val="0"/>
                            </a:spcBef>
                            <a:spcAft>
                              <a:spcPts val="0"/>
                            </a:spcAft>
                          </a:pPr>
                          <a:r>
                            <a:rPr lang="en-US" sz="1600">
                              <a:effectLst/>
                            </a:rPr>
                            <a:t>0.55</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0.41</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69856452"/>
                      </a:ext>
                    </a:extLst>
                  </a:tr>
                  <a:tr h="643776">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207843" r="-77903" b="-443137"/>
                          </a:stretch>
                        </a:blipFill>
                      </a:tcPr>
                    </a:tc>
                    <a:tc>
                      <a:txBody>
                        <a:bodyPr/>
                        <a:lstStyle/>
                        <a:p>
                          <a:pPr marL="0" marR="0" algn="ctr">
                            <a:spcBef>
                              <a:spcPts val="0"/>
                            </a:spcBef>
                            <a:spcAft>
                              <a:spcPts val="0"/>
                            </a:spcAft>
                          </a:pPr>
                          <a:r>
                            <a:rPr lang="en-US" sz="1600">
                              <a:effectLst/>
                            </a:rPr>
                            <a:t>31.07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22.806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6169145"/>
                      </a:ext>
                    </a:extLst>
                  </a:tr>
                  <a:tr h="257859">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785000" r="-77903" b="-1030000"/>
                          </a:stretch>
                        </a:blipFill>
                      </a:tcPr>
                    </a:tc>
                    <a:tc>
                      <a:txBody>
                        <a:bodyPr/>
                        <a:lstStyle/>
                        <a:p>
                          <a:pPr marL="0" marR="0" algn="ctr">
                            <a:spcBef>
                              <a:spcPts val="0"/>
                            </a:spcBef>
                            <a:spcAft>
                              <a:spcPts val="0"/>
                            </a:spcAft>
                          </a:pPr>
                          <a:r>
                            <a:rPr lang="en-US" sz="1600">
                              <a:effectLst/>
                            </a:rPr>
                            <a:t>0</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0.76</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0418446"/>
                      </a:ext>
                    </a:extLst>
                  </a:tr>
                  <a:tr h="257859">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885000" r="-77903" b="-930000"/>
                          </a:stretch>
                        </a:blipFill>
                      </a:tcPr>
                    </a:tc>
                    <a:tc>
                      <a:txBody>
                        <a:bodyPr/>
                        <a:lstStyle/>
                        <a:p>
                          <a:pPr marL="0" marR="0" algn="ctr">
                            <a:spcBef>
                              <a:spcPts val="0"/>
                            </a:spcBef>
                            <a:spcAft>
                              <a:spcPts val="0"/>
                            </a:spcAft>
                          </a:pPr>
                          <a:r>
                            <a:rPr lang="en-US" sz="1600">
                              <a:effectLst/>
                            </a:rPr>
                            <a:t>0.80</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0.03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9847390"/>
                      </a:ext>
                    </a:extLst>
                  </a:tr>
                  <a:tr h="643776">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386275" r="-77903" b="-264706"/>
                          </a:stretch>
                        </a:blipFill>
                      </a:tcPr>
                    </a:tc>
                    <a:tc gridSpan="2">
                      <a:txBody>
                        <a:bodyPr/>
                        <a:lstStyle/>
                        <a:p>
                          <a:pPr marL="0" marR="0" algn="ctr">
                            <a:spcBef>
                              <a:spcPts val="0"/>
                            </a:spcBef>
                            <a:spcAft>
                              <a:spcPts val="0"/>
                            </a:spcAft>
                          </a:pPr>
                          <a:r>
                            <a:rPr lang="en-US" sz="1600">
                              <a:effectLst/>
                            </a:rPr>
                            <a:t>1.2 · 10</a:t>
                          </a:r>
                          <a:r>
                            <a:rPr lang="en-US" sz="1600" baseline="30000">
                              <a:effectLst/>
                            </a:rPr>
                            <a:t>−3</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364130028"/>
                      </a:ext>
                    </a:extLst>
                  </a:tr>
                  <a:tr h="257859">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1180952" r="-77903" b="-542857"/>
                          </a:stretch>
                        </a:blipFill>
                      </a:tcPr>
                    </a:tc>
                    <a:tc>
                      <a:txBody>
                        <a:bodyPr/>
                        <a:lstStyle/>
                        <a:p>
                          <a:pPr marL="0" marR="0" algn="ctr">
                            <a:spcBef>
                              <a:spcPts val="0"/>
                            </a:spcBef>
                            <a:spcAft>
                              <a:spcPts val="0"/>
                            </a:spcAft>
                          </a:pPr>
                          <a:r>
                            <a:rPr lang="en-US" sz="1600">
                              <a:effectLst/>
                            </a:rPr>
                            <a:t>0.5,0.5</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0.5,0.5</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9396005"/>
                      </a:ext>
                    </a:extLst>
                  </a:tr>
                  <a:tr h="666338">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517308" r="-77903" b="-119231"/>
                          </a:stretch>
                        </a:blipFill>
                      </a:tcPr>
                    </a:tc>
                    <a:tc>
                      <a:txBody>
                        <a:bodyPr/>
                        <a:lstStyle/>
                        <a:p>
                          <a:pPr marL="0" marR="0" algn="ctr">
                            <a:spcBef>
                              <a:spcPts val="0"/>
                            </a:spcBef>
                            <a:spcAft>
                              <a:spcPts val="0"/>
                            </a:spcAft>
                          </a:pPr>
                          <a:r>
                            <a:rPr lang="en-US" sz="1600">
                              <a:effectLst/>
                            </a:rPr>
                            <a:t>5.29 · 10</a:t>
                          </a:r>
                          <a:r>
                            <a:rPr lang="en-US" sz="1600" baseline="30000">
                              <a:effectLst/>
                            </a:rPr>
                            <a:t>−11</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1.18 · 10</a:t>
                          </a:r>
                          <a:r>
                            <a:rPr lang="en-US" sz="1600" baseline="30000">
                              <a:effectLst/>
                            </a:rPr>
                            <a:t>−14</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157214"/>
                      </a:ext>
                    </a:extLst>
                  </a:tr>
                  <a:tr h="411299">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972727" r="-77903" b="-87879"/>
                          </a:stretch>
                        </a:blipFill>
                      </a:tcPr>
                    </a:tc>
                    <a:tc>
                      <a:txBody>
                        <a:bodyPr/>
                        <a:lstStyle/>
                        <a:p>
                          <a:pPr marL="0" marR="0" algn="ctr">
                            <a:spcBef>
                              <a:spcPts val="0"/>
                            </a:spcBef>
                            <a:spcAft>
                              <a:spcPts val="0"/>
                            </a:spcAft>
                          </a:pPr>
                          <a:r>
                            <a:rPr lang="en-US" sz="1600" dirty="0">
                              <a:effectLst/>
                            </a:rPr>
                            <a:t>0.0790</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1.0614 · 10</a:t>
                          </a:r>
                          <a:r>
                            <a:rPr lang="en-US" sz="1600" baseline="30000" dirty="0">
                              <a:effectLst/>
                            </a:rPr>
                            <a:t>−4</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1151529"/>
                      </a:ext>
                    </a:extLst>
                  </a:tr>
                  <a:tr h="257859">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5" t="-1770000" r="-77903" b="-45000"/>
                          </a:stretch>
                        </a:blipFill>
                      </a:tcPr>
                    </a:tc>
                    <a:tc>
                      <a:txBody>
                        <a:bodyPr/>
                        <a:lstStyle/>
                        <a:p>
                          <a:pPr marL="0" marR="0" algn="ctr">
                            <a:spcBef>
                              <a:spcPts val="0"/>
                            </a:spcBef>
                            <a:spcAft>
                              <a:spcPts val="0"/>
                            </a:spcAft>
                          </a:pPr>
                          <a:r>
                            <a:rPr lang="en-US" sz="1600" dirty="0">
                              <a:effectLst/>
                            </a:rPr>
                            <a:t>1818</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1771</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7877437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7F0E108E-018D-824F-9069-78212FC3A752}"/>
                  </a:ext>
                </a:extLst>
              </p:cNvPr>
              <p:cNvGraphicFramePr>
                <a:graphicFrameLocks noGrp="1"/>
              </p:cNvGraphicFramePr>
              <p:nvPr>
                <p:extLst>
                  <p:ext uri="{D42A27DB-BD31-4B8C-83A1-F6EECF244321}">
                    <p14:modId xmlns:p14="http://schemas.microsoft.com/office/powerpoint/2010/main" val="2305275725"/>
                  </p:ext>
                </p:extLst>
              </p:nvPr>
            </p:nvGraphicFramePr>
            <p:xfrm>
              <a:off x="6127532" y="1350063"/>
              <a:ext cx="6011918" cy="4685919"/>
            </p:xfrm>
            <a:graphic>
              <a:graphicData uri="http://schemas.openxmlformats.org/drawingml/2006/table">
                <a:tbl>
                  <a:tblPr>
                    <a:tableStyleId>{5C22544A-7EE6-4342-B048-85BDC9FD1C3A}</a:tableStyleId>
                  </a:tblPr>
                  <a:tblGrid>
                    <a:gridCol w="3392361">
                      <a:extLst>
                        <a:ext uri="{9D8B030D-6E8A-4147-A177-3AD203B41FA5}">
                          <a16:colId xmlns:a16="http://schemas.microsoft.com/office/drawing/2014/main" val="806819914"/>
                        </a:ext>
                      </a:extLst>
                    </a:gridCol>
                    <a:gridCol w="1308327">
                      <a:extLst>
                        <a:ext uri="{9D8B030D-6E8A-4147-A177-3AD203B41FA5}">
                          <a16:colId xmlns:a16="http://schemas.microsoft.com/office/drawing/2014/main" val="2094987806"/>
                        </a:ext>
                      </a:extLst>
                    </a:gridCol>
                    <a:gridCol w="1311230">
                      <a:extLst>
                        <a:ext uri="{9D8B030D-6E8A-4147-A177-3AD203B41FA5}">
                          <a16:colId xmlns:a16="http://schemas.microsoft.com/office/drawing/2014/main" val="746730294"/>
                        </a:ext>
                      </a:extLst>
                    </a:gridCol>
                  </a:tblGrid>
                  <a:tr h="514450">
                    <a:tc>
                      <a:txBody>
                        <a:bodyPr/>
                        <a:lstStyle/>
                        <a:p>
                          <a:pPr marL="0" marR="0" algn="ctr">
                            <a:spcBef>
                              <a:spcPts val="0"/>
                            </a:spcBef>
                            <a:spcAft>
                              <a:spcPts val="0"/>
                            </a:spcAft>
                          </a:pPr>
                          <a:r>
                            <a:rPr lang="en-US" sz="1600" dirty="0">
                              <a:solidFill>
                                <a:schemeClr val="bg1"/>
                              </a:solidFill>
                              <a:effectLst/>
                            </a:rPr>
                            <a:t>Parameter (</a:t>
                          </a:r>
                          <a:r>
                            <a:rPr lang="en-US" sz="1600" baseline="30000" dirty="0">
                              <a:solidFill>
                                <a:schemeClr val="bg1"/>
                              </a:solidFill>
                              <a:effectLst/>
                            </a:rPr>
                            <a:t>*</a:t>
                          </a:r>
                          <a:r>
                            <a:rPr lang="en-US" sz="1600" dirty="0">
                              <a:solidFill>
                                <a:schemeClr val="bg1"/>
                              </a:solidFill>
                              <a:effectLst/>
                            </a:rPr>
                            <a:t>scaled)</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600" dirty="0">
                              <a:solidFill>
                                <a:schemeClr val="bg1"/>
                              </a:solidFill>
                              <a:effectLst/>
                            </a:rPr>
                            <a:t>Neg. Electrode</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600" dirty="0">
                              <a:solidFill>
                                <a:schemeClr val="bg1"/>
                              </a:solidFill>
                              <a:effectLst/>
                            </a:rPr>
                            <a:t>Pos. Electrode</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31723455"/>
                      </a:ext>
                    </a:extLst>
                  </a:tr>
                  <a:tr h="277053">
                    <a:tc>
                      <a:txBody>
                        <a:bodyPr/>
                        <a:lstStyle/>
                        <a:p>
                          <a:pPr marL="0" marR="0" algn="ctr">
                            <a:spcBef>
                              <a:spcPts val="0"/>
                            </a:spcBef>
                            <a:spcAft>
                              <a:spcPts val="0"/>
                            </a:spcAft>
                          </a:pPr>
                          <a:r>
                            <a:rPr lang="en-US" sz="1600" dirty="0">
                              <a:effectLst/>
                            </a:rPr>
                            <a:t>Specific interfacial area </a:t>
                          </a:r>
                          <a14:m>
                            <m:oMath xmlns:m="http://schemas.openxmlformats.org/officeDocument/2006/math">
                              <m:r>
                                <a:rPr lang="en-US" sz="1600">
                                  <a:effectLst/>
                                  <a:latin typeface="Cambria Math" panose="02040503050406030204" pitchFamily="18" charset="0"/>
                                </a:rPr>
                                <m:t>𝑎</m:t>
                              </m:r>
                            </m:oMath>
                          </a14:m>
                          <a:r>
                            <a:rPr lang="en-US" sz="1600" dirty="0">
                              <a:effectLst/>
                            </a:rPr>
                            <a:t> (</a:t>
                          </a:r>
                          <a14:m>
                            <m:oMath xmlns:m="http://schemas.openxmlformats.org/officeDocument/2006/math">
                              <m:sSup>
                                <m:sSupPr>
                                  <m:ctrlPr>
                                    <a:rPr lang="en-US" sz="1600" i="1">
                                      <a:effectLst/>
                                      <a:latin typeface="Cambria Math" panose="02040503050406030204" pitchFamily="18" charset="0"/>
                                    </a:rPr>
                                  </m:ctrlPr>
                                </m:sSupPr>
                                <m:e>
                                  <m:r>
                                    <m:rPr>
                                      <m:sty m:val="p"/>
                                    </m:rPr>
                                    <a:rPr lang="en-US" sz="1600">
                                      <a:effectLst/>
                                      <a:latin typeface="Cambria Math" panose="02040503050406030204" pitchFamily="18" charset="0"/>
                                    </a:rPr>
                                    <m:t>cm</m:t>
                                  </m:r>
                                </m:e>
                                <m:sup>
                                  <m:r>
                                    <a:rPr lang="en-US" sz="1600">
                                      <a:effectLst/>
                                      <a:latin typeface="Cambria Math" panose="02040503050406030204" pitchFamily="18" charset="0"/>
                                    </a:rPr>
                                    <m:t>−1</m:t>
                                  </m:r>
                                </m:sup>
                              </m:sSup>
                            </m:oMath>
                          </a14:m>
                          <a:r>
                            <a:rPr lang="en-US" sz="1600" dirty="0">
                              <a:effectLst/>
                            </a:rPr>
                            <a:t>)</a:t>
                          </a:r>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3</a:t>
                          </a:r>
                          <a14:m>
                            <m:oMath xmlns:m="http://schemas.openxmlformats.org/officeDocument/2006/math">
                              <m:f>
                                <m:fPr>
                                  <m:type m:val="lin"/>
                                  <m:ctrlPr>
                                    <a:rPr lang="en-US" sz="1600" i="1">
                                      <a:effectLst/>
                                      <a:latin typeface="Cambria Math" panose="02040503050406030204" pitchFamily="18" charset="0"/>
                                    </a:rPr>
                                  </m:ctrlPr>
                                </m:fPr>
                                <m:num>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𝜀</m:t>
                                      </m:r>
                                    </m:e>
                                    <m:sub>
                                      <m:r>
                                        <a:rPr lang="en-US" sz="1600">
                                          <a:effectLst/>
                                          <a:latin typeface="Cambria Math" panose="02040503050406030204" pitchFamily="18" charset="0"/>
                                        </a:rPr>
                                        <m:t>𝑛</m:t>
                                      </m:r>
                                    </m:sub>
                                  </m:sSub>
                                </m:num>
                                <m:den>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𝑅</m:t>
                                      </m:r>
                                    </m:e>
                                    <m:sub>
                                      <m:r>
                                        <a:rPr lang="en-US" sz="1600">
                                          <a:effectLst/>
                                          <a:latin typeface="Cambria Math" panose="02040503050406030204" pitchFamily="18" charset="0"/>
                                        </a:rPr>
                                        <m:t>𝑛</m:t>
                                      </m:r>
                                    </m:sub>
                                  </m:sSub>
                                </m:den>
                              </m:f>
                            </m:oMath>
                          </a14:m>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a:effectLst/>
                            </a:rPr>
                            <a:t>3</a:t>
                          </a:r>
                          <a14:m>
                            <m:oMath xmlns:m="http://schemas.openxmlformats.org/officeDocument/2006/math">
                              <m:f>
                                <m:fPr>
                                  <m:type m:val="lin"/>
                                  <m:ctrlPr>
                                    <a:rPr lang="en-US" sz="1600" i="1">
                                      <a:effectLst/>
                                      <a:latin typeface="Cambria Math" panose="02040503050406030204" pitchFamily="18" charset="0"/>
                                    </a:rPr>
                                  </m:ctrlPr>
                                </m:fPr>
                                <m:num>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𝜀</m:t>
                                      </m:r>
                                    </m:e>
                                    <m:sub>
                                      <m:r>
                                        <a:rPr lang="en-US" sz="1600">
                                          <a:effectLst/>
                                          <a:latin typeface="Cambria Math" panose="02040503050406030204" pitchFamily="18" charset="0"/>
                                        </a:rPr>
                                        <m:t>𝑝</m:t>
                                      </m:r>
                                    </m:sub>
                                  </m:sSub>
                                </m:num>
                                <m:den>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𝑅</m:t>
                                      </m:r>
                                    </m:e>
                                    <m:sub>
                                      <m:r>
                                        <a:rPr lang="en-US" sz="1600">
                                          <a:effectLst/>
                                          <a:latin typeface="Cambria Math" panose="02040503050406030204" pitchFamily="18" charset="0"/>
                                        </a:rPr>
                                        <m:t>𝑝</m:t>
                                      </m:r>
                                    </m:sub>
                                  </m:sSub>
                                </m:den>
                              </m:f>
                            </m:oMath>
                          </a14:m>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6847528"/>
                      </a:ext>
                    </a:extLst>
                  </a:tr>
                  <a:tr h="384967">
                    <a:tc>
                      <a:txBody>
                        <a:bodyPr/>
                        <a:lstStyle/>
                        <a:p>
                          <a:pPr marL="0" marR="0" algn="ctr">
                            <a:spcBef>
                              <a:spcPts val="0"/>
                            </a:spcBef>
                            <a:spcAft>
                              <a:spcPts val="0"/>
                            </a:spcAft>
                          </a:pPr>
                          <a:r>
                            <a:rPr lang="en-US" sz="1600" dirty="0">
                              <a:effectLst/>
                            </a:rPr>
                            <a:t>Faraday’s constant </a:t>
                          </a:r>
                          <a14:m>
                            <m:oMath xmlns:m="http://schemas.openxmlformats.org/officeDocument/2006/math">
                              <m:r>
                                <a:rPr lang="en-US" sz="1600">
                                  <a:effectLst/>
                                  <a:latin typeface="Cambria Math" panose="02040503050406030204" pitchFamily="18" charset="0"/>
                                </a:rPr>
                                <m:t> </m:t>
                              </m:r>
                              <m:r>
                                <a:rPr lang="en-US" sz="1600">
                                  <a:effectLst/>
                                  <a:latin typeface="Cambria Math" panose="02040503050406030204" pitchFamily="18" charset="0"/>
                                </a:rPr>
                                <m:t>𝐹</m:t>
                              </m:r>
                            </m:oMath>
                          </a14:m>
                          <a:r>
                            <a:rPr lang="en-US" sz="16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r>
                                        <m:rPr>
                                          <m:sty m:val="p"/>
                                        </m:rPr>
                                        <a:rPr lang="en-US" sz="1600">
                                          <a:effectLst/>
                                          <a:latin typeface="Cambria Math" panose="02040503050406030204" pitchFamily="18" charset="0"/>
                                        </a:rPr>
                                        <m:t>C</m:t>
                                      </m:r>
                                    </m:num>
                                    <m:den>
                                      <m:r>
                                        <m:rPr>
                                          <m:sty m:val="p"/>
                                        </m:rPr>
                                        <a:rPr lang="en-US" sz="1600">
                                          <a:effectLst/>
                                          <a:latin typeface="Cambria Math" panose="02040503050406030204" pitchFamily="18" charset="0"/>
                                        </a:rPr>
                                        <m:t>mol</m:t>
                                      </m:r>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dirty="0">
                              <a:effectLst/>
                            </a:rPr>
                            <a:t>96487</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738776765"/>
                      </a:ext>
                    </a:extLst>
                  </a:tr>
                  <a:tr h="277857">
                    <a:tc>
                      <a:txBody>
                        <a:bodyPr/>
                        <a:lstStyle/>
                        <a:p>
                          <a:pPr marL="0" marR="0" algn="ctr">
                            <a:spcBef>
                              <a:spcPts val="0"/>
                            </a:spcBef>
                            <a:spcAft>
                              <a:spcPts val="0"/>
                            </a:spcAft>
                          </a:pPr>
                          <a:r>
                            <a:rPr lang="en-US" sz="1600" dirty="0">
                              <a:effectLst/>
                            </a:rPr>
                            <a:t>Reference cell temperature,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𝑇</m:t>
                                  </m:r>
                                </m:e>
                                <m:sub>
                                  <m:r>
                                    <a:rPr lang="en-US" sz="1600">
                                      <a:effectLst/>
                                      <a:latin typeface="Cambria Math" panose="02040503050406030204" pitchFamily="18" charset="0"/>
                                    </a:rPr>
                                    <m:t>𝑟𝑒𝑓</m:t>
                                  </m:r>
                                </m:sub>
                              </m:sSub>
                            </m:oMath>
                          </a14:m>
                          <a:r>
                            <a:rPr lang="en-US" sz="1600" dirty="0">
                              <a:effectLst/>
                            </a:rPr>
                            <a:t> (K)</a:t>
                          </a:r>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dirty="0">
                              <a:effectLst/>
                            </a:rPr>
                            <a:t>298.15</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331083267"/>
                      </a:ext>
                    </a:extLst>
                  </a:tr>
                  <a:tr h="257225">
                    <a:tc>
                      <a:txBody>
                        <a:bodyPr/>
                        <a:lstStyle/>
                        <a:p>
                          <a:pPr marL="0" marR="0" algn="ctr">
                            <a:spcBef>
                              <a:spcPts val="0"/>
                            </a:spcBef>
                            <a:spcAft>
                              <a:spcPts val="0"/>
                            </a:spcAft>
                          </a:pPr>
                          <a:r>
                            <a:rPr lang="en-US" sz="1600" dirty="0">
                              <a:effectLst/>
                            </a:rPr>
                            <a:t>Ambient air temperature,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𝑇</m:t>
                                  </m:r>
                                </m:e>
                                <m:sub>
                                  <m:r>
                                    <a:rPr lang="en-US" sz="1600">
                                      <a:effectLst/>
                                      <a:latin typeface="Cambria Math" panose="02040503050406030204" pitchFamily="18" charset="0"/>
                                    </a:rPr>
                                    <m:t>∞</m:t>
                                  </m:r>
                                </m:sub>
                              </m:sSub>
                            </m:oMath>
                          </a14:m>
                          <a:r>
                            <a:rPr lang="en-US" sz="1600" dirty="0">
                              <a:effectLst/>
                            </a:rPr>
                            <a:t>  (K)</a:t>
                          </a:r>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a:effectLst/>
                            </a:rPr>
                            <a:t>298.15</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970249561"/>
                      </a:ext>
                    </a:extLst>
                  </a:tr>
                  <a:tr h="384967">
                    <a:tc>
                      <a:txBody>
                        <a:bodyPr/>
                        <a:lstStyle/>
                        <a:p>
                          <a:pPr marL="0" marR="0" algn="ctr">
                            <a:spcBef>
                              <a:spcPts val="0"/>
                            </a:spcBef>
                            <a:spcAft>
                              <a:spcPts val="0"/>
                            </a:spcAft>
                          </a:pPr>
                          <a:r>
                            <a:rPr lang="en-US" sz="1600" dirty="0">
                              <a:effectLst/>
                            </a:rPr>
                            <a:t>Universal gas constant,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𝑅</m:t>
                                  </m:r>
                                </m:e>
                                <m:sub>
                                  <m:r>
                                    <a:rPr lang="en-US" sz="1600">
                                      <a:effectLst/>
                                      <a:latin typeface="Cambria Math" panose="02040503050406030204" pitchFamily="18" charset="0"/>
                                    </a:rPr>
                                    <m:t>𝑢</m:t>
                                  </m:r>
                                </m:sub>
                              </m:sSub>
                            </m:oMath>
                          </a14:m>
                          <a:r>
                            <a:rPr lang="en-US" sz="16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r>
                                        <m:rPr>
                                          <m:sty m:val="p"/>
                                        </m:rPr>
                                        <a:rPr lang="en-US" sz="1600">
                                          <a:effectLst/>
                                          <a:latin typeface="Cambria Math" panose="02040503050406030204" pitchFamily="18" charset="0"/>
                                        </a:rPr>
                                        <m:t>J</m:t>
                                      </m:r>
                                    </m:num>
                                    <m:den>
                                      <m:r>
                                        <m:rPr>
                                          <m:sty m:val="p"/>
                                        </m:rPr>
                                        <a:rPr lang="en-US" sz="1600">
                                          <a:effectLst/>
                                          <a:latin typeface="Cambria Math" panose="02040503050406030204" pitchFamily="18" charset="0"/>
                                        </a:rPr>
                                        <m:t>mol</m:t>
                                      </m:r>
                                      <m:r>
                                        <a:rPr lang="en-US" sz="1600">
                                          <a:effectLst/>
                                          <a:latin typeface="Cambria Math" panose="02040503050406030204" pitchFamily="18" charset="0"/>
                                        </a:rPr>
                                        <m:t> </m:t>
                                      </m:r>
                                      <m:r>
                                        <m:rPr>
                                          <m:sty m:val="p"/>
                                        </m:rPr>
                                        <a:rPr lang="en-US" sz="1600">
                                          <a:effectLst/>
                                          <a:latin typeface="Cambria Math" panose="02040503050406030204" pitchFamily="18" charset="0"/>
                                        </a:rPr>
                                        <m:t>K</m:t>
                                      </m:r>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dirty="0">
                              <a:effectLst/>
                            </a:rPr>
                            <a:t>8.314</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257925800"/>
                      </a:ext>
                    </a:extLst>
                  </a:tr>
                  <a:tr h="535082">
                    <a:tc>
                      <a:txBody>
                        <a:bodyPr/>
                        <a:lstStyle/>
                        <a:p>
                          <a:pPr marL="0" marR="0" algn="ctr">
                            <a:spcBef>
                              <a:spcPts val="0"/>
                            </a:spcBef>
                            <a:spcAft>
                              <a:spcPts val="0"/>
                            </a:spcAft>
                          </a:pPr>
                          <a:r>
                            <a:rPr lang="en-US" sz="1600" dirty="0">
                              <a:effectLst/>
                            </a:rPr>
                            <a:t>Side reaction equilibrium potential,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𝑈</m:t>
                                  </m:r>
                                </m:e>
                                <m:sub>
                                  <m:r>
                                    <a:rPr lang="en-US" sz="1600">
                                      <a:effectLst/>
                                      <a:latin typeface="Cambria Math" panose="02040503050406030204" pitchFamily="18" charset="0"/>
                                    </a:rPr>
                                    <m:t>𝑟𝑒𝑓</m:t>
                                  </m:r>
                                  <m:r>
                                    <a:rPr lang="en-US" sz="1600">
                                      <a:effectLst/>
                                      <a:latin typeface="Cambria Math" panose="02040503050406030204" pitchFamily="18" charset="0"/>
                                    </a:rPr>
                                    <m:t>,</m:t>
                                  </m:r>
                                  <m:r>
                                    <a:rPr lang="en-US" sz="1600">
                                      <a:effectLst/>
                                      <a:latin typeface="Cambria Math" panose="02040503050406030204" pitchFamily="18" charset="0"/>
                                    </a:rPr>
                                    <m:t>𝑠</m:t>
                                  </m:r>
                                </m:sub>
                              </m:sSub>
                            </m:oMath>
                          </a14:m>
                          <a:r>
                            <a:rPr lang="en-US" sz="1600" dirty="0">
                              <a:effectLst/>
                            </a:rPr>
                            <a:t> (V)</a:t>
                          </a:r>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dirty="0">
                              <a:effectLst/>
                            </a:rPr>
                            <a:t>0.4</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454238389"/>
                      </a:ext>
                    </a:extLst>
                  </a:tr>
                  <a:tr h="642192">
                    <a:tc>
                      <a:txBody>
                        <a:bodyPr/>
                        <a:lstStyle/>
                        <a:p>
                          <a:pPr marL="0" marR="0" algn="ctr">
                            <a:spcBef>
                              <a:spcPts val="0"/>
                            </a:spcBef>
                            <a:spcAft>
                              <a:spcPts val="0"/>
                            </a:spcAft>
                          </a:pPr>
                          <a:r>
                            <a:rPr lang="en-US" sz="1600" dirty="0">
                              <a:effectLst/>
                            </a:rPr>
                            <a:t>Side reaction exchange current density,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𝑖</m:t>
                                  </m:r>
                                </m:e>
                                <m:sub>
                                  <m:r>
                                    <a:rPr lang="en-US" sz="1600">
                                      <a:effectLst/>
                                      <a:latin typeface="Cambria Math" panose="02040503050406030204" pitchFamily="18" charset="0"/>
                                    </a:rPr>
                                    <m:t>𝑜</m:t>
                                  </m:r>
                                  <m:r>
                                    <a:rPr lang="en-US" sz="1600">
                                      <a:effectLst/>
                                      <a:latin typeface="Cambria Math" panose="02040503050406030204" pitchFamily="18" charset="0"/>
                                    </a:rPr>
                                    <m:t>,</m:t>
                                  </m:r>
                                  <m:r>
                                    <a:rPr lang="en-US" sz="1600">
                                      <a:effectLst/>
                                      <a:latin typeface="Cambria Math" panose="02040503050406030204" pitchFamily="18" charset="0"/>
                                    </a:rPr>
                                    <m:t>𝑠</m:t>
                                  </m:r>
                                </m:sub>
                              </m:sSub>
                            </m:oMath>
                          </a14:m>
                          <a:r>
                            <a:rPr lang="en-US" sz="16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r>
                                        <m:rPr>
                                          <m:sty m:val="p"/>
                                        </m:rPr>
                                        <a:rPr lang="en-US" sz="1600">
                                          <a:effectLst/>
                                          <a:latin typeface="Cambria Math" panose="02040503050406030204" pitchFamily="18" charset="0"/>
                                        </a:rPr>
                                        <m:t>A</m:t>
                                      </m:r>
                                    </m:num>
                                    <m:den>
                                      <m:sSup>
                                        <m:sSupPr>
                                          <m:ctrlPr>
                                            <a:rPr lang="en-US" sz="1600" i="1">
                                              <a:effectLst/>
                                              <a:latin typeface="Cambria Math" panose="02040503050406030204" pitchFamily="18" charset="0"/>
                                            </a:rPr>
                                          </m:ctrlPr>
                                        </m:sSupPr>
                                        <m:e>
                                          <m:r>
                                            <m:rPr>
                                              <m:sty m:val="p"/>
                                            </m:rPr>
                                            <a:rPr lang="en-US" sz="1600">
                                              <a:effectLst/>
                                              <a:latin typeface="Cambria Math" panose="02040503050406030204" pitchFamily="18" charset="0"/>
                                            </a:rPr>
                                            <m:t>cm</m:t>
                                          </m:r>
                                        </m:e>
                                        <m:sup>
                                          <m:r>
                                            <a:rPr lang="en-US" sz="1600">
                                              <a:effectLst/>
                                              <a:latin typeface="Cambria Math" panose="02040503050406030204" pitchFamily="18" charset="0"/>
                                            </a:rPr>
                                            <m:t>2</m:t>
                                          </m:r>
                                        </m:sup>
                                      </m:sSup>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dirty="0">
                              <a:effectLst/>
                            </a:rPr>
                            <a:t>3.9 · 10</a:t>
                          </a:r>
                          <a:r>
                            <a:rPr lang="en-US" sz="1600" baseline="30000" dirty="0">
                              <a:effectLst/>
                            </a:rPr>
                            <a:t>−12</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74242929"/>
                      </a:ext>
                    </a:extLst>
                  </a:tr>
                  <a:tr h="384967">
                    <a:tc>
                      <a:txBody>
                        <a:bodyPr/>
                        <a:lstStyle/>
                        <a:p>
                          <a:pPr marL="0" marR="0" algn="ctr">
                            <a:spcBef>
                              <a:spcPts val="0"/>
                            </a:spcBef>
                            <a:spcAft>
                              <a:spcPts val="0"/>
                            </a:spcAft>
                          </a:pPr>
                          <a:r>
                            <a:rPr lang="en-US" sz="1600" dirty="0">
                              <a:effectLst/>
                            </a:rPr>
                            <a:t>SEI layer Molar mass,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𝑀</m:t>
                                  </m:r>
                                </m:e>
                                <m:sub>
                                  <m:r>
                                    <a:rPr lang="en-US" sz="1600">
                                      <a:effectLst/>
                                      <a:latin typeface="Cambria Math" panose="02040503050406030204" pitchFamily="18" charset="0"/>
                                    </a:rPr>
                                    <m:t>𝑃</m:t>
                                  </m:r>
                                </m:sub>
                              </m:sSub>
                            </m:oMath>
                          </a14:m>
                          <a:r>
                            <a:rPr lang="en-US" sz="1600" baseline="-250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r>
                                        <m:rPr>
                                          <m:sty m:val="p"/>
                                        </m:rPr>
                                        <a:rPr lang="en-US" sz="1600">
                                          <a:effectLst/>
                                          <a:latin typeface="Cambria Math" panose="02040503050406030204" pitchFamily="18" charset="0"/>
                                        </a:rPr>
                                        <m:t>kg</m:t>
                                      </m:r>
                                    </m:num>
                                    <m:den>
                                      <m:r>
                                        <m:rPr>
                                          <m:sty m:val="p"/>
                                        </m:rPr>
                                        <a:rPr lang="en-US" sz="1600">
                                          <a:effectLst/>
                                          <a:latin typeface="Cambria Math" panose="02040503050406030204" pitchFamily="18" charset="0"/>
                                        </a:rPr>
                                        <m:t>mol</m:t>
                                      </m:r>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dirty="0">
                              <a:effectLst/>
                            </a:rPr>
                            <a:t>0.162</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143895938"/>
                      </a:ext>
                    </a:extLst>
                  </a:tr>
                  <a:tr h="384967">
                    <a:tc>
                      <a:txBody>
                        <a:bodyPr/>
                        <a:lstStyle/>
                        <a:p>
                          <a:pPr marL="0" marR="0" algn="ctr">
                            <a:spcBef>
                              <a:spcPts val="0"/>
                            </a:spcBef>
                            <a:spcAft>
                              <a:spcPts val="0"/>
                            </a:spcAft>
                          </a:pPr>
                          <a:r>
                            <a:rPr lang="en-US" sz="1600" dirty="0">
                              <a:effectLst/>
                            </a:rPr>
                            <a:t>SEI layer density,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𝜌</m:t>
                                  </m:r>
                                </m:e>
                                <m:sub>
                                  <m:r>
                                    <a:rPr lang="en-US" sz="1600">
                                      <a:effectLst/>
                                      <a:latin typeface="Cambria Math" panose="02040503050406030204" pitchFamily="18" charset="0"/>
                                    </a:rPr>
                                    <m:t>𝑃</m:t>
                                  </m:r>
                                </m:sub>
                              </m:sSub>
                            </m:oMath>
                          </a14:m>
                          <a:r>
                            <a:rPr lang="en-US" sz="1600" baseline="-250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r>
                                        <m:rPr>
                                          <m:sty m:val="p"/>
                                        </m:rPr>
                                        <a:rPr lang="en-US" sz="1600">
                                          <a:effectLst/>
                                          <a:latin typeface="Cambria Math" panose="02040503050406030204" pitchFamily="18" charset="0"/>
                                        </a:rPr>
                                        <m:t>kg</m:t>
                                      </m:r>
                                    </m:num>
                                    <m:den>
                                      <m:sSup>
                                        <m:sSupPr>
                                          <m:ctrlPr>
                                            <a:rPr lang="en-US" sz="1600" i="1">
                                              <a:effectLst/>
                                              <a:latin typeface="Cambria Math" panose="02040503050406030204" pitchFamily="18" charset="0"/>
                                            </a:rPr>
                                          </m:ctrlPr>
                                        </m:sSupPr>
                                        <m:e>
                                          <m:r>
                                            <m:rPr>
                                              <m:sty m:val="p"/>
                                            </m:rPr>
                                            <a:rPr lang="en-US" sz="1600">
                                              <a:effectLst/>
                                              <a:latin typeface="Cambria Math" panose="02040503050406030204" pitchFamily="18" charset="0"/>
                                            </a:rPr>
                                            <m:t>cm</m:t>
                                          </m:r>
                                        </m:e>
                                        <m:sup>
                                          <m:r>
                                            <a:rPr lang="en-US" sz="1600">
                                              <a:effectLst/>
                                              <a:latin typeface="Cambria Math" panose="02040503050406030204" pitchFamily="18" charset="0"/>
                                            </a:rPr>
                                            <m:t>3</m:t>
                                          </m:r>
                                        </m:sup>
                                      </m:sSup>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dirty="0">
                              <a:effectLst/>
                            </a:rPr>
                            <a:t>1690 · 10</a:t>
                          </a:r>
                          <a:r>
                            <a:rPr lang="en-US" sz="1600" baseline="30000" dirty="0">
                              <a:effectLst/>
                            </a:rPr>
                            <a:t>−6</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240723005"/>
                      </a:ext>
                    </a:extLst>
                  </a:tr>
                  <a:tr h="384967">
                    <a:tc>
                      <a:txBody>
                        <a:bodyPr/>
                        <a:lstStyle/>
                        <a:p>
                          <a:pPr marL="0" marR="0" algn="ctr">
                            <a:spcBef>
                              <a:spcPts val="0"/>
                            </a:spcBef>
                            <a:spcAft>
                              <a:spcPts val="0"/>
                            </a:spcAft>
                          </a:pPr>
                          <a:r>
                            <a:rPr lang="en-US" sz="1600" dirty="0">
                              <a:effectLst/>
                            </a:rPr>
                            <a:t>SEI ionic conductivity,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𝜅</m:t>
                                  </m:r>
                                </m:e>
                                <m:sub>
                                  <m:r>
                                    <a:rPr lang="en-US" sz="1600">
                                      <a:effectLst/>
                                      <a:latin typeface="Cambria Math" panose="02040503050406030204" pitchFamily="18" charset="0"/>
                                    </a:rPr>
                                    <m:t>𝑃</m:t>
                                  </m:r>
                                </m:sub>
                              </m:sSub>
                            </m:oMath>
                          </a14:m>
                          <a:r>
                            <a:rPr lang="en-US" sz="1600" baseline="-25000" dirty="0">
                              <a:effectLst/>
                            </a:rPr>
                            <a:t> </a:t>
                          </a:r>
                          <a14:m>
                            <m:oMath xmlns:m="http://schemas.openxmlformats.org/officeDocument/2006/math">
                              <m:d>
                                <m:dPr>
                                  <m:ctrlPr>
                                    <a:rPr lang="en-US" sz="1600" i="1">
                                      <a:effectLst/>
                                      <a:latin typeface="Cambria Math" panose="02040503050406030204" pitchFamily="18" charset="0"/>
                                    </a:rPr>
                                  </m:ctrlPr>
                                </m:dPr>
                                <m:e>
                                  <m:f>
                                    <m:fPr>
                                      <m:ctrlPr>
                                        <a:rPr lang="en-US" sz="1600" i="1">
                                          <a:effectLst/>
                                          <a:latin typeface="Cambria Math" panose="02040503050406030204" pitchFamily="18" charset="0"/>
                                        </a:rPr>
                                      </m:ctrlPr>
                                    </m:fPr>
                                    <m:num>
                                      <m:r>
                                        <m:rPr>
                                          <m:sty m:val="p"/>
                                        </m:rPr>
                                        <a:rPr lang="en-US" sz="1600">
                                          <a:effectLst/>
                                          <a:latin typeface="Cambria Math" panose="02040503050406030204" pitchFamily="18" charset="0"/>
                                        </a:rPr>
                                        <m:t>S</m:t>
                                      </m:r>
                                    </m:num>
                                    <m:den>
                                      <m:r>
                                        <m:rPr>
                                          <m:sty m:val="p"/>
                                        </m:rPr>
                                        <a:rPr lang="en-US" sz="1600">
                                          <a:effectLst/>
                                          <a:latin typeface="Cambria Math" panose="02040503050406030204" pitchFamily="18" charset="0"/>
                                        </a:rPr>
                                        <m:t>cm</m:t>
                                      </m:r>
                                    </m:den>
                                  </m:f>
                                </m:e>
                              </m:d>
                            </m:oMath>
                          </a14:m>
                          <a:endParaRPr lang="en-US" sz="1600" dirty="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marL="0" marR="0" algn="ctr">
                            <a:spcBef>
                              <a:spcPts val="0"/>
                            </a:spcBef>
                            <a:spcAft>
                              <a:spcPts val="0"/>
                            </a:spcAft>
                          </a:pPr>
                          <a:r>
                            <a:rPr lang="en-US" sz="1600" dirty="0">
                              <a:effectLst/>
                            </a:rPr>
                            <a:t>0.0575</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51070583"/>
                      </a:ext>
                    </a:extLst>
                  </a:tr>
                  <a:tr h="257225">
                    <a:tc>
                      <a:txBody>
                        <a:bodyPr/>
                        <a:lstStyle/>
                        <a:p>
                          <a:pPr marL="0" marR="0" algn="ctr">
                            <a:spcBef>
                              <a:spcPts val="0"/>
                            </a:spcBef>
                            <a:spcAft>
                              <a:spcPts val="0"/>
                            </a:spcAft>
                          </a:pPr>
                          <a:r>
                            <a:rPr lang="en-US" sz="1600">
                              <a:effectLst/>
                            </a:rPr>
                            <a:t>Initial SEI layer resistance,  </a:t>
                          </a:r>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𝑅</m:t>
                                  </m:r>
                                </m:e>
                                <m:sub>
                                  <m:r>
                                    <a:rPr lang="en-US" sz="1600">
                                      <a:effectLst/>
                                      <a:latin typeface="Cambria Math" panose="02040503050406030204" pitchFamily="18" charset="0"/>
                                    </a:rPr>
                                    <m:t>𝑆𝐸𝐼</m:t>
                                  </m:r>
                                </m:sub>
                              </m:sSub>
                            </m:oMath>
                          </a14:m>
                          <a:r>
                            <a:rPr lang="en-US" sz="1600" baseline="-25000">
                              <a:effectLst/>
                            </a:rPr>
                            <a:t> </a:t>
                          </a:r>
                          <a14:m>
                            <m:oMath xmlns:m="http://schemas.openxmlformats.org/officeDocument/2006/math">
                              <m:d>
                                <m:dPr>
                                  <m:ctrlPr>
                                    <a:rPr lang="en-US" sz="1600" i="1">
                                      <a:effectLst/>
                                      <a:latin typeface="Cambria Math" panose="02040503050406030204" pitchFamily="18" charset="0"/>
                                    </a:rPr>
                                  </m:ctrlPr>
                                </m:dPr>
                                <m:e>
                                  <m:r>
                                    <m:rPr>
                                      <m:sty m:val="p"/>
                                    </m:rPr>
                                    <a:rPr lang="en-US" sz="1600">
                                      <a:effectLst/>
                                      <a:latin typeface="Cambria Math" panose="02040503050406030204" pitchFamily="18" charset="0"/>
                                    </a:rPr>
                                    <m:t>Ω</m:t>
                                  </m:r>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 </m:t>
                                      </m:r>
                                      <m:r>
                                        <m:rPr>
                                          <m:sty m:val="p"/>
                                        </m:rPr>
                                        <a:rPr lang="en-US" sz="1600">
                                          <a:effectLst/>
                                          <a:latin typeface="Cambria Math" panose="02040503050406030204" pitchFamily="18" charset="0"/>
                                        </a:rPr>
                                        <m:t>m</m:t>
                                      </m:r>
                                    </m:e>
                                    <m:sup>
                                      <m:r>
                                        <a:rPr lang="en-US" sz="1600">
                                          <a:effectLst/>
                                          <a:latin typeface="Cambria Math" panose="02040503050406030204" pitchFamily="18" charset="0"/>
                                        </a:rPr>
                                        <m:t>2</m:t>
                                      </m:r>
                                    </m:sup>
                                  </m:sSup>
                                </m:e>
                              </m:d>
                            </m:oMath>
                          </a14:m>
                          <a:endParaRPr lang="en-US" sz="1600">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0.001</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0</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4466347"/>
                      </a:ext>
                    </a:extLst>
                  </a:tr>
                </a:tbl>
              </a:graphicData>
            </a:graphic>
          </p:graphicFrame>
        </mc:Choice>
        <mc:Fallback xmlns="">
          <p:graphicFrame>
            <p:nvGraphicFramePr>
              <p:cNvPr id="3" name="Table 2">
                <a:extLst>
                  <a:ext uri="{FF2B5EF4-FFF2-40B4-BE49-F238E27FC236}">
                    <a16:creationId xmlns:a16="http://schemas.microsoft.com/office/drawing/2014/main" id="{7F0E108E-018D-824F-9069-78212FC3A752}"/>
                  </a:ext>
                </a:extLst>
              </p:cNvPr>
              <p:cNvGraphicFramePr>
                <a:graphicFrameLocks noGrp="1"/>
              </p:cNvGraphicFramePr>
              <p:nvPr>
                <p:extLst>
                  <p:ext uri="{D42A27DB-BD31-4B8C-83A1-F6EECF244321}">
                    <p14:modId xmlns:p14="http://schemas.microsoft.com/office/powerpoint/2010/main" val="2305275725"/>
                  </p:ext>
                </p:extLst>
              </p:nvPr>
            </p:nvGraphicFramePr>
            <p:xfrm>
              <a:off x="6127532" y="1350063"/>
              <a:ext cx="6011918" cy="4685919"/>
            </p:xfrm>
            <a:graphic>
              <a:graphicData uri="http://schemas.openxmlformats.org/drawingml/2006/table">
                <a:tbl>
                  <a:tblPr>
                    <a:tableStyleId>{5C22544A-7EE6-4342-B048-85BDC9FD1C3A}</a:tableStyleId>
                  </a:tblPr>
                  <a:tblGrid>
                    <a:gridCol w="3392361">
                      <a:extLst>
                        <a:ext uri="{9D8B030D-6E8A-4147-A177-3AD203B41FA5}">
                          <a16:colId xmlns:a16="http://schemas.microsoft.com/office/drawing/2014/main" val="806819914"/>
                        </a:ext>
                      </a:extLst>
                    </a:gridCol>
                    <a:gridCol w="1308327">
                      <a:extLst>
                        <a:ext uri="{9D8B030D-6E8A-4147-A177-3AD203B41FA5}">
                          <a16:colId xmlns:a16="http://schemas.microsoft.com/office/drawing/2014/main" val="2094987806"/>
                        </a:ext>
                      </a:extLst>
                    </a:gridCol>
                    <a:gridCol w="1311230">
                      <a:extLst>
                        <a:ext uri="{9D8B030D-6E8A-4147-A177-3AD203B41FA5}">
                          <a16:colId xmlns:a16="http://schemas.microsoft.com/office/drawing/2014/main" val="746730294"/>
                        </a:ext>
                      </a:extLst>
                    </a:gridCol>
                  </a:tblGrid>
                  <a:tr h="514450">
                    <a:tc>
                      <a:txBody>
                        <a:bodyPr/>
                        <a:lstStyle/>
                        <a:p>
                          <a:pPr marL="0" marR="0" algn="ctr">
                            <a:spcBef>
                              <a:spcPts val="0"/>
                            </a:spcBef>
                            <a:spcAft>
                              <a:spcPts val="0"/>
                            </a:spcAft>
                          </a:pPr>
                          <a:r>
                            <a:rPr lang="en-US" sz="1600" dirty="0">
                              <a:solidFill>
                                <a:schemeClr val="bg1"/>
                              </a:solidFill>
                              <a:effectLst/>
                            </a:rPr>
                            <a:t>Parameter (</a:t>
                          </a:r>
                          <a:r>
                            <a:rPr lang="en-US" sz="1600" baseline="30000" dirty="0">
                              <a:solidFill>
                                <a:schemeClr val="bg1"/>
                              </a:solidFill>
                              <a:effectLst/>
                            </a:rPr>
                            <a:t>*</a:t>
                          </a:r>
                          <a:r>
                            <a:rPr lang="en-US" sz="1600" dirty="0">
                              <a:solidFill>
                                <a:schemeClr val="bg1"/>
                              </a:solidFill>
                              <a:effectLst/>
                            </a:rPr>
                            <a:t>scaled)</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600" dirty="0">
                              <a:solidFill>
                                <a:schemeClr val="bg1"/>
                              </a:solidFill>
                              <a:effectLst/>
                            </a:rPr>
                            <a:t>Neg. Electrode</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600" dirty="0">
                              <a:solidFill>
                                <a:schemeClr val="bg1"/>
                              </a:solidFill>
                              <a:effectLst/>
                            </a:rPr>
                            <a:t>Pos. Electrode</a:t>
                          </a:r>
                          <a:endParaRPr lang="en-US" sz="1600" b="1" i="1" dirty="0">
                            <a:solidFill>
                              <a:schemeClr val="bg1"/>
                            </a:solidFill>
                            <a:effectLst/>
                            <a:latin typeface="Times New Roman" panose="02020603050405020304" pitchFamily="18" charset="0"/>
                            <a:ea typeface="SimSun" panose="02010600030101010101" pitchFamily="2" charset="-122"/>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31723455"/>
                      </a:ext>
                    </a:extLst>
                  </a:tr>
                  <a:tr h="277053">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214286" r="-78277" b="-1509524"/>
                          </a:stretch>
                        </a:blipFill>
                      </a:tcPr>
                    </a:tc>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57692" t="-214286" r="-100962" b="-1509524"/>
                          </a:stretch>
                        </a:blipFill>
                      </a:tcPr>
                    </a:tc>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61165" t="-214286" r="-1942" b="-1509524"/>
                          </a:stretch>
                        </a:blipFill>
                      </a:tcPr>
                    </a:tc>
                    <a:extLst>
                      <a:ext uri="{0D108BD9-81ED-4DB2-BD59-A6C34878D82A}">
                        <a16:rowId xmlns:a16="http://schemas.microsoft.com/office/drawing/2014/main" val="976847528"/>
                      </a:ext>
                    </a:extLst>
                  </a:tr>
                  <a:tr h="384967">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212903" r="-78277" b="-922581"/>
                          </a:stretch>
                        </a:blipFill>
                      </a:tcPr>
                    </a:tc>
                    <a:tc gridSpan="2">
                      <a:txBody>
                        <a:bodyPr/>
                        <a:lstStyle/>
                        <a:p>
                          <a:pPr marL="0" marR="0" algn="ctr">
                            <a:spcBef>
                              <a:spcPts val="0"/>
                            </a:spcBef>
                            <a:spcAft>
                              <a:spcPts val="0"/>
                            </a:spcAft>
                          </a:pPr>
                          <a:r>
                            <a:rPr lang="en-US" sz="1600" dirty="0">
                              <a:effectLst/>
                            </a:rPr>
                            <a:t>96487</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738776765"/>
                      </a:ext>
                    </a:extLst>
                  </a:tr>
                  <a:tr h="277857">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440909" r="-78277" b="-1200000"/>
                          </a:stretch>
                        </a:blipFill>
                      </a:tcPr>
                    </a:tc>
                    <a:tc gridSpan="2">
                      <a:txBody>
                        <a:bodyPr/>
                        <a:lstStyle/>
                        <a:p>
                          <a:pPr marL="0" marR="0" algn="ctr">
                            <a:spcBef>
                              <a:spcPts val="0"/>
                            </a:spcBef>
                            <a:spcAft>
                              <a:spcPts val="0"/>
                            </a:spcAft>
                          </a:pPr>
                          <a:r>
                            <a:rPr lang="en-US" sz="1600" dirty="0">
                              <a:effectLst/>
                            </a:rPr>
                            <a:t>298.15</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331083267"/>
                      </a:ext>
                    </a:extLst>
                  </a:tr>
                  <a:tr h="257225">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595000" r="-78277" b="-1220000"/>
                          </a:stretch>
                        </a:blipFill>
                      </a:tcPr>
                    </a:tc>
                    <a:tc gridSpan="2">
                      <a:txBody>
                        <a:bodyPr/>
                        <a:lstStyle/>
                        <a:p>
                          <a:pPr marL="0" marR="0" algn="ctr">
                            <a:spcBef>
                              <a:spcPts val="0"/>
                            </a:spcBef>
                            <a:spcAft>
                              <a:spcPts val="0"/>
                            </a:spcAft>
                          </a:pPr>
                          <a:r>
                            <a:rPr lang="en-US" sz="1600">
                              <a:effectLst/>
                            </a:rPr>
                            <a:t>298.15</a:t>
                          </a:r>
                          <a:endParaRPr lang="en-US" sz="160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970249561"/>
                      </a:ext>
                    </a:extLst>
                  </a:tr>
                  <a:tr h="384967">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448387" r="-78277" b="-687097"/>
                          </a:stretch>
                        </a:blipFill>
                      </a:tcPr>
                    </a:tc>
                    <a:tc gridSpan="2">
                      <a:txBody>
                        <a:bodyPr/>
                        <a:lstStyle/>
                        <a:p>
                          <a:pPr marL="0" marR="0" algn="ctr">
                            <a:spcBef>
                              <a:spcPts val="0"/>
                            </a:spcBef>
                            <a:spcAft>
                              <a:spcPts val="0"/>
                            </a:spcAft>
                          </a:pPr>
                          <a:r>
                            <a:rPr lang="en-US" sz="1600" dirty="0">
                              <a:effectLst/>
                            </a:rPr>
                            <a:t>8.314</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257925800"/>
                      </a:ext>
                    </a:extLst>
                  </a:tr>
                  <a:tr h="535082">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404762" r="-78277" b="-407143"/>
                          </a:stretch>
                        </a:blipFill>
                      </a:tcPr>
                    </a:tc>
                    <a:tc gridSpan="2">
                      <a:txBody>
                        <a:bodyPr/>
                        <a:lstStyle/>
                        <a:p>
                          <a:pPr marL="0" marR="0" algn="ctr">
                            <a:spcBef>
                              <a:spcPts val="0"/>
                            </a:spcBef>
                            <a:spcAft>
                              <a:spcPts val="0"/>
                            </a:spcAft>
                          </a:pPr>
                          <a:r>
                            <a:rPr lang="en-US" sz="1600" dirty="0">
                              <a:effectLst/>
                            </a:rPr>
                            <a:t>0.4</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454238389"/>
                      </a:ext>
                    </a:extLst>
                  </a:tr>
                  <a:tr h="642192">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424000" r="-78277" b="-242000"/>
                          </a:stretch>
                        </a:blipFill>
                      </a:tcPr>
                    </a:tc>
                    <a:tc gridSpan="2">
                      <a:txBody>
                        <a:bodyPr/>
                        <a:lstStyle/>
                        <a:p>
                          <a:pPr marL="0" marR="0" algn="ctr">
                            <a:spcBef>
                              <a:spcPts val="0"/>
                            </a:spcBef>
                            <a:spcAft>
                              <a:spcPts val="0"/>
                            </a:spcAft>
                          </a:pPr>
                          <a:r>
                            <a:rPr lang="en-US" sz="1600" dirty="0">
                              <a:effectLst/>
                            </a:rPr>
                            <a:t>3.9 · 10</a:t>
                          </a:r>
                          <a:r>
                            <a:rPr lang="en-US" sz="1600" baseline="30000" dirty="0">
                              <a:effectLst/>
                            </a:rPr>
                            <a:t>−12</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74242929"/>
                      </a:ext>
                    </a:extLst>
                  </a:tr>
                  <a:tr h="384967">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845161" r="-78277" b="-290323"/>
                          </a:stretch>
                        </a:blipFill>
                      </a:tcPr>
                    </a:tc>
                    <a:tc gridSpan="2">
                      <a:txBody>
                        <a:bodyPr/>
                        <a:lstStyle/>
                        <a:p>
                          <a:pPr marL="0" marR="0" algn="ctr">
                            <a:spcBef>
                              <a:spcPts val="0"/>
                            </a:spcBef>
                            <a:spcAft>
                              <a:spcPts val="0"/>
                            </a:spcAft>
                          </a:pPr>
                          <a:r>
                            <a:rPr lang="en-US" sz="1600" dirty="0">
                              <a:effectLst/>
                            </a:rPr>
                            <a:t>0.162</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2143895938"/>
                      </a:ext>
                    </a:extLst>
                  </a:tr>
                  <a:tr h="384967">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976667" r="-78277" b="-200000"/>
                          </a:stretch>
                        </a:blipFill>
                      </a:tcPr>
                    </a:tc>
                    <a:tc gridSpan="2">
                      <a:txBody>
                        <a:bodyPr/>
                        <a:lstStyle/>
                        <a:p>
                          <a:pPr marL="0" marR="0" algn="ctr">
                            <a:spcBef>
                              <a:spcPts val="0"/>
                            </a:spcBef>
                            <a:spcAft>
                              <a:spcPts val="0"/>
                            </a:spcAft>
                          </a:pPr>
                          <a:r>
                            <a:rPr lang="en-US" sz="1600" dirty="0">
                              <a:effectLst/>
                            </a:rPr>
                            <a:t>1690 · 10</a:t>
                          </a:r>
                          <a:r>
                            <a:rPr lang="en-US" sz="1600" baseline="30000" dirty="0">
                              <a:effectLst/>
                            </a:rPr>
                            <a:t>−6</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240723005"/>
                      </a:ext>
                    </a:extLst>
                  </a:tr>
                  <a:tr h="384967">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1041935" r="-78277" b="-93548"/>
                          </a:stretch>
                        </a:blipFill>
                      </a:tcPr>
                    </a:tc>
                    <a:tc gridSpan="2">
                      <a:txBody>
                        <a:bodyPr/>
                        <a:lstStyle/>
                        <a:p>
                          <a:pPr marL="0" marR="0" algn="ctr">
                            <a:spcBef>
                              <a:spcPts val="0"/>
                            </a:spcBef>
                            <a:spcAft>
                              <a:spcPts val="0"/>
                            </a:spcAft>
                          </a:pPr>
                          <a:r>
                            <a:rPr lang="en-US" sz="1600" dirty="0">
                              <a:effectLst/>
                            </a:rPr>
                            <a:t>0.0575</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3551070583"/>
                      </a:ext>
                    </a:extLst>
                  </a:tr>
                  <a:tr h="257225">
                    <a:tc>
                      <a:txBody>
                        <a:bodyPr/>
                        <a:lstStyle/>
                        <a:p>
                          <a:endParaRPr lang="en-US"/>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75" t="-1770000" r="-78277" b="-45000"/>
                          </a:stretch>
                        </a:blipFill>
                      </a:tcPr>
                    </a:tc>
                    <a:tc>
                      <a:txBody>
                        <a:bodyPr/>
                        <a:lstStyle/>
                        <a:p>
                          <a:pPr marL="0" marR="0" algn="ctr">
                            <a:spcBef>
                              <a:spcPts val="0"/>
                            </a:spcBef>
                            <a:spcAft>
                              <a:spcPts val="0"/>
                            </a:spcAft>
                          </a:pPr>
                          <a:r>
                            <a:rPr lang="en-US" sz="1600" dirty="0">
                              <a:effectLst/>
                            </a:rPr>
                            <a:t>0.001</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600" dirty="0">
                              <a:effectLst/>
                            </a:rPr>
                            <a:t>0</a:t>
                          </a:r>
                          <a:endParaRPr lang="en-US" sz="1600" dirty="0">
                            <a:effectLst/>
                            <a:latin typeface="Times New Roman" panose="02020603050405020304" pitchFamily="18" charset="0"/>
                            <a:ea typeface="Batang" panose="02030600000101010101" pitchFamily="18" charset="-127"/>
                          </a:endParaRPr>
                        </a:p>
                      </a:txBody>
                      <a:tcPr marL="52673" marR="5267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4466347"/>
                      </a:ext>
                    </a:extLst>
                  </a:tr>
                </a:tbl>
              </a:graphicData>
            </a:graphic>
          </p:graphicFrame>
        </mc:Fallback>
      </mc:AlternateContent>
      <p:sp>
        <p:nvSpPr>
          <p:cNvPr id="8" name="직사각형 2">
            <a:extLst>
              <a:ext uri="{FF2B5EF4-FFF2-40B4-BE49-F238E27FC236}">
                <a16:creationId xmlns:a16="http://schemas.microsoft.com/office/drawing/2014/main" id="{976BC687-EC84-4A4E-81CB-448FA1E89D6A}"/>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10</a:t>
            </a:r>
            <a:endParaRPr kumimoji="1" lang="ko-US" altLang="en-US" sz="2800" b="1" dirty="0"/>
          </a:p>
        </p:txBody>
      </p:sp>
    </p:spTree>
    <p:custDataLst>
      <p:tags r:id="rId1"/>
    </p:custDataLst>
    <p:extLst>
      <p:ext uri="{BB962C8B-B14F-4D97-AF65-F5344CB8AC3E}">
        <p14:creationId xmlns:p14="http://schemas.microsoft.com/office/powerpoint/2010/main" val="651420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직사각형 4">
                <a:extLst>
                  <a:ext uri="{FF2B5EF4-FFF2-40B4-BE49-F238E27FC236}">
                    <a16:creationId xmlns:a16="http://schemas.microsoft.com/office/drawing/2014/main" id="{01F2121E-02BD-734B-B86F-E263E7FF1694}"/>
                  </a:ext>
                </a:extLst>
              </p:cNvPr>
              <p:cNvSpPr/>
              <p:nvPr/>
            </p:nvSpPr>
            <p:spPr>
              <a:xfrm>
                <a:off x="1176618" y="1662505"/>
                <a:ext cx="9815365" cy="1435201"/>
              </a:xfrm>
              <a:prstGeom prst="rect">
                <a:avLst/>
              </a:prstGeom>
            </p:spPr>
            <p:txBody>
              <a:bodyPr wrap="square">
                <a:spAutoFit/>
              </a:bodyPr>
              <a:lstStyle/>
              <a:p>
                <a:pPr marL="252146" indent="-252146">
                  <a:buFont typeface="시스템 서체 일반체"/>
                  <a:buChar char="-"/>
                </a:pPr>
                <a:r>
                  <a:rPr kumimoji="1" lang="en-US" altLang="ko-Kore-KR" sz="2000" b="1" dirty="0"/>
                  <a:t>Spherical diffusion equation</a:t>
                </a:r>
              </a:p>
              <a:p>
                <a:pPr>
                  <a:lnSpc>
                    <a:spcPct val="150000"/>
                  </a:lnSpc>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m:t>
                          </m:r>
                          <m:r>
                            <a:rPr lang="en-US" i="1">
                              <a:latin typeface="Cambria Math" panose="02040503050406030204" pitchFamily="18" charset="0"/>
                            </a:rPr>
                            <m:t>𝑡</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sup>
                              <m:r>
                                <a:rPr lang="en-US" i="1">
                                  <a:latin typeface="Cambria Math" panose="02040503050406030204" pitchFamily="18" charset="0"/>
                                </a:rPr>
                                <m:t>2</m:t>
                              </m:r>
                            </m:sup>
                          </m:sSup>
                        </m:den>
                      </m:f>
                      <m:f>
                        <m:fPr>
                          <m:ctrlPr>
                            <a:rPr lang="en-US" i="1">
                              <a:latin typeface="Cambria Math" panose="02040503050406030204" pitchFamily="18" charset="0"/>
                            </a:rPr>
                          </m:ctrlPr>
                        </m:fPr>
                        <m:num>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en>
                      </m:f>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en>
                          </m:f>
                        </m:e>
                      </m:d>
                      <m:r>
                        <a:rPr lang="en-US" altLang="ko-US" i="1">
                          <a:latin typeface="Cambria Math" panose="02040503050406030204" pitchFamily="18" charset="0"/>
                        </a:rPr>
                        <m:t>,  </m:t>
                      </m:r>
                      <m:d>
                        <m:dPr>
                          <m:ctrlPr>
                            <a:rPr lang="en-US" altLang="ko-US" i="1">
                              <a:latin typeface="Cambria Math" panose="02040503050406030204" pitchFamily="18" charset="0"/>
                            </a:rPr>
                          </m:ctrlPr>
                        </m:dPr>
                        <m:e>
                          <m:r>
                            <a:rPr lang="en-US" altLang="ko-US" i="1">
                              <a:latin typeface="Cambria Math" panose="02040503050406030204" pitchFamily="18" charset="0"/>
                            </a:rPr>
                            <m:t>𝐵</m:t>
                          </m:r>
                          <m:r>
                            <a:rPr lang="en-US" altLang="ko-US" i="1">
                              <a:latin typeface="Cambria Math" panose="02040503050406030204" pitchFamily="18" charset="0"/>
                            </a:rPr>
                            <m:t>.</m:t>
                          </m:r>
                          <m:r>
                            <a:rPr lang="en-US" altLang="ko-US" i="1">
                              <a:latin typeface="Cambria Math" panose="02040503050406030204" pitchFamily="18" charset="0"/>
                            </a:rPr>
                            <m:t>𝐶</m:t>
                          </m:r>
                          <m:r>
                            <a:rPr lang="en-US" altLang="ko-US" i="1">
                              <a:latin typeface="Cambria Math" panose="02040503050406030204" pitchFamily="18" charset="0"/>
                            </a:rPr>
                            <m:t>.</m:t>
                          </m:r>
                        </m:e>
                      </m:d>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en>
                              </m:f>
                            </m:e>
                          </m:d>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=0</m:t>
                          </m:r>
                        </m:sub>
                      </m:sSub>
                      <m:r>
                        <a:rPr lang="en-US" i="1">
                          <a:latin typeface="Cambria Math" panose="02040503050406030204" pitchFamily="18" charset="0"/>
                        </a:rPr>
                        <m:t>=0</m:t>
                      </m:r>
                      <m:r>
                        <a:rPr lang="en-US" altLang="ko-US" i="1">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en>
                              </m:f>
                            </m:e>
                          </m:d>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𝑖</m:t>
                              </m:r>
                            </m:sub>
                          </m:sSub>
                        </m:num>
                        <m:den>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𝐹</m:t>
                          </m:r>
                        </m:den>
                      </m:f>
                    </m:oMath>
                  </m:oMathPara>
                </a14:m>
                <a:endParaRPr kumimoji="1" lang="en-US" altLang="en-US" dirty="0"/>
              </a:p>
            </p:txBody>
          </p:sp>
        </mc:Choice>
        <mc:Fallback xmlns="">
          <p:sp>
            <p:nvSpPr>
              <p:cNvPr id="5" name="직사각형 4">
                <a:extLst>
                  <a:ext uri="{FF2B5EF4-FFF2-40B4-BE49-F238E27FC236}">
                    <a16:creationId xmlns:a16="http://schemas.microsoft.com/office/drawing/2014/main" id="{01F2121E-02BD-734B-B86F-E263E7FF1694}"/>
                  </a:ext>
                </a:extLst>
              </p:cNvPr>
              <p:cNvSpPr>
                <a:spLocks noRot="1" noChangeAspect="1" noMove="1" noResize="1" noEditPoints="1" noAdjustHandles="1" noChangeArrowheads="1" noChangeShapeType="1" noTextEdit="1"/>
              </p:cNvSpPr>
              <p:nvPr/>
            </p:nvSpPr>
            <p:spPr>
              <a:xfrm>
                <a:off x="1176618" y="1662505"/>
                <a:ext cx="9815365" cy="1435201"/>
              </a:xfrm>
              <a:prstGeom prst="rect">
                <a:avLst/>
              </a:prstGeom>
              <a:blipFill>
                <a:blip r:embed="rId4"/>
                <a:stretch>
                  <a:fillRect l="-646" t="-49558" b="-1300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DA47254D-22EE-A44A-AC37-691DA4D6248C}"/>
              </a:ext>
            </a:extLst>
          </p:cNvPr>
          <p:cNvSpPr txBox="1"/>
          <p:nvPr/>
        </p:nvSpPr>
        <p:spPr>
          <a:xfrm>
            <a:off x="1200018" y="3145373"/>
            <a:ext cx="9791964" cy="646331"/>
          </a:xfrm>
          <a:prstGeom prst="rect">
            <a:avLst/>
          </a:prstGeom>
          <a:noFill/>
        </p:spPr>
        <p:txBody>
          <a:bodyPr wrap="square" rtlCol="0">
            <a:spAutoFit/>
          </a:bodyPr>
          <a:lstStyle/>
          <a:p>
            <a:pPr algn="ctr"/>
            <a:r>
              <a:rPr kumimoji="1" lang="en-US" altLang="ko-Kore-KR" b="1" dirty="0"/>
              <a:t>→ </a:t>
            </a:r>
            <a:r>
              <a:rPr kumimoji="1" lang="en-US" altLang="ko-US" dirty="0"/>
              <a:t>The process of lithium ions intercalating and deintercalating from the electrodes is </a:t>
            </a:r>
          </a:p>
          <a:p>
            <a:pPr algn="ctr"/>
            <a:r>
              <a:rPr kumimoji="1" lang="en-US" altLang="ko-US" dirty="0"/>
              <a:t>represented by spherical diffusion</a:t>
            </a:r>
            <a:endParaRPr kumimoji="1" lang="ko-US" alt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B3E07B-7019-754C-AD8B-7C5F713EBB26}"/>
                  </a:ext>
                </a:extLst>
              </p:cNvPr>
              <p:cNvSpPr txBox="1"/>
              <p:nvPr/>
            </p:nvSpPr>
            <p:spPr>
              <a:xfrm>
                <a:off x="1200018" y="4030362"/>
                <a:ext cx="9815365" cy="2151743"/>
              </a:xfrm>
              <a:prstGeom prst="rect">
                <a:avLst/>
              </a:prstGeom>
              <a:noFill/>
            </p:spPr>
            <p:txBody>
              <a:bodyPr wrap="square" rtlCol="0">
                <a:spAutoFit/>
              </a:bodyPr>
              <a:lstStyle/>
              <a:p>
                <a:pPr marL="252146" indent="-252146">
                  <a:lnSpc>
                    <a:spcPct val="200000"/>
                  </a:lnSpc>
                  <a:buFont typeface="시스템 서체 일반체"/>
                  <a:buChar char="-"/>
                </a:pPr>
                <a:r>
                  <a:rPr kumimoji="1" lang="en-US" altLang="ko-Kore-KR" sz="2000" b="1" dirty="0"/>
                  <a:t>Current Density</a:t>
                </a:r>
                <a:endParaRPr kumimoji="1" lang="ko-Kore-KR" altLang="en-US" sz="2000" b="1"/>
              </a:p>
              <a:p>
                <a:pPr>
                  <a:lnSpc>
                    <a:spcPct val="150000"/>
                  </a:lnSpc>
                </a:pPr>
                <a14:m>
                  <m:oMathPara xmlns:m="http://schemas.openxmlformats.org/officeDocument/2006/math">
                    <m:oMathParaPr>
                      <m:jc m:val="centerGroup"/>
                    </m:oMathParaPr>
                    <m:oMath xmlns:m="http://schemas.openxmlformats.org/officeDocument/2006/math">
                      <m:sSub>
                        <m:sSubPr>
                          <m:ctrlPr>
                            <a:rPr lang="ko-US" altLang="ko-US" i="1">
                              <a:latin typeface="Cambria Math" panose="02040503050406030204" pitchFamily="18" charset="0"/>
                            </a:rPr>
                          </m:ctrlPr>
                        </m:sSubPr>
                        <m:e>
                          <m:r>
                            <a:rPr lang="en-US" altLang="ko-US" i="1">
                              <a:latin typeface="Cambria Math" panose="02040503050406030204" pitchFamily="18" charset="0"/>
                            </a:rPr>
                            <m:t>𝐽</m:t>
                          </m:r>
                        </m:e>
                        <m:sub>
                          <m:r>
                            <a:rPr lang="en-US" altLang="ko-US" i="1">
                              <a:latin typeface="Cambria Math" panose="02040503050406030204" pitchFamily="18" charset="0"/>
                            </a:rPr>
                            <m:t>𝑡𝑜𝑡</m:t>
                          </m:r>
                          <m:r>
                            <a:rPr lang="en-US" altLang="ko-US" i="1">
                              <a:latin typeface="Cambria Math" panose="02040503050406030204" pitchFamily="18" charset="0"/>
                            </a:rPr>
                            <m:t>,</m:t>
                          </m:r>
                          <m:r>
                            <a:rPr lang="en-US" altLang="ko-US" i="1">
                              <a:latin typeface="Cambria Math" panose="02040503050406030204" pitchFamily="18" charset="0"/>
                            </a:rPr>
                            <m:t>𝑛</m:t>
                          </m:r>
                        </m:sub>
                      </m:sSub>
                      <m:r>
                        <a:rPr lang="en-US" altLang="ko-US" i="1">
                          <a:latin typeface="Cambria Math" panose="02040503050406030204" pitchFamily="18" charset="0"/>
                        </a:rPr>
                        <m:t>=</m:t>
                      </m:r>
                      <m:sSub>
                        <m:sSubPr>
                          <m:ctrlPr>
                            <a:rPr lang="ko-US" altLang="ko-US" i="1">
                              <a:latin typeface="Cambria Math" panose="02040503050406030204" pitchFamily="18" charset="0"/>
                            </a:rPr>
                          </m:ctrlPr>
                        </m:sSubPr>
                        <m:e>
                          <m:r>
                            <a:rPr lang="en-US" altLang="ko-US" i="1">
                              <a:latin typeface="Cambria Math" panose="02040503050406030204" pitchFamily="18" charset="0"/>
                            </a:rPr>
                            <m:t>𝐽</m:t>
                          </m:r>
                        </m:e>
                        <m:sub>
                          <m:r>
                            <a:rPr lang="en-US" altLang="ko-US" i="1">
                              <a:latin typeface="Cambria Math" panose="02040503050406030204" pitchFamily="18" charset="0"/>
                            </a:rPr>
                            <m:t>𝑛</m:t>
                          </m:r>
                        </m:sub>
                      </m:sSub>
                      <m:r>
                        <a:rPr lang="en-US" altLang="ko-US" i="1">
                          <a:latin typeface="Cambria Math" panose="02040503050406030204" pitchFamily="18" charset="0"/>
                        </a:rPr>
                        <m:t>+</m:t>
                      </m:r>
                      <m:sSub>
                        <m:sSubPr>
                          <m:ctrlPr>
                            <a:rPr lang="ko-US" altLang="ko-US" i="1">
                              <a:latin typeface="Cambria Math" panose="02040503050406030204" pitchFamily="18" charset="0"/>
                            </a:rPr>
                          </m:ctrlPr>
                        </m:sSubPr>
                        <m:e>
                          <m:r>
                            <a:rPr lang="en-US" altLang="ko-US" i="1">
                              <a:latin typeface="Cambria Math" panose="02040503050406030204" pitchFamily="18" charset="0"/>
                            </a:rPr>
                            <m:t>𝐽</m:t>
                          </m:r>
                        </m:e>
                        <m:sub>
                          <m:r>
                            <a:rPr lang="en-US" altLang="ko-US" i="1">
                              <a:latin typeface="Cambria Math" panose="02040503050406030204" pitchFamily="18" charset="0"/>
                            </a:rPr>
                            <m:t>𝑠</m:t>
                          </m:r>
                        </m:sub>
                      </m:sSub>
                      <m:r>
                        <a:rPr lang="en-US" altLang="ko-US" i="1">
                          <a:latin typeface="Cambria Math" panose="02040503050406030204" pitchFamily="18" charset="0"/>
                        </a:rPr>
                        <m:t>=</m:t>
                      </m:r>
                      <m:f>
                        <m:fPr>
                          <m:ctrlPr>
                            <a:rPr lang="ko-US" altLang="ko-US" i="1">
                              <a:latin typeface="Cambria Math" panose="02040503050406030204" pitchFamily="18" charset="0"/>
                            </a:rPr>
                          </m:ctrlPr>
                        </m:fPr>
                        <m:num>
                          <m:r>
                            <a:rPr lang="en-US" altLang="ko-US" i="1">
                              <a:latin typeface="Cambria Math" panose="02040503050406030204" pitchFamily="18" charset="0"/>
                            </a:rPr>
                            <m:t>𝐼</m:t>
                          </m:r>
                        </m:num>
                        <m:den>
                          <m:sSub>
                            <m:sSubPr>
                              <m:ctrlPr>
                                <a:rPr lang="ko-US" altLang="ko-US" i="1">
                                  <a:latin typeface="Cambria Math" panose="02040503050406030204" pitchFamily="18" charset="0"/>
                                </a:rPr>
                              </m:ctrlPr>
                            </m:sSubPr>
                            <m:e>
                              <m:r>
                                <a:rPr lang="en-US" altLang="ko-US" i="1">
                                  <a:latin typeface="Cambria Math" panose="02040503050406030204" pitchFamily="18" charset="0"/>
                                </a:rPr>
                                <m:t>𝐴</m:t>
                              </m:r>
                            </m:e>
                            <m:sub>
                              <m:r>
                                <a:rPr lang="en-US" altLang="ko-US" i="1">
                                  <a:latin typeface="Cambria Math" panose="02040503050406030204" pitchFamily="18" charset="0"/>
                                </a:rPr>
                                <m:t>𝑛</m:t>
                              </m:r>
                            </m:sub>
                          </m:sSub>
                          <m:sSub>
                            <m:sSubPr>
                              <m:ctrlPr>
                                <a:rPr lang="ko-US" altLang="ko-US" i="1">
                                  <a:latin typeface="Cambria Math" panose="02040503050406030204" pitchFamily="18" charset="0"/>
                                </a:rPr>
                              </m:ctrlPr>
                            </m:sSubPr>
                            <m:e>
                              <m:r>
                                <a:rPr lang="en-US" altLang="ko-US" i="1">
                                  <a:latin typeface="Cambria Math" panose="02040503050406030204" pitchFamily="18" charset="0"/>
                                </a:rPr>
                                <m:t>𝐿</m:t>
                              </m:r>
                            </m:e>
                            <m:sub>
                              <m:r>
                                <a:rPr lang="en-US" altLang="ko-US" i="1">
                                  <a:latin typeface="Cambria Math" panose="02040503050406030204" pitchFamily="18" charset="0"/>
                                </a:rPr>
                                <m:t>𝑛</m:t>
                              </m:r>
                            </m:sub>
                          </m:sSub>
                        </m:den>
                      </m:f>
                    </m:oMath>
                  </m:oMathPara>
                </a14:m>
                <a:endParaRPr kumimoji="1" lang="en-US" altLang="en-US" dirty="0"/>
              </a:p>
              <a:p>
                <a:pPr/>
                <a14:m>
                  <m:oMathPara xmlns:m="http://schemas.openxmlformats.org/officeDocument/2006/math">
                    <m:oMathParaPr>
                      <m:jc m:val="centerGroup"/>
                    </m:oMathParaPr>
                    <m:oMath xmlns:m="http://schemas.openxmlformats.org/officeDocument/2006/math">
                      <m:sSub>
                        <m:sSubPr>
                          <m:ctrlPr>
                            <a:rPr lang="ko-US" altLang="ko-US" i="1">
                              <a:latin typeface="Cambria Math" panose="02040503050406030204" pitchFamily="18" charset="0"/>
                            </a:rPr>
                          </m:ctrlPr>
                        </m:sSubPr>
                        <m:e>
                          <m:r>
                            <a:rPr lang="en-US" altLang="ko-US" i="1">
                              <a:latin typeface="Cambria Math" panose="02040503050406030204" pitchFamily="18" charset="0"/>
                            </a:rPr>
                            <m:t>𝐽</m:t>
                          </m:r>
                        </m:e>
                        <m:sub>
                          <m:r>
                            <a:rPr lang="en-US" altLang="ko-US" i="1">
                              <a:latin typeface="Cambria Math" panose="02040503050406030204" pitchFamily="18" charset="0"/>
                            </a:rPr>
                            <m:t>𝑡𝑜𝑡</m:t>
                          </m:r>
                          <m:r>
                            <a:rPr lang="en-US" altLang="ko-US" i="1">
                              <a:latin typeface="Cambria Math" panose="02040503050406030204" pitchFamily="18" charset="0"/>
                            </a:rPr>
                            <m:t>,</m:t>
                          </m:r>
                          <m:r>
                            <a:rPr lang="en-US" altLang="ko-US" i="1">
                              <a:latin typeface="Cambria Math" panose="02040503050406030204" pitchFamily="18" charset="0"/>
                            </a:rPr>
                            <m:t>𝑝</m:t>
                          </m:r>
                        </m:sub>
                      </m:sSub>
                      <m:r>
                        <a:rPr lang="en-US" altLang="ko-US" i="1">
                          <a:latin typeface="Cambria Math" panose="02040503050406030204" pitchFamily="18" charset="0"/>
                        </a:rPr>
                        <m:t>=</m:t>
                      </m:r>
                      <m:sSub>
                        <m:sSubPr>
                          <m:ctrlPr>
                            <a:rPr lang="ko-US" altLang="ko-US" i="1">
                              <a:latin typeface="Cambria Math" panose="02040503050406030204" pitchFamily="18" charset="0"/>
                            </a:rPr>
                          </m:ctrlPr>
                        </m:sSubPr>
                        <m:e>
                          <m:r>
                            <a:rPr lang="en-US" altLang="ko-US" i="1">
                              <a:latin typeface="Cambria Math" panose="02040503050406030204" pitchFamily="18" charset="0"/>
                            </a:rPr>
                            <m:t>𝐽</m:t>
                          </m:r>
                        </m:e>
                        <m:sub>
                          <m:r>
                            <a:rPr lang="en-US" altLang="ko-US" i="1">
                              <a:latin typeface="Cambria Math" panose="02040503050406030204" pitchFamily="18" charset="0"/>
                            </a:rPr>
                            <m:t>𝑝</m:t>
                          </m:r>
                        </m:sub>
                      </m:sSub>
                      <m:r>
                        <a:rPr lang="en-US" altLang="ko-US" i="1">
                          <a:latin typeface="Cambria Math" panose="02040503050406030204" pitchFamily="18" charset="0"/>
                        </a:rPr>
                        <m:t>=−</m:t>
                      </m:r>
                      <m:f>
                        <m:fPr>
                          <m:ctrlPr>
                            <a:rPr lang="ko-US" altLang="ko-US" i="1">
                              <a:latin typeface="Cambria Math" panose="02040503050406030204" pitchFamily="18" charset="0"/>
                            </a:rPr>
                          </m:ctrlPr>
                        </m:fPr>
                        <m:num>
                          <m:r>
                            <a:rPr lang="en-US" altLang="ko-US" i="1">
                              <a:latin typeface="Cambria Math" panose="02040503050406030204" pitchFamily="18" charset="0"/>
                            </a:rPr>
                            <m:t>𝐼</m:t>
                          </m:r>
                        </m:num>
                        <m:den>
                          <m:sSub>
                            <m:sSubPr>
                              <m:ctrlPr>
                                <a:rPr lang="ko-US" altLang="ko-US" i="1">
                                  <a:latin typeface="Cambria Math" panose="02040503050406030204" pitchFamily="18" charset="0"/>
                                </a:rPr>
                              </m:ctrlPr>
                            </m:sSubPr>
                            <m:e>
                              <m:r>
                                <a:rPr lang="en-US" altLang="ko-US" i="1">
                                  <a:latin typeface="Cambria Math" panose="02040503050406030204" pitchFamily="18" charset="0"/>
                                </a:rPr>
                                <m:t>𝐴</m:t>
                              </m:r>
                            </m:e>
                            <m:sub>
                              <m:r>
                                <a:rPr lang="en-US" altLang="ko-US" i="1">
                                  <a:latin typeface="Cambria Math" panose="02040503050406030204" pitchFamily="18" charset="0"/>
                                </a:rPr>
                                <m:t>𝑝</m:t>
                              </m:r>
                            </m:sub>
                          </m:sSub>
                          <m:sSub>
                            <m:sSubPr>
                              <m:ctrlPr>
                                <a:rPr lang="ko-US" altLang="ko-US" i="1">
                                  <a:latin typeface="Cambria Math" panose="02040503050406030204" pitchFamily="18" charset="0"/>
                                </a:rPr>
                              </m:ctrlPr>
                            </m:sSubPr>
                            <m:e>
                              <m:r>
                                <a:rPr lang="en-US" altLang="ko-US" i="1">
                                  <a:latin typeface="Cambria Math" panose="02040503050406030204" pitchFamily="18" charset="0"/>
                                </a:rPr>
                                <m:t>𝐿</m:t>
                              </m:r>
                            </m:e>
                            <m:sub>
                              <m:r>
                                <a:rPr lang="en-US" altLang="ko-US" i="1">
                                  <a:latin typeface="Cambria Math" panose="02040503050406030204" pitchFamily="18" charset="0"/>
                                </a:rPr>
                                <m:t>𝑝</m:t>
                              </m:r>
                            </m:sub>
                          </m:sSub>
                        </m:den>
                      </m:f>
                    </m:oMath>
                  </m:oMathPara>
                </a14:m>
                <a:endParaRPr kumimoji="1" lang="ko-Kore-KR" altLang="en-US" dirty="0"/>
              </a:p>
            </p:txBody>
          </p:sp>
        </mc:Choice>
        <mc:Fallback xmlns="">
          <p:sp>
            <p:nvSpPr>
              <p:cNvPr id="20" name="TextBox 19">
                <a:extLst>
                  <a:ext uri="{FF2B5EF4-FFF2-40B4-BE49-F238E27FC236}">
                    <a16:creationId xmlns:a16="http://schemas.microsoft.com/office/drawing/2014/main" id="{B1B3E07B-7019-754C-AD8B-7C5F713EBB26}"/>
                  </a:ext>
                </a:extLst>
              </p:cNvPr>
              <p:cNvSpPr txBox="1">
                <a:spLocks noRot="1" noChangeAspect="1" noMove="1" noResize="1" noEditPoints="1" noAdjustHandles="1" noChangeArrowheads="1" noChangeShapeType="1" noTextEdit="1"/>
              </p:cNvSpPr>
              <p:nvPr/>
            </p:nvSpPr>
            <p:spPr>
              <a:xfrm>
                <a:off x="1200018" y="4030362"/>
                <a:ext cx="9815365" cy="2151743"/>
              </a:xfrm>
              <a:prstGeom prst="rect">
                <a:avLst/>
              </a:prstGeom>
              <a:blipFill>
                <a:blip r:embed="rId5"/>
                <a:stretch>
                  <a:fillRect l="-646"/>
                </a:stretch>
              </a:blipFill>
            </p:spPr>
            <p:txBody>
              <a:bodyPr/>
              <a:lstStyle/>
              <a:p>
                <a:r>
                  <a:rPr lang="en-US">
                    <a:noFill/>
                  </a:rPr>
                  <a:t> </a:t>
                </a:r>
              </a:p>
            </p:txBody>
          </p:sp>
        </mc:Fallback>
      </mc:AlternateContent>
      <p:sp>
        <p:nvSpPr>
          <p:cNvPr id="22" name="직사각형 21">
            <a:extLst>
              <a:ext uri="{FF2B5EF4-FFF2-40B4-BE49-F238E27FC236}">
                <a16:creationId xmlns:a16="http://schemas.microsoft.com/office/drawing/2014/main" id="{E693D412-6CCD-F547-B0AB-85A8C024C89B}"/>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5" name="직사각형 14">
            <a:extLst>
              <a:ext uri="{FF2B5EF4-FFF2-40B4-BE49-F238E27FC236}">
                <a16:creationId xmlns:a16="http://schemas.microsoft.com/office/drawing/2014/main" id="{E61B2B4A-3E28-1F43-A9D3-E9732C443418}"/>
              </a:ext>
            </a:extLst>
          </p:cNvPr>
          <p:cNvSpPr/>
          <p:nvPr/>
        </p:nvSpPr>
        <p:spPr>
          <a:xfrm>
            <a:off x="6189224" y="5026354"/>
            <a:ext cx="232596" cy="36545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cxnSp>
        <p:nvCxnSpPr>
          <p:cNvPr id="18" name="직선 화살표 연결선 17">
            <a:extLst>
              <a:ext uri="{FF2B5EF4-FFF2-40B4-BE49-F238E27FC236}">
                <a16:creationId xmlns:a16="http://schemas.microsoft.com/office/drawing/2014/main" id="{9A210D5C-142B-4543-8D96-DCED17409944}"/>
              </a:ext>
            </a:extLst>
          </p:cNvPr>
          <p:cNvCxnSpPr>
            <a:cxnSpLocks/>
            <a:stCxn id="15" idx="3"/>
            <a:endCxn id="24" idx="1"/>
          </p:cNvCxnSpPr>
          <p:nvPr/>
        </p:nvCxnSpPr>
        <p:spPr>
          <a:xfrm flipV="1">
            <a:off x="6421820" y="4428325"/>
            <a:ext cx="914862" cy="780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D570620-B6BE-5F48-A44E-3247254F8532}"/>
                  </a:ext>
                </a:extLst>
              </p:cNvPr>
              <p:cNvSpPr txBox="1"/>
              <p:nvPr/>
            </p:nvSpPr>
            <p:spPr>
              <a:xfrm>
                <a:off x="7336682" y="4074382"/>
                <a:ext cx="3461721" cy="707886"/>
              </a:xfrm>
              <a:prstGeom prst="rect">
                <a:avLst/>
              </a:prstGeom>
              <a:noFill/>
              <a:ln>
                <a:solidFill>
                  <a:srgbClr val="0070C0"/>
                </a:solidFill>
              </a:ln>
            </p:spPr>
            <p:txBody>
              <a:bodyPr wrap="square" rtlCol="0">
                <a:spAutoFit/>
              </a:bodyPr>
              <a:lstStyle/>
              <a:p>
                <a:pPr algn="ctr"/>
                <a14:m>
                  <m:oMath xmlns:m="http://schemas.openxmlformats.org/officeDocument/2006/math">
                    <m:sSub>
                      <m:sSubPr>
                        <m:ctrlPr>
                          <a:rPr lang="ko-US" altLang="ko-US" sz="2000" i="1">
                            <a:latin typeface="Cambria Math" panose="02040503050406030204" pitchFamily="18" charset="0"/>
                          </a:rPr>
                        </m:ctrlPr>
                      </m:sSubPr>
                      <m:e>
                        <m:r>
                          <a:rPr lang="en-US" altLang="ko-US" sz="2000" i="1">
                            <a:latin typeface="Cambria Math" panose="02040503050406030204" pitchFamily="18" charset="0"/>
                          </a:rPr>
                          <m:t>𝐽</m:t>
                        </m:r>
                      </m:e>
                      <m:sub>
                        <m:r>
                          <a:rPr lang="en-US" altLang="ko-US" sz="2000" i="1">
                            <a:latin typeface="Cambria Math" panose="02040503050406030204" pitchFamily="18" charset="0"/>
                          </a:rPr>
                          <m:t>𝑠</m:t>
                        </m:r>
                      </m:sub>
                    </m:sSub>
                  </m:oMath>
                </a14:m>
                <a:r>
                  <a:rPr kumimoji="1" lang="en-US" altLang="ko-US" sz="2000" dirty="0"/>
                  <a:t> relates to the loss of active material to the SEI layer</a:t>
                </a:r>
              </a:p>
            </p:txBody>
          </p:sp>
        </mc:Choice>
        <mc:Fallback xmlns="">
          <p:sp>
            <p:nvSpPr>
              <p:cNvPr id="24" name="TextBox 23">
                <a:extLst>
                  <a:ext uri="{FF2B5EF4-FFF2-40B4-BE49-F238E27FC236}">
                    <a16:creationId xmlns:a16="http://schemas.microsoft.com/office/drawing/2014/main" id="{6D570620-B6BE-5F48-A44E-3247254F8532}"/>
                  </a:ext>
                </a:extLst>
              </p:cNvPr>
              <p:cNvSpPr txBox="1">
                <a:spLocks noRot="1" noChangeAspect="1" noMove="1" noResize="1" noEditPoints="1" noAdjustHandles="1" noChangeArrowheads="1" noChangeShapeType="1" noTextEdit="1"/>
              </p:cNvSpPr>
              <p:nvPr/>
            </p:nvSpPr>
            <p:spPr>
              <a:xfrm>
                <a:off x="7336682" y="4074382"/>
                <a:ext cx="3461721" cy="707886"/>
              </a:xfrm>
              <a:prstGeom prst="rect">
                <a:avLst/>
              </a:prstGeom>
              <a:blipFill>
                <a:blip r:embed="rId6"/>
                <a:stretch>
                  <a:fillRect t="-3509" b="-14035"/>
                </a:stretch>
              </a:blipFill>
              <a:ln>
                <a:solidFill>
                  <a:srgbClr val="0070C0"/>
                </a:solidFill>
              </a:ln>
            </p:spPr>
            <p:txBody>
              <a:bodyPr/>
              <a:lstStyle/>
              <a:p>
                <a:r>
                  <a:rPr lang="en-US">
                    <a:noFill/>
                  </a:rPr>
                  <a:t> </a:t>
                </a:r>
              </a:p>
            </p:txBody>
          </p:sp>
        </mc:Fallback>
      </mc:AlternateContent>
      <p:sp>
        <p:nvSpPr>
          <p:cNvPr id="16" name="TextBox 15">
            <a:extLst>
              <a:ext uri="{FF2B5EF4-FFF2-40B4-BE49-F238E27FC236}">
                <a16:creationId xmlns:a16="http://schemas.microsoft.com/office/drawing/2014/main" id="{2E9D1977-C19F-5444-B89B-AF68D01D4A9C}"/>
              </a:ext>
            </a:extLst>
          </p:cNvPr>
          <p:cNvSpPr txBox="1"/>
          <p:nvPr/>
        </p:nvSpPr>
        <p:spPr>
          <a:xfrm>
            <a:off x="1601545" y="94995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Single Particle Model (SPM)</a:t>
            </a:r>
          </a:p>
        </p:txBody>
      </p:sp>
      <p:sp>
        <p:nvSpPr>
          <p:cNvPr id="17" name="Title 1">
            <a:extLst>
              <a:ext uri="{FF2B5EF4-FFF2-40B4-BE49-F238E27FC236}">
                <a16:creationId xmlns:a16="http://schemas.microsoft.com/office/drawing/2014/main" id="{A96B2442-3A50-EC41-A1D0-86C8400FE52A}"/>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p:pic>
        <p:nvPicPr>
          <p:cNvPr id="19" name="Picture 18">
            <a:extLst>
              <a:ext uri="{FF2B5EF4-FFF2-40B4-BE49-F238E27FC236}">
                <a16:creationId xmlns:a16="http://schemas.microsoft.com/office/drawing/2014/main" id="{D038714D-C8E7-2F48-98C3-A51EAF938DA3}"/>
              </a:ext>
            </a:extLst>
          </p:cNvPr>
          <p:cNvPicPr/>
          <p:nvPr/>
        </p:nvPicPr>
        <p:blipFill>
          <a:blip r:embed="rId7"/>
          <a:srcRect/>
          <a:stretch/>
        </p:blipFill>
        <p:spPr>
          <a:xfrm>
            <a:off x="6424871" y="70983"/>
            <a:ext cx="4451245" cy="2151743"/>
          </a:xfrm>
          <a:prstGeom prst="rect">
            <a:avLst/>
          </a:prstGeom>
        </p:spPr>
      </p:pic>
      <p:sp>
        <p:nvSpPr>
          <p:cNvPr id="13" name="직사각형 2">
            <a:extLst>
              <a:ext uri="{FF2B5EF4-FFF2-40B4-BE49-F238E27FC236}">
                <a16:creationId xmlns:a16="http://schemas.microsoft.com/office/drawing/2014/main" id="{115D9D36-BE9D-154A-AAF6-E7853CAC8BF1}"/>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11</a:t>
            </a:r>
            <a:endParaRPr kumimoji="1" lang="ko-US" altLang="en-US" sz="2800" b="1" dirty="0"/>
          </a:p>
        </p:txBody>
      </p:sp>
    </p:spTree>
    <p:custDataLst>
      <p:tags r:id="rId1"/>
    </p:custDataLst>
    <p:extLst>
      <p:ext uri="{BB962C8B-B14F-4D97-AF65-F5344CB8AC3E}">
        <p14:creationId xmlns:p14="http://schemas.microsoft.com/office/powerpoint/2010/main" val="330549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2152E4E-29B5-F349-82D6-4F2812B59F40}"/>
                  </a:ext>
                </a:extLst>
              </p:cNvPr>
              <p:cNvSpPr txBox="1"/>
              <p:nvPr/>
            </p:nvSpPr>
            <p:spPr>
              <a:xfrm>
                <a:off x="1633635" y="1646371"/>
                <a:ext cx="9391717" cy="4372287"/>
              </a:xfrm>
              <a:prstGeom prst="rect">
                <a:avLst/>
              </a:prstGeom>
              <a:noFill/>
              <a:ln w="19050">
                <a:solidFill>
                  <a:srgbClr val="C00000"/>
                </a:solidFill>
              </a:ln>
            </p:spPr>
            <p:txBody>
              <a:bodyPr wrap="square" rtlCol="0">
                <a:spAutoFit/>
              </a:bodyPr>
              <a:lstStyle/>
              <a:p>
                <a:pPr marL="285750" indent="-285750">
                  <a:buFont typeface="System Font Regular"/>
                  <a:buChar char="-"/>
                </a:pPr>
                <a:r>
                  <a:rPr lang="en-US" altLang="ko-US" sz="2000" b="1" dirty="0"/>
                  <a:t>Butler-Volmer equation</a:t>
                </a:r>
                <a:endParaRPr kumimoji="1" lang="en-US" altLang="ko-Kore-KR"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𝑒</m:t>
                                  </m:r>
                                </m:sub>
                              </m:sSub>
                            </m:e>
                          </m:d>
                        </m:e>
                        <m:sup>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𝑖</m:t>
                              </m:r>
                            </m:sub>
                          </m:sSub>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𝑚𝑎𝑥</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𝑖</m:t>
                                  </m:r>
                                </m:sub>
                              </m:sSub>
                            </m:e>
                          </m:d>
                        </m:e>
                        <m:sup>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𝑖</m:t>
                              </m:r>
                            </m:sub>
                          </m:sSub>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𝑖</m:t>
                                  </m:r>
                                </m:sub>
                              </m:sSub>
                            </m:e>
                          </m:d>
                        </m:e>
                        <m:sup>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𝑖</m:t>
                              </m:r>
                            </m:sub>
                          </m:sSub>
                        </m:sup>
                      </m:sSup>
                      <m:d>
                        <m:dPr>
                          <m:ctrlPr>
                            <a:rPr lang="en-US" i="1">
                              <a:latin typeface="Cambria Math" panose="02040503050406030204" pitchFamily="18" charset="0"/>
                            </a:rPr>
                          </m:ctrlPr>
                        </m:dPr>
                        <m:e>
                          <m:r>
                            <a:rPr lang="en-US" i="1">
                              <a:latin typeface="Cambria Math" panose="02040503050406030204" pitchFamily="18" charset="0"/>
                            </a:rPr>
                            <m:t>𝑒𝑥𝑝</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𝐹</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𝑢</m:t>
                                      </m:r>
                                    </m:sub>
                                  </m:sSub>
                                  <m:r>
                                    <a:rPr lang="en-US" i="1">
                                      <a:latin typeface="Cambria Math" panose="02040503050406030204" pitchFamily="18" charset="0"/>
                                    </a:rPr>
                                    <m:t>𝑇</m:t>
                                  </m:r>
                                </m:den>
                              </m:f>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𝑒𝑥𝑝</m:t>
                          </m:r>
                          <m:d>
                            <m:dPr>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𝐹</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𝑢</m:t>
                                      </m:r>
                                    </m:sub>
                                  </m:sSub>
                                  <m:r>
                                    <a:rPr lang="en-US" i="1">
                                      <a:latin typeface="Cambria Math" panose="02040503050406030204" pitchFamily="18" charset="0"/>
                                    </a:rPr>
                                    <m:t>𝑇</m:t>
                                  </m:r>
                                </m:den>
                              </m:f>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𝑖</m:t>
                                  </m:r>
                                </m:sub>
                              </m:sSub>
                            </m:e>
                          </m:d>
                        </m:e>
                      </m:d>
                    </m:oMath>
                  </m:oMathPara>
                </a14:m>
                <a:endParaRPr kumimoji="1" lang="en-US" altLang="en-US" dirty="0"/>
              </a:p>
              <a:p>
                <a:endParaRPr kumimoji="1" lang="en-US" altLang="en-US" dirty="0"/>
              </a:p>
              <a:p>
                <a:pPr marL="285750" indent="-285750">
                  <a:buFont typeface="System Font Regular"/>
                  <a:buChar char="-"/>
                </a:pPr>
                <a:r>
                  <a:rPr lang="en-US" altLang="ko-US" sz="2000" b="1" dirty="0"/>
                  <a:t>Side reaction current density equation</a:t>
                </a:r>
                <a:endParaRPr kumimoji="1" lang="en-US" altLang="ko-Kore-KR" sz="2000" i="1" dirty="0">
                  <a:latin typeface="Cambria Math" panose="02040503050406030204" pitchFamily="18" charset="0"/>
                </a:endParaRP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𝑠</m:t>
                        </m:r>
                      </m:sub>
                    </m:s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𝑛</m:t>
                        </m:r>
                      </m:sub>
                    </m:sSub>
                    <m:r>
                      <m:rPr>
                        <m:sty m:val="p"/>
                      </m:rPr>
                      <a:rPr lang="en-US">
                        <a:latin typeface="Cambria Math" panose="02040503050406030204" pitchFamily="18" charset="0"/>
                      </a:rPr>
                      <m:t>exp</m:t>
                    </m:r>
                    <m:d>
                      <m:dPr>
                        <m:ctrlPr>
                          <a:rPr lang="en-US" i="1">
                            <a:latin typeface="Cambria Math" panose="02040503050406030204" pitchFamily="18" charset="0"/>
                          </a:rPr>
                        </m:ctrlPr>
                      </m:dPr>
                      <m:e>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𝛼</m:t>
                                </m:r>
                              </m:e>
                              <m:sub>
                                <m:r>
                                  <a:rPr lang="en-US" i="1">
                                    <a:latin typeface="Cambria Math" panose="02040503050406030204" pitchFamily="18" charset="0"/>
                                  </a:rPr>
                                  <m:t>𝑐</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𝐹</m:t>
                            </m:r>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𝑢</m:t>
                                </m:r>
                              </m:sub>
                            </m:sSub>
                            <m:r>
                              <a:rPr lang="en-US" i="1">
                                <a:latin typeface="Cambria Math" panose="02040503050406030204" pitchFamily="18" charset="0"/>
                              </a:rPr>
                              <m:t>𝑇</m:t>
                            </m:r>
                          </m:den>
                        </m:f>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𝑖</m:t>
                            </m:r>
                          </m:sub>
                        </m:sSub>
                      </m:e>
                    </m:d>
                  </m:oMath>
                </a14:m>
                <a:r>
                  <a:rPr lang="en-US" dirty="0">
                    <a:effectLst/>
                  </a:rPr>
                  <a:t> </a:t>
                </a:r>
              </a:p>
              <a:p>
                <a:endParaRPr kumimoji="1" lang="en-US" altLang="en-US" dirty="0"/>
              </a:p>
              <a:p>
                <a:pPr marL="285750" indent="-285750">
                  <a:buFont typeface="System Font Regular"/>
                  <a:buChar char="-"/>
                </a:pPr>
                <a:r>
                  <a:rPr lang="en-US" altLang="ko-US" sz="2000" b="1" dirty="0"/>
                  <a:t>Overpotential</a:t>
                </a:r>
              </a:p>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𝜂</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m:t>
                        </m:r>
                      </m:e>
                      <m:sub>
                        <m:r>
                          <a:rPr lang="en-US" i="1">
                            <a:latin typeface="Cambria Math" panose="02040503050406030204" pitchFamily="18" charset="0"/>
                          </a:rPr>
                          <m:t>𝑟𝑒𝑓</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𝑡𝑜𝑡</m:t>
                            </m:r>
                            <m:r>
                              <a:rPr lang="en-US" i="1">
                                <a:latin typeface="Cambria Math" panose="02040503050406030204" pitchFamily="18" charset="0"/>
                              </a:rPr>
                              <m:t>,</m:t>
                            </m:r>
                            <m:r>
                              <a:rPr lang="en-US" i="1">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m:t>
                            </m:r>
                          </m:sub>
                        </m:sSub>
                      </m:den>
                    </m:f>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𝑓𝑖𝑙𝑚</m:t>
                        </m:r>
                        <m:r>
                          <a:rPr lang="en-US" i="1">
                            <a:latin typeface="Cambria Math" panose="02040503050406030204" pitchFamily="18" charset="0"/>
                          </a:rPr>
                          <m:t>,</m:t>
                        </m:r>
                        <m:r>
                          <a:rPr lang="en-US" i="1">
                            <a:latin typeface="Cambria Math" panose="02040503050406030204" pitchFamily="18" charset="0"/>
                          </a:rPr>
                          <m:t>𝑖</m:t>
                        </m:r>
                      </m:sub>
                    </m:sSub>
                  </m:oMath>
                </a14:m>
                <a:r>
                  <a:rPr lang="en-US" dirty="0">
                    <a:effectLst/>
                  </a:rPr>
                  <a:t> </a:t>
                </a:r>
              </a:p>
              <a:p>
                <a:endParaRPr lang="en-US" dirty="0">
                  <a:effectLst/>
                </a:endParaRPr>
              </a:p>
              <a:p>
                <a:pPr marL="285750" indent="-285750">
                  <a:buFont typeface="System Font Regular"/>
                  <a:buChar char="-"/>
                </a:pPr>
                <a:r>
                  <a:rPr kumimoji="1" lang="en-US" altLang="en-US" sz="2000" b="1" dirty="0"/>
                  <a:t>Reaction constant</a:t>
                </a:r>
                <a:endParaRPr kumimoji="1" lang="en-US" altLang="en-US" sz="2000" dirty="0"/>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𝑟𝑒𝑓</m:t>
                        </m:r>
                        <m:r>
                          <a:rPr lang="en-US" i="1">
                            <a:latin typeface="Cambria Math" panose="02040503050406030204" pitchFamily="18" charset="0"/>
                          </a:rPr>
                          <m:t>,</m:t>
                        </m:r>
                        <m:r>
                          <a:rPr lang="en-US" i="1">
                            <a:latin typeface="Cambria Math" panose="02040503050406030204" pitchFamily="18" charset="0"/>
                          </a:rPr>
                          <m:t>𝑖</m:t>
                        </m:r>
                      </m:sub>
                    </m:sSub>
                    <m:r>
                      <a:rPr lang="en-US" i="1">
                        <a:latin typeface="Cambria Math" panose="02040503050406030204" pitchFamily="18" charset="0"/>
                      </a:rPr>
                      <m:t>𝑒𝑥𝑝</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𝑖</m:t>
                                    </m:r>
                                  </m:sub>
                                </m:sSub>
                              </m:sub>
                            </m:sSub>
                          </m:num>
                          <m:den>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𝑢</m:t>
                                </m:r>
                              </m:sub>
                            </m:sSub>
                          </m:den>
                        </m:f>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𝑇</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𝑟𝑒𝑓</m:t>
                                    </m:r>
                                  </m:sub>
                                </m:sSub>
                              </m:den>
                            </m:f>
                          </m:e>
                        </m:d>
                      </m:e>
                    </m:d>
                  </m:oMath>
                </a14:m>
                <a:r>
                  <a:rPr lang="en-US" dirty="0">
                    <a:effectLst/>
                  </a:rPr>
                  <a:t> </a:t>
                </a:r>
                <a:endParaRPr kumimoji="1" lang="ko-Kore-KR" altLang="en-US" dirty="0"/>
              </a:p>
            </p:txBody>
          </p:sp>
        </mc:Choice>
        <mc:Fallback xmlns="">
          <p:sp>
            <p:nvSpPr>
              <p:cNvPr id="3" name="TextBox 2">
                <a:extLst>
                  <a:ext uri="{FF2B5EF4-FFF2-40B4-BE49-F238E27FC236}">
                    <a16:creationId xmlns:a16="http://schemas.microsoft.com/office/drawing/2014/main" id="{E2152E4E-29B5-F349-82D6-4F2812B59F40}"/>
                  </a:ext>
                </a:extLst>
              </p:cNvPr>
              <p:cNvSpPr txBox="1">
                <a:spLocks noRot="1" noChangeAspect="1" noMove="1" noResize="1" noEditPoints="1" noAdjustHandles="1" noChangeArrowheads="1" noChangeShapeType="1" noTextEdit="1"/>
              </p:cNvSpPr>
              <p:nvPr/>
            </p:nvSpPr>
            <p:spPr>
              <a:xfrm>
                <a:off x="1633635" y="1646371"/>
                <a:ext cx="9391717" cy="4372287"/>
              </a:xfrm>
              <a:prstGeom prst="rect">
                <a:avLst/>
              </a:prstGeom>
              <a:blipFill>
                <a:blip r:embed="rId3"/>
                <a:stretch>
                  <a:fillRect l="-674" t="-578"/>
                </a:stretch>
              </a:blipFill>
              <a:ln w="1905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647023B-DE6F-A34A-A5FD-20E1D72A960E}"/>
                  </a:ext>
                </a:extLst>
              </p:cNvPr>
              <p:cNvSpPr txBox="1"/>
              <p:nvPr/>
            </p:nvSpPr>
            <p:spPr>
              <a:xfrm>
                <a:off x="5947078" y="4213033"/>
                <a:ext cx="4981903" cy="680764"/>
              </a:xfrm>
              <a:prstGeom prst="rect">
                <a:avLst/>
              </a:prstGeom>
              <a:noFill/>
              <a:ln w="1905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𝜂</m:t>
                          </m:r>
                        </m:e>
                        <m:sub>
                          <m:r>
                            <a:rPr kumimoji="1" lang="en-US" altLang="ko-Kore-KR" i="1">
                              <a:latin typeface="Cambria Math" panose="02040503050406030204" pitchFamily="18" charset="0"/>
                            </a:rPr>
                            <m:t>𝑖</m:t>
                          </m:r>
                        </m:sub>
                      </m:sSub>
                      <m:r>
                        <a:rPr kumimoji="1" lang="en-US" altLang="ko-Kore-KR" i="1">
                          <a:latin typeface="Cambria Math" panose="02040503050406030204" pitchFamily="18" charset="0"/>
                        </a:rPr>
                        <m:t>=</m:t>
                      </m:r>
                      <m:f>
                        <m:fPr>
                          <m:ctrlPr>
                            <a:rPr kumimoji="1" lang="en-US" altLang="ko-Kore-KR" i="1">
                              <a:latin typeface="Cambria Math" panose="02040503050406030204" pitchFamily="18" charset="0"/>
                            </a:rPr>
                          </m:ctrlPr>
                        </m:fPr>
                        <m:num>
                          <m:r>
                            <a:rPr kumimoji="1" lang="en-US" altLang="ko-Kore-KR" i="1">
                              <a:latin typeface="Cambria Math" panose="02040503050406030204" pitchFamily="18" charset="0"/>
                            </a:rPr>
                            <m:t>2</m:t>
                          </m:r>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𝑅</m:t>
                              </m:r>
                            </m:e>
                            <m:sub>
                              <m:r>
                                <a:rPr kumimoji="1" lang="en-US" altLang="ko-Kore-KR" i="1">
                                  <a:latin typeface="Cambria Math" panose="02040503050406030204" pitchFamily="18" charset="0"/>
                                </a:rPr>
                                <m:t>𝑢</m:t>
                              </m:r>
                            </m:sub>
                          </m:sSub>
                          <m:r>
                            <a:rPr kumimoji="1" lang="en-US" altLang="ko-Kore-KR" i="1">
                              <a:latin typeface="Cambria Math" panose="02040503050406030204" pitchFamily="18" charset="0"/>
                            </a:rPr>
                            <m:t>𝑇</m:t>
                          </m:r>
                        </m:num>
                        <m:den>
                          <m:r>
                            <a:rPr kumimoji="1" lang="en-US" altLang="ko-Kore-KR" i="1">
                              <a:latin typeface="Cambria Math" panose="02040503050406030204" pitchFamily="18" charset="0"/>
                            </a:rPr>
                            <m:t>𝐹</m:t>
                          </m:r>
                        </m:den>
                      </m:f>
                      <m:func>
                        <m:funcPr>
                          <m:ctrlPr>
                            <a:rPr kumimoji="1" lang="en-US" altLang="ko-Kore-KR" i="1">
                              <a:latin typeface="Cambria Math" panose="02040503050406030204" pitchFamily="18" charset="0"/>
                            </a:rPr>
                          </m:ctrlPr>
                        </m:funcPr>
                        <m:fName>
                          <m:sSup>
                            <m:sSupPr>
                              <m:ctrlPr>
                                <a:rPr kumimoji="1" lang="en-US" altLang="ko-Kore-KR" i="1">
                                  <a:latin typeface="Cambria Math" panose="02040503050406030204" pitchFamily="18" charset="0"/>
                                </a:rPr>
                              </m:ctrlPr>
                            </m:sSupPr>
                            <m:e>
                              <m:r>
                                <m:rPr>
                                  <m:sty m:val="p"/>
                                </m:rPr>
                                <a:rPr kumimoji="1" lang="en-US" altLang="ko-Kore-KR">
                                  <a:latin typeface="Cambria Math" panose="02040503050406030204" pitchFamily="18" charset="0"/>
                                </a:rPr>
                                <m:t>sinh</m:t>
                              </m:r>
                            </m:e>
                            <m:sup>
                              <m:r>
                                <a:rPr kumimoji="1" lang="en-US" altLang="ko-Kore-KR" i="1">
                                  <a:latin typeface="Cambria Math" panose="02040503050406030204" pitchFamily="18" charset="0"/>
                                </a:rPr>
                                <m:t>−1</m:t>
                              </m:r>
                            </m:sup>
                          </m:sSup>
                        </m:fName>
                        <m:e>
                          <m:r>
                            <a:rPr kumimoji="1" lang="en-US" altLang="ko-Kore-KR" i="1">
                              <a:latin typeface="Cambria Math" panose="02040503050406030204" pitchFamily="18" charset="0"/>
                            </a:rPr>
                            <m:t>(</m:t>
                          </m:r>
                          <m:f>
                            <m:fPr>
                              <m:ctrlPr>
                                <a:rPr kumimoji="1" lang="en-US" altLang="ko-Kore-KR" i="1">
                                  <a:latin typeface="Cambria Math" panose="02040503050406030204" pitchFamily="18" charset="0"/>
                                </a:rPr>
                              </m:ctrlPr>
                            </m:fPr>
                            <m:num>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𝐽</m:t>
                                  </m:r>
                                </m:e>
                                <m:sub>
                                  <m:r>
                                    <a:rPr kumimoji="1" lang="en-US" altLang="ko-Kore-KR" i="1">
                                      <a:latin typeface="Cambria Math" panose="02040503050406030204" pitchFamily="18" charset="0"/>
                                    </a:rPr>
                                    <m:t>𝑖</m:t>
                                  </m:r>
                                </m:sub>
                              </m:sSub>
                            </m:num>
                            <m:den>
                              <m:r>
                                <a:rPr kumimoji="1" lang="en-US" altLang="ko-Kore-KR" i="1">
                                  <a:latin typeface="Cambria Math" panose="02040503050406030204" pitchFamily="18" charset="0"/>
                                </a:rPr>
                                <m:t>2</m:t>
                              </m:r>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𝑎</m:t>
                                  </m:r>
                                </m:e>
                                <m:sub>
                                  <m:r>
                                    <a:rPr kumimoji="1" lang="en-US" altLang="ko-Kore-KR" i="1">
                                      <a:latin typeface="Cambria Math" panose="02040503050406030204" pitchFamily="18" charset="0"/>
                                    </a:rPr>
                                    <m:t>𝑖</m:t>
                                  </m:r>
                                </m:sub>
                              </m:sSub>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𝑘</m:t>
                                  </m:r>
                                </m:e>
                                <m:sub>
                                  <m:r>
                                    <a:rPr kumimoji="1" lang="en-US" altLang="ko-Kore-KR" i="1">
                                      <a:latin typeface="Cambria Math" panose="02040503050406030204" pitchFamily="18" charset="0"/>
                                    </a:rPr>
                                    <m:t>𝑖</m:t>
                                  </m:r>
                                </m:sub>
                              </m:sSub>
                              <m:sSup>
                                <m:sSupPr>
                                  <m:ctrlPr>
                                    <a:rPr kumimoji="1" lang="en-US" altLang="ko-Kore-KR" i="1">
                                      <a:latin typeface="Cambria Math" panose="02040503050406030204" pitchFamily="18" charset="0"/>
                                    </a:rPr>
                                  </m:ctrlPr>
                                </m:sSupPr>
                                <m:e>
                                  <m:r>
                                    <a:rPr kumimoji="1" lang="en-US" altLang="ko-Kore-KR" i="1">
                                      <a:latin typeface="Cambria Math" panose="02040503050406030204" pitchFamily="18" charset="0"/>
                                    </a:rPr>
                                    <m:t>(</m:t>
                                  </m:r>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𝑐</m:t>
                                      </m:r>
                                    </m:e>
                                    <m:sub>
                                      <m:r>
                                        <a:rPr kumimoji="1" lang="en-US" altLang="ko-Kore-KR" i="1">
                                          <a:latin typeface="Cambria Math" panose="02040503050406030204" pitchFamily="18" charset="0"/>
                                        </a:rPr>
                                        <m:t>𝑒</m:t>
                                      </m:r>
                                    </m:sub>
                                  </m:sSub>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𝑐</m:t>
                                      </m:r>
                                    </m:e>
                                    <m:sub>
                                      <m:r>
                                        <a:rPr kumimoji="1" lang="en-US" altLang="ko-Kore-KR" i="1">
                                          <a:latin typeface="Cambria Math" panose="02040503050406030204" pitchFamily="18" charset="0"/>
                                        </a:rPr>
                                        <m:t>𝑠</m:t>
                                      </m:r>
                                      <m:r>
                                        <a:rPr kumimoji="1" lang="en-US" altLang="ko-Kore-KR" i="1">
                                          <a:latin typeface="Cambria Math" panose="02040503050406030204" pitchFamily="18" charset="0"/>
                                        </a:rPr>
                                        <m:t>,</m:t>
                                      </m:r>
                                      <m:r>
                                        <a:rPr kumimoji="1" lang="en-US" altLang="ko-Kore-KR" i="1">
                                          <a:latin typeface="Cambria Math" panose="02040503050406030204" pitchFamily="18" charset="0"/>
                                        </a:rPr>
                                        <m:t>𝑖</m:t>
                                      </m:r>
                                    </m:sub>
                                  </m:sSub>
                                  <m:r>
                                    <a:rPr kumimoji="1" lang="en-US" altLang="ko-Kore-KR" i="1">
                                      <a:latin typeface="Cambria Math" panose="02040503050406030204" pitchFamily="18" charset="0"/>
                                    </a:rPr>
                                    <m:t>(</m:t>
                                  </m:r>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𝑐</m:t>
                                      </m:r>
                                    </m:e>
                                    <m:sub>
                                      <m:r>
                                        <a:rPr kumimoji="1" lang="en-US" altLang="ko-Kore-KR" i="1">
                                          <a:latin typeface="Cambria Math" panose="02040503050406030204" pitchFamily="18" charset="0"/>
                                        </a:rPr>
                                        <m:t>𝑚𝑎𝑥</m:t>
                                      </m:r>
                                      <m:r>
                                        <a:rPr kumimoji="1" lang="en-US" altLang="ko-Kore-KR" i="1">
                                          <a:latin typeface="Cambria Math" panose="02040503050406030204" pitchFamily="18" charset="0"/>
                                        </a:rPr>
                                        <m:t>,</m:t>
                                      </m:r>
                                      <m:r>
                                        <a:rPr kumimoji="1" lang="en-US" altLang="ko-Kore-KR" i="1">
                                          <a:latin typeface="Cambria Math" panose="02040503050406030204" pitchFamily="18" charset="0"/>
                                        </a:rPr>
                                        <m:t>𝑖</m:t>
                                      </m:r>
                                    </m:sub>
                                  </m:sSub>
                                  <m:r>
                                    <a:rPr kumimoji="1" lang="en-US" altLang="ko-Kore-KR" i="1">
                                      <a:latin typeface="Cambria Math" panose="02040503050406030204" pitchFamily="18" charset="0"/>
                                    </a:rPr>
                                    <m:t>−</m:t>
                                  </m:r>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𝑐</m:t>
                                      </m:r>
                                    </m:e>
                                    <m:sub>
                                      <m:r>
                                        <a:rPr kumimoji="1" lang="en-US" altLang="ko-Kore-KR" i="1">
                                          <a:latin typeface="Cambria Math" panose="02040503050406030204" pitchFamily="18" charset="0"/>
                                        </a:rPr>
                                        <m:t>𝑠</m:t>
                                      </m:r>
                                      <m:r>
                                        <a:rPr kumimoji="1" lang="en-US" altLang="ko-Kore-KR" i="1">
                                          <a:latin typeface="Cambria Math" panose="02040503050406030204" pitchFamily="18" charset="0"/>
                                        </a:rPr>
                                        <m:t>,</m:t>
                                      </m:r>
                                      <m:r>
                                        <a:rPr kumimoji="1" lang="en-US" altLang="ko-Kore-KR" i="1">
                                          <a:latin typeface="Cambria Math" panose="02040503050406030204" pitchFamily="18" charset="0"/>
                                        </a:rPr>
                                        <m:t>𝑖</m:t>
                                      </m:r>
                                    </m:sub>
                                  </m:sSub>
                                  <m:r>
                                    <a:rPr kumimoji="1" lang="en-US" altLang="ko-Kore-KR" i="1">
                                      <a:latin typeface="Cambria Math" panose="02040503050406030204" pitchFamily="18" charset="0"/>
                                    </a:rPr>
                                    <m:t>))</m:t>
                                  </m:r>
                                </m:e>
                                <m:sup>
                                  <m:r>
                                    <a:rPr kumimoji="1" lang="en-US" altLang="ko-Kore-KR" i="1">
                                      <a:latin typeface="Cambria Math" panose="02040503050406030204" pitchFamily="18" charset="0"/>
                                    </a:rPr>
                                    <m:t>0.5</m:t>
                                  </m:r>
                                </m:sup>
                              </m:sSup>
                            </m:den>
                          </m:f>
                          <m:r>
                            <a:rPr kumimoji="1" lang="en-US" altLang="ko-Kore-KR" i="1">
                              <a:latin typeface="Cambria Math" panose="02040503050406030204" pitchFamily="18" charset="0"/>
                            </a:rPr>
                            <m:t>)</m:t>
                          </m:r>
                        </m:e>
                      </m:func>
                    </m:oMath>
                  </m:oMathPara>
                </a14:m>
                <a:endParaRPr kumimoji="1" lang="ko-Kore-KR" altLang="en-US" dirty="0"/>
              </a:p>
            </p:txBody>
          </p:sp>
        </mc:Choice>
        <mc:Fallback xmlns="">
          <p:sp>
            <p:nvSpPr>
              <p:cNvPr id="10" name="TextBox 9">
                <a:extLst>
                  <a:ext uri="{FF2B5EF4-FFF2-40B4-BE49-F238E27FC236}">
                    <a16:creationId xmlns:a16="http://schemas.microsoft.com/office/drawing/2014/main" id="{B647023B-DE6F-A34A-A5FD-20E1D72A960E}"/>
                  </a:ext>
                </a:extLst>
              </p:cNvPr>
              <p:cNvSpPr txBox="1">
                <a:spLocks noRot="1" noChangeAspect="1" noMove="1" noResize="1" noEditPoints="1" noAdjustHandles="1" noChangeArrowheads="1" noChangeShapeType="1" noTextEdit="1"/>
              </p:cNvSpPr>
              <p:nvPr/>
            </p:nvSpPr>
            <p:spPr>
              <a:xfrm>
                <a:off x="5947078" y="4213033"/>
                <a:ext cx="4981903" cy="680764"/>
              </a:xfrm>
              <a:prstGeom prst="rect">
                <a:avLst/>
              </a:prstGeom>
              <a:blipFill>
                <a:blip r:embed="rId4"/>
                <a:stretch>
                  <a:fillRect b="-3571"/>
                </a:stretch>
              </a:blipFill>
              <a:ln w="19050">
                <a:solidFill>
                  <a:srgbClr val="C00000"/>
                </a:solidFill>
              </a:ln>
            </p:spPr>
            <p:txBody>
              <a:bodyPr/>
              <a:lstStyle/>
              <a:p>
                <a:r>
                  <a:rPr lang="en-US">
                    <a:noFill/>
                  </a:rPr>
                  <a:t> </a:t>
                </a:r>
              </a:p>
            </p:txBody>
          </p:sp>
        </mc:Fallback>
      </mc:AlternateContent>
      <p:sp>
        <p:nvSpPr>
          <p:cNvPr id="21" name="아래쪽 화살표[D] 20">
            <a:extLst>
              <a:ext uri="{FF2B5EF4-FFF2-40B4-BE49-F238E27FC236}">
                <a16:creationId xmlns:a16="http://schemas.microsoft.com/office/drawing/2014/main" id="{36289C5E-41CD-AF42-B41E-76A194CCA015}"/>
              </a:ext>
            </a:extLst>
          </p:cNvPr>
          <p:cNvSpPr/>
          <p:nvPr/>
        </p:nvSpPr>
        <p:spPr>
          <a:xfrm rot="16200000">
            <a:off x="5309732" y="4249931"/>
            <a:ext cx="457200" cy="60696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6" name="TextBox 25">
            <a:extLst>
              <a:ext uri="{FF2B5EF4-FFF2-40B4-BE49-F238E27FC236}">
                <a16:creationId xmlns:a16="http://schemas.microsoft.com/office/drawing/2014/main" id="{1EB6C372-D6A2-D34A-BA96-4B05CC8298C0}"/>
              </a:ext>
            </a:extLst>
          </p:cNvPr>
          <p:cNvSpPr txBox="1"/>
          <p:nvPr/>
        </p:nvSpPr>
        <p:spPr>
          <a:xfrm>
            <a:off x="1601545" y="94995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Single Particle Model (SPM)</a:t>
            </a:r>
          </a:p>
        </p:txBody>
      </p:sp>
      <p:sp>
        <p:nvSpPr>
          <p:cNvPr id="27" name="Title 1">
            <a:extLst>
              <a:ext uri="{FF2B5EF4-FFF2-40B4-BE49-F238E27FC236}">
                <a16:creationId xmlns:a16="http://schemas.microsoft.com/office/drawing/2014/main" id="{206C974A-641E-0342-80F7-34BD8A105DF7}"/>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p:sp>
        <p:nvSpPr>
          <p:cNvPr id="9" name="직사각형 21">
            <a:extLst>
              <a:ext uri="{FF2B5EF4-FFF2-40B4-BE49-F238E27FC236}">
                <a16:creationId xmlns:a16="http://schemas.microsoft.com/office/drawing/2014/main" id="{B8822EC9-0265-1D43-8E4D-68DCA7FA6E16}"/>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1" name="직사각형 2">
            <a:extLst>
              <a:ext uri="{FF2B5EF4-FFF2-40B4-BE49-F238E27FC236}">
                <a16:creationId xmlns:a16="http://schemas.microsoft.com/office/drawing/2014/main" id="{A9CD307C-3B4C-3949-97AA-D4CA1F376E65}"/>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12</a:t>
            </a:r>
            <a:endParaRPr kumimoji="1" lang="ko-US" altLang="en-US" sz="2800" b="1" dirty="0"/>
          </a:p>
        </p:txBody>
      </p:sp>
    </p:spTree>
    <p:extLst>
      <p:ext uri="{BB962C8B-B14F-4D97-AF65-F5344CB8AC3E}">
        <p14:creationId xmlns:p14="http://schemas.microsoft.com/office/powerpoint/2010/main" val="734102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 name="직사각형 41">
                <a:extLst>
                  <a:ext uri="{FF2B5EF4-FFF2-40B4-BE49-F238E27FC236}">
                    <a16:creationId xmlns:a16="http://schemas.microsoft.com/office/drawing/2014/main" id="{A5F3E383-38F9-074D-8A06-CC56BC9751EB}"/>
                  </a:ext>
                </a:extLst>
              </p:cNvPr>
              <p:cNvSpPr/>
              <p:nvPr/>
            </p:nvSpPr>
            <p:spPr>
              <a:xfrm>
                <a:off x="1176618" y="1145271"/>
                <a:ext cx="9815365" cy="4304127"/>
              </a:xfrm>
              <a:prstGeom prst="rect">
                <a:avLst/>
              </a:prstGeom>
            </p:spPr>
            <p:txBody>
              <a:bodyPr wrap="square">
                <a:spAutoFit/>
              </a:bodyPr>
              <a:lstStyle/>
              <a:p>
                <a:pPr marL="252146" indent="-252146">
                  <a:buFont typeface="시스템 서체 일반체"/>
                  <a:buChar char="-"/>
                </a:pPr>
                <a:r>
                  <a:rPr kumimoji="1" lang="en-US" altLang="ko-Kore-KR" sz="2000" b="1" dirty="0"/>
                  <a:t>Algebraic expression for Side reaction current density </a:t>
                </a:r>
                <a14:m>
                  <m:oMath xmlns:m="http://schemas.openxmlformats.org/officeDocument/2006/math">
                    <m:sSub>
                      <m:sSubPr>
                        <m:ctrlPr>
                          <a:rPr lang="ko-US" altLang="ko-US" sz="2000" b="1" i="1">
                            <a:latin typeface="Cambria Math" panose="02040503050406030204" pitchFamily="18" charset="0"/>
                          </a:rPr>
                        </m:ctrlPr>
                      </m:sSubPr>
                      <m:e>
                        <m:r>
                          <a:rPr lang="en-US" altLang="ko-US" sz="2000" b="1" i="1">
                            <a:latin typeface="Cambria Math" panose="02040503050406030204" pitchFamily="18" charset="0"/>
                          </a:rPr>
                          <m:t>(</m:t>
                        </m:r>
                        <m:r>
                          <a:rPr lang="gsw-CH" altLang="ko-US" sz="2000" b="1" i="1">
                            <a:latin typeface="Cambria Math" panose="02040503050406030204" pitchFamily="18" charset="0"/>
                          </a:rPr>
                          <m:t>𝑱</m:t>
                        </m:r>
                      </m:e>
                      <m:sub>
                        <m:r>
                          <a:rPr lang="gsw-CH" altLang="ko-US" sz="2000" b="1" i="1">
                            <a:latin typeface="Cambria Math" panose="02040503050406030204" pitchFamily="18" charset="0"/>
                          </a:rPr>
                          <m:t>𝒔</m:t>
                        </m:r>
                      </m:sub>
                    </m:sSub>
                    <m:r>
                      <a:rPr lang="en-US" altLang="ko-US" sz="2000" b="1" i="1">
                        <a:latin typeface="Cambria Math" panose="02040503050406030204" pitchFamily="18" charset="0"/>
                      </a:rPr>
                      <m:t>)</m:t>
                    </m:r>
                  </m:oMath>
                </a14:m>
                <a:endParaRPr kumimoji="1" lang="en-US" altLang="ko-Kore-KR" sz="2000" b="1" dirty="0"/>
              </a:p>
              <a:p>
                <a:pPr>
                  <a:lnSpc>
                    <a:spcPct val="150000"/>
                  </a:lnSpc>
                </a:pPr>
                <a14:m>
                  <m:oMathPara xmlns:m="http://schemas.openxmlformats.org/officeDocument/2006/math">
                    <m:oMathParaPr>
                      <m:jc m:val="centerGroup"/>
                    </m:oMathParaPr>
                    <m:oMath xmlns:m="http://schemas.openxmlformats.org/officeDocument/2006/math">
                      <m:sSub>
                        <m:sSubPr>
                          <m:ctrlPr>
                            <a:rPr lang="ko-US" altLang="ko-US" i="1">
                              <a:latin typeface="Cambria Math" panose="02040503050406030204" pitchFamily="18" charset="0"/>
                            </a:rPr>
                          </m:ctrlPr>
                        </m:sSubPr>
                        <m:e>
                          <m:r>
                            <a:rPr lang="gsw-CH" altLang="ko-US" i="1">
                              <a:latin typeface="Cambria Math" panose="02040503050406030204" pitchFamily="18" charset="0"/>
                            </a:rPr>
                            <m:t>𝐽</m:t>
                          </m:r>
                        </m:e>
                        <m:sub>
                          <m:r>
                            <a:rPr lang="gsw-CH" altLang="ko-US" i="1">
                              <a:latin typeface="Cambria Math" panose="02040503050406030204" pitchFamily="18" charset="0"/>
                            </a:rPr>
                            <m:t>𝑠</m:t>
                          </m:r>
                        </m:sub>
                      </m:sSub>
                      <m:r>
                        <a:rPr lang="gsw-CH" altLang="ko-US">
                          <a:latin typeface="Cambria Math" panose="02040503050406030204" pitchFamily="18" charset="0"/>
                        </a:rPr>
                        <m:t>=</m:t>
                      </m:r>
                      <m:f>
                        <m:fPr>
                          <m:ctrlPr>
                            <a:rPr lang="ko-US" altLang="ko-US" i="1">
                              <a:latin typeface="Cambria Math" panose="02040503050406030204" pitchFamily="18" charset="0"/>
                            </a:rPr>
                          </m:ctrlPr>
                        </m:fPr>
                        <m:num>
                          <m:r>
                            <a:rPr lang="gsw-CH" altLang="ko-US" i="1">
                              <a:latin typeface="Cambria Math" panose="02040503050406030204" pitchFamily="18" charset="0"/>
                            </a:rPr>
                            <m:t>𝐼</m:t>
                          </m:r>
                        </m:num>
                        <m:den>
                          <m:sSub>
                            <m:sSubPr>
                              <m:ctrlPr>
                                <a:rPr lang="ko-US" altLang="ko-US" i="1">
                                  <a:latin typeface="Cambria Math" panose="02040503050406030204" pitchFamily="18" charset="0"/>
                                </a:rPr>
                              </m:ctrlPr>
                            </m:sSubPr>
                            <m:e>
                              <m:r>
                                <a:rPr lang="gsw-CH" altLang="ko-US" i="1">
                                  <a:latin typeface="Cambria Math" panose="02040503050406030204" pitchFamily="18" charset="0"/>
                                </a:rPr>
                                <m:t>𝐴</m:t>
                              </m:r>
                            </m:e>
                            <m:sub>
                              <m:r>
                                <a:rPr lang="gsw-CH" altLang="ko-US" i="1">
                                  <a:latin typeface="Cambria Math" panose="02040503050406030204" pitchFamily="18" charset="0"/>
                                </a:rPr>
                                <m:t>𝑛</m:t>
                              </m:r>
                            </m:sub>
                          </m:sSub>
                          <m:sSub>
                            <m:sSubPr>
                              <m:ctrlPr>
                                <a:rPr lang="ko-US" altLang="ko-US" i="1">
                                  <a:latin typeface="Cambria Math" panose="02040503050406030204" pitchFamily="18" charset="0"/>
                                </a:rPr>
                              </m:ctrlPr>
                            </m:sSubPr>
                            <m:e>
                              <m:r>
                                <a:rPr lang="gsw-CH" altLang="ko-US" i="1">
                                  <a:latin typeface="Cambria Math" panose="02040503050406030204" pitchFamily="18" charset="0"/>
                                </a:rPr>
                                <m:t>𝐿</m:t>
                              </m:r>
                            </m:e>
                            <m:sub>
                              <m:r>
                                <a:rPr lang="gsw-CH" altLang="ko-US" i="1">
                                  <a:latin typeface="Cambria Math" panose="02040503050406030204" pitchFamily="18" charset="0"/>
                                </a:rPr>
                                <m:t>𝑛</m:t>
                              </m:r>
                            </m:sub>
                          </m:sSub>
                        </m:den>
                      </m:f>
                      <m:r>
                        <a:rPr lang="gsw-CH" altLang="ko-US" i="1">
                          <a:latin typeface="Cambria Math" panose="02040503050406030204" pitchFamily="18" charset="0"/>
                        </a:rPr>
                        <m:t>−</m:t>
                      </m:r>
                      <m:d>
                        <m:dPr>
                          <m:ctrlPr>
                            <a:rPr lang="ko-US" altLang="ko-US" i="1">
                              <a:latin typeface="Cambria Math" panose="02040503050406030204" pitchFamily="18" charset="0"/>
                            </a:rPr>
                          </m:ctrlPr>
                        </m:dPr>
                        <m:e>
                          <m:f>
                            <m:fPr>
                              <m:ctrlPr>
                                <a:rPr lang="ko-US" altLang="ko-US" i="1">
                                  <a:latin typeface="Cambria Math" panose="02040503050406030204" pitchFamily="18" charset="0"/>
                                </a:rPr>
                              </m:ctrlPr>
                            </m:fPr>
                            <m:num>
                              <m:d>
                                <m:dPr>
                                  <m:ctrlPr>
                                    <a:rPr lang="ko-US" altLang="ko-US" i="1">
                                      <a:latin typeface="Cambria Math" panose="02040503050406030204" pitchFamily="18" charset="0"/>
                                    </a:rPr>
                                  </m:ctrlPr>
                                </m:dPr>
                                <m:e>
                                  <m:r>
                                    <a:rPr lang="gsw-CH" altLang="ko-US">
                                      <a:latin typeface="Cambria Math" panose="02040503050406030204" pitchFamily="18" charset="0"/>
                                    </a:rPr>
                                    <m:t>2</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𝑓</m:t>
                                      </m:r>
                                    </m:e>
                                    <m:sub>
                                      <m:r>
                                        <a:rPr lang="gsw-CH" altLang="ko-US">
                                          <a:latin typeface="Cambria Math" panose="02040503050406030204" pitchFamily="18" charset="0"/>
                                        </a:rPr>
                                        <m:t>2</m:t>
                                      </m:r>
                                    </m:sub>
                                  </m:sSub>
                                  <m:d>
                                    <m:dPr>
                                      <m:ctrlPr>
                                        <a:rPr lang="ko-US" altLang="ko-US" i="1">
                                          <a:latin typeface="Cambria Math" panose="02040503050406030204" pitchFamily="18" charset="0"/>
                                        </a:rPr>
                                      </m:ctrlPr>
                                    </m:dPr>
                                    <m:e>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r>
                                    <a:rPr lang="gsw-CH" altLang="ko-US">
                                      <a:latin typeface="Cambria Math" panose="02040503050406030204" pitchFamily="18" charset="0"/>
                                    </a:rPr>
                                    <m:t>+</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𝑖</m:t>
                                      </m:r>
                                    </m:e>
                                    <m:sub>
                                      <m:r>
                                        <a:rPr lang="gsw-CH" altLang="ko-US" i="1">
                                          <a:latin typeface="Cambria Math" panose="02040503050406030204" pitchFamily="18" charset="0"/>
                                        </a:rPr>
                                        <m:t>𝑜</m:t>
                                      </m:r>
                                      <m:r>
                                        <a:rPr lang="gsw-CH" altLang="ko-US">
                                          <a:latin typeface="Cambria Math" panose="02040503050406030204" pitchFamily="18" charset="0"/>
                                        </a:rPr>
                                        <m:t>,</m:t>
                                      </m:r>
                                      <m:r>
                                        <a:rPr lang="gsw-CH" altLang="ko-US" i="1">
                                          <a:latin typeface="Cambria Math" panose="02040503050406030204" pitchFamily="18" charset="0"/>
                                        </a:rPr>
                                        <m:t>𝑠</m:t>
                                      </m:r>
                                    </m:sub>
                                  </m:sSub>
                                  <m:sSub>
                                    <m:sSubPr>
                                      <m:ctrlPr>
                                        <a:rPr lang="ko-US" altLang="ko-US" i="1">
                                          <a:latin typeface="Cambria Math" panose="02040503050406030204" pitchFamily="18" charset="0"/>
                                        </a:rPr>
                                      </m:ctrlPr>
                                    </m:sSubPr>
                                    <m:e>
                                      <m:r>
                                        <a:rPr lang="gsw-CH" altLang="ko-US" i="1">
                                          <a:latin typeface="Cambria Math" panose="02040503050406030204" pitchFamily="18" charset="0"/>
                                        </a:rPr>
                                        <m:t>𝑎</m:t>
                                      </m:r>
                                    </m:e>
                                    <m:sub>
                                      <m:r>
                                        <a:rPr lang="gsw-CH" altLang="ko-US" i="1">
                                          <a:latin typeface="Cambria Math" panose="02040503050406030204" pitchFamily="18" charset="0"/>
                                        </a:rPr>
                                        <m:t>𝑛</m:t>
                                      </m:r>
                                    </m:sub>
                                  </m:sSub>
                                </m:e>
                              </m:d>
                              <m:f>
                                <m:fPr>
                                  <m:ctrlPr>
                                    <a:rPr lang="ko-US" altLang="ko-US" i="1">
                                      <a:latin typeface="Cambria Math" panose="02040503050406030204" pitchFamily="18" charset="0"/>
                                    </a:rPr>
                                  </m:ctrlPr>
                                </m:fPr>
                                <m:num>
                                  <m:r>
                                    <a:rPr lang="gsw-CH" altLang="ko-US" i="1">
                                      <a:latin typeface="Cambria Math" panose="02040503050406030204" pitchFamily="18" charset="0"/>
                                    </a:rPr>
                                    <m:t>𝐼</m:t>
                                  </m:r>
                                </m:num>
                                <m:den>
                                  <m:sSub>
                                    <m:sSubPr>
                                      <m:ctrlPr>
                                        <a:rPr lang="ko-US" altLang="ko-US" i="1">
                                          <a:latin typeface="Cambria Math" panose="02040503050406030204" pitchFamily="18" charset="0"/>
                                        </a:rPr>
                                      </m:ctrlPr>
                                    </m:sSubPr>
                                    <m:e>
                                      <m:r>
                                        <a:rPr lang="gsw-CH" altLang="ko-US" i="1">
                                          <a:latin typeface="Cambria Math" panose="02040503050406030204" pitchFamily="18" charset="0"/>
                                        </a:rPr>
                                        <m:t>𝐴</m:t>
                                      </m:r>
                                    </m:e>
                                    <m:sub>
                                      <m:r>
                                        <a:rPr lang="gsw-CH" altLang="ko-US" i="1">
                                          <a:latin typeface="Cambria Math" panose="02040503050406030204" pitchFamily="18" charset="0"/>
                                        </a:rPr>
                                        <m:t>𝑛</m:t>
                                      </m:r>
                                    </m:sub>
                                  </m:sSub>
                                  <m:sSub>
                                    <m:sSubPr>
                                      <m:ctrlPr>
                                        <a:rPr lang="ko-US" altLang="ko-US" i="1">
                                          <a:latin typeface="Cambria Math" panose="02040503050406030204" pitchFamily="18" charset="0"/>
                                        </a:rPr>
                                      </m:ctrlPr>
                                    </m:sSubPr>
                                    <m:e>
                                      <m:r>
                                        <a:rPr lang="gsw-CH" altLang="ko-US" i="1">
                                          <a:latin typeface="Cambria Math" panose="02040503050406030204" pitchFamily="18" charset="0"/>
                                        </a:rPr>
                                        <m:t>𝐿</m:t>
                                      </m:r>
                                    </m:e>
                                    <m:sub>
                                      <m:r>
                                        <a:rPr lang="gsw-CH" altLang="ko-US" i="1">
                                          <a:latin typeface="Cambria Math" panose="02040503050406030204" pitchFamily="18" charset="0"/>
                                        </a:rPr>
                                        <m:t>𝑛</m:t>
                                      </m:r>
                                    </m:sub>
                                  </m:sSub>
                                </m:den>
                              </m:f>
                              <m:r>
                                <a:rPr lang="gsw-CH" altLang="ko-US">
                                  <a:latin typeface="Cambria Math" panose="02040503050406030204" pitchFamily="18" charset="0"/>
                                </a:rPr>
                                <m:t>±</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𝑖</m:t>
                                  </m:r>
                                </m:e>
                                <m:sub>
                                  <m:r>
                                    <a:rPr lang="gsw-CH" altLang="ko-US" i="1">
                                      <a:latin typeface="Cambria Math" panose="02040503050406030204" pitchFamily="18" charset="0"/>
                                    </a:rPr>
                                    <m:t>𝑜</m:t>
                                  </m:r>
                                  <m:r>
                                    <a:rPr lang="gsw-CH" altLang="ko-US">
                                      <a:latin typeface="Cambria Math" panose="02040503050406030204" pitchFamily="18" charset="0"/>
                                    </a:rPr>
                                    <m:t>,</m:t>
                                  </m:r>
                                  <m:r>
                                    <a:rPr lang="gsw-CH" altLang="ko-US" i="1">
                                      <a:latin typeface="Cambria Math" panose="02040503050406030204" pitchFamily="18" charset="0"/>
                                    </a:rPr>
                                    <m:t>𝑠</m:t>
                                  </m:r>
                                </m:sub>
                              </m:sSub>
                              <m:sSub>
                                <m:sSubPr>
                                  <m:ctrlPr>
                                    <a:rPr lang="ko-US" altLang="ko-US" i="1">
                                      <a:latin typeface="Cambria Math" panose="02040503050406030204" pitchFamily="18" charset="0"/>
                                    </a:rPr>
                                  </m:ctrlPr>
                                </m:sSubPr>
                                <m:e>
                                  <m:r>
                                    <a:rPr lang="gsw-CH" altLang="ko-US" i="1">
                                      <a:latin typeface="Cambria Math" panose="02040503050406030204" pitchFamily="18" charset="0"/>
                                    </a:rPr>
                                    <m:t>𝑎</m:t>
                                  </m:r>
                                </m:e>
                                <m:sub>
                                  <m:r>
                                    <a:rPr lang="gsw-CH" altLang="ko-US" i="1">
                                      <a:latin typeface="Cambria Math" panose="02040503050406030204" pitchFamily="18" charset="0"/>
                                    </a:rPr>
                                    <m:t>𝑛</m:t>
                                  </m:r>
                                </m:sub>
                              </m:sSub>
                              <m:rad>
                                <m:radPr>
                                  <m:degHide m:val="on"/>
                                  <m:ctrlPr>
                                    <a:rPr lang="ko-US" altLang="ko-US" i="1">
                                      <a:latin typeface="Cambria Math" panose="02040503050406030204" pitchFamily="18" charset="0"/>
                                    </a:rPr>
                                  </m:ctrlPr>
                                </m:radPr>
                                <m:deg/>
                                <m:e>
                                  <m:sSup>
                                    <m:sSupPr>
                                      <m:ctrlPr>
                                        <a:rPr lang="ko-US" altLang="ko-US" i="1">
                                          <a:latin typeface="Cambria Math" panose="02040503050406030204" pitchFamily="18" charset="0"/>
                                        </a:rPr>
                                      </m:ctrlPr>
                                    </m:sSupPr>
                                    <m:e>
                                      <m:d>
                                        <m:dPr>
                                          <m:ctrlPr>
                                            <a:rPr lang="ko-US" altLang="ko-US" i="1">
                                              <a:latin typeface="Cambria Math" panose="02040503050406030204" pitchFamily="18" charset="0"/>
                                            </a:rPr>
                                          </m:ctrlPr>
                                        </m:dPr>
                                        <m:e>
                                          <m:f>
                                            <m:fPr>
                                              <m:ctrlPr>
                                                <a:rPr lang="ko-US" altLang="ko-US" i="1">
                                                  <a:latin typeface="Cambria Math" panose="02040503050406030204" pitchFamily="18" charset="0"/>
                                                </a:rPr>
                                              </m:ctrlPr>
                                            </m:fPr>
                                            <m:num>
                                              <m:r>
                                                <a:rPr lang="gsw-CH" altLang="ko-US" i="1">
                                                  <a:latin typeface="Cambria Math" panose="02040503050406030204" pitchFamily="18" charset="0"/>
                                                </a:rPr>
                                                <m:t>𝐼</m:t>
                                              </m:r>
                                            </m:num>
                                            <m:den>
                                              <m:sSub>
                                                <m:sSubPr>
                                                  <m:ctrlPr>
                                                    <a:rPr lang="ko-US" altLang="ko-US" i="1">
                                                      <a:latin typeface="Cambria Math" panose="02040503050406030204" pitchFamily="18" charset="0"/>
                                                    </a:rPr>
                                                  </m:ctrlPr>
                                                </m:sSubPr>
                                                <m:e>
                                                  <m:r>
                                                    <a:rPr lang="gsw-CH" altLang="ko-US" i="1">
                                                      <a:latin typeface="Cambria Math" panose="02040503050406030204" pitchFamily="18" charset="0"/>
                                                    </a:rPr>
                                                    <m:t>𝐴</m:t>
                                                  </m:r>
                                                </m:e>
                                                <m:sub>
                                                  <m:r>
                                                    <a:rPr lang="gsw-CH" altLang="ko-US" i="1">
                                                      <a:latin typeface="Cambria Math" panose="02040503050406030204" pitchFamily="18" charset="0"/>
                                                    </a:rPr>
                                                    <m:t>𝑛</m:t>
                                                  </m:r>
                                                </m:sub>
                                              </m:sSub>
                                              <m:sSub>
                                                <m:sSubPr>
                                                  <m:ctrlPr>
                                                    <a:rPr lang="ko-US" altLang="ko-US" i="1">
                                                      <a:latin typeface="Cambria Math" panose="02040503050406030204" pitchFamily="18" charset="0"/>
                                                    </a:rPr>
                                                  </m:ctrlPr>
                                                </m:sSubPr>
                                                <m:e>
                                                  <m:r>
                                                    <a:rPr lang="gsw-CH" altLang="ko-US" i="1">
                                                      <a:latin typeface="Cambria Math" panose="02040503050406030204" pitchFamily="18" charset="0"/>
                                                    </a:rPr>
                                                    <m:t>𝐿</m:t>
                                                  </m:r>
                                                </m:e>
                                                <m:sub>
                                                  <m:r>
                                                    <a:rPr lang="gsw-CH" altLang="ko-US" i="1">
                                                      <a:latin typeface="Cambria Math" panose="02040503050406030204" pitchFamily="18" charset="0"/>
                                                    </a:rPr>
                                                    <m:t>𝑛</m:t>
                                                  </m:r>
                                                </m:sub>
                                              </m:sSub>
                                            </m:den>
                                          </m:f>
                                        </m:e>
                                      </m:d>
                                    </m:e>
                                    <m:sup>
                                      <m:r>
                                        <a:rPr lang="gsw-CH" altLang="ko-US">
                                          <a:latin typeface="Cambria Math" panose="02040503050406030204" pitchFamily="18" charset="0"/>
                                        </a:rPr>
                                        <m:t>2</m:t>
                                      </m:r>
                                    </m:sup>
                                  </m:sSup>
                                  <m:r>
                                    <a:rPr lang="gsw-CH" altLang="ko-US">
                                      <a:latin typeface="Cambria Math" panose="02040503050406030204" pitchFamily="18" charset="0"/>
                                    </a:rPr>
                                    <m:t>+4</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𝑓</m:t>
                                      </m:r>
                                    </m:e>
                                    <m:sub>
                                      <m:r>
                                        <a:rPr lang="gsw-CH" altLang="ko-US">
                                          <a:latin typeface="Cambria Math" panose="02040503050406030204" pitchFamily="18" charset="0"/>
                                        </a:rPr>
                                        <m:t>1</m:t>
                                      </m:r>
                                    </m:sub>
                                  </m:sSub>
                                  <m:d>
                                    <m:dPr>
                                      <m:ctrlPr>
                                        <a:rPr lang="ko-US" altLang="ko-US" i="1">
                                          <a:latin typeface="Cambria Math" panose="02040503050406030204" pitchFamily="18" charset="0"/>
                                        </a:rPr>
                                      </m:ctrlPr>
                                    </m:dPr>
                                    <m:e>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d>
                                    <m:dPr>
                                      <m:ctrlPr>
                                        <a:rPr lang="ko-US" altLang="ko-US" i="1">
                                          <a:latin typeface="Cambria Math" panose="02040503050406030204" pitchFamily="18" charset="0"/>
                                        </a:rPr>
                                      </m:ctrlPr>
                                    </m:dPr>
                                    <m:e>
                                      <m:sSub>
                                        <m:sSubPr>
                                          <m:ctrlPr>
                                            <a:rPr lang="ko-US" altLang="ko-US" i="1">
                                              <a:latin typeface="Cambria Math" panose="02040503050406030204" pitchFamily="18" charset="0"/>
                                            </a:rPr>
                                          </m:ctrlPr>
                                        </m:sSubPr>
                                        <m:e>
                                          <m:r>
                                            <a:rPr lang="gsw-CH" altLang="ko-US" i="1">
                                              <a:latin typeface="Cambria Math" panose="02040503050406030204" pitchFamily="18" charset="0"/>
                                            </a:rPr>
                                            <m:t>𝑓</m:t>
                                          </m:r>
                                        </m:e>
                                        <m:sub>
                                          <m:r>
                                            <a:rPr lang="gsw-CH" altLang="ko-US">
                                              <a:latin typeface="Cambria Math" panose="02040503050406030204" pitchFamily="18" charset="0"/>
                                            </a:rPr>
                                            <m:t>2</m:t>
                                          </m:r>
                                        </m:sub>
                                      </m:sSub>
                                      <m:d>
                                        <m:dPr>
                                          <m:ctrlPr>
                                            <a:rPr lang="ko-US" altLang="ko-US" i="1">
                                              <a:latin typeface="Cambria Math" panose="02040503050406030204" pitchFamily="18" charset="0"/>
                                            </a:rPr>
                                          </m:ctrlPr>
                                        </m:dPr>
                                        <m:e>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r>
                                        <a:rPr lang="gsw-CH" altLang="ko-US">
                                          <a:latin typeface="Cambria Math" panose="02040503050406030204" pitchFamily="18" charset="0"/>
                                        </a:rPr>
                                        <m:t>+</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𝑖</m:t>
                                          </m:r>
                                        </m:e>
                                        <m:sub>
                                          <m:r>
                                            <a:rPr lang="gsw-CH" altLang="ko-US" i="1">
                                              <a:latin typeface="Cambria Math" panose="02040503050406030204" pitchFamily="18" charset="0"/>
                                            </a:rPr>
                                            <m:t>𝑜</m:t>
                                          </m:r>
                                          <m:r>
                                            <a:rPr lang="gsw-CH" altLang="ko-US">
                                              <a:latin typeface="Cambria Math" panose="02040503050406030204" pitchFamily="18" charset="0"/>
                                            </a:rPr>
                                            <m:t>,</m:t>
                                          </m:r>
                                          <m:r>
                                            <a:rPr lang="gsw-CH" altLang="ko-US" i="1">
                                              <a:latin typeface="Cambria Math" panose="02040503050406030204" pitchFamily="18" charset="0"/>
                                            </a:rPr>
                                            <m:t>𝑠</m:t>
                                          </m:r>
                                        </m:sub>
                                      </m:sSub>
                                      <m:sSub>
                                        <m:sSubPr>
                                          <m:ctrlPr>
                                            <a:rPr lang="ko-US" altLang="ko-US" i="1">
                                              <a:latin typeface="Cambria Math" panose="02040503050406030204" pitchFamily="18" charset="0"/>
                                            </a:rPr>
                                          </m:ctrlPr>
                                        </m:sSubPr>
                                        <m:e>
                                          <m:r>
                                            <a:rPr lang="gsw-CH" altLang="ko-US" i="1">
                                              <a:latin typeface="Cambria Math" panose="02040503050406030204" pitchFamily="18" charset="0"/>
                                            </a:rPr>
                                            <m:t>𝑎</m:t>
                                          </m:r>
                                        </m:e>
                                        <m:sub>
                                          <m:r>
                                            <a:rPr lang="gsw-CH" altLang="ko-US" i="1">
                                              <a:latin typeface="Cambria Math" panose="02040503050406030204" pitchFamily="18" charset="0"/>
                                            </a:rPr>
                                            <m:t>𝑛</m:t>
                                          </m:r>
                                        </m:sub>
                                      </m:sSub>
                                    </m:e>
                                  </m:d>
                                </m:e>
                              </m:rad>
                            </m:num>
                            <m:den>
                              <m:r>
                                <a:rPr lang="gsw-CH" altLang="ko-US">
                                  <a:latin typeface="Cambria Math" panose="02040503050406030204" pitchFamily="18" charset="0"/>
                                </a:rPr>
                                <m:t>2</m:t>
                              </m:r>
                              <m:d>
                                <m:dPr>
                                  <m:ctrlPr>
                                    <a:rPr lang="ko-US" altLang="ko-US" i="1">
                                      <a:latin typeface="Cambria Math" panose="02040503050406030204" pitchFamily="18" charset="0"/>
                                    </a:rPr>
                                  </m:ctrlPr>
                                </m:dPr>
                                <m:e>
                                  <m:sSub>
                                    <m:sSubPr>
                                      <m:ctrlPr>
                                        <a:rPr lang="ko-US" altLang="ko-US" i="1">
                                          <a:latin typeface="Cambria Math" panose="02040503050406030204" pitchFamily="18" charset="0"/>
                                        </a:rPr>
                                      </m:ctrlPr>
                                    </m:sSubPr>
                                    <m:e>
                                      <m:r>
                                        <a:rPr lang="gsw-CH" altLang="ko-US" i="1">
                                          <a:latin typeface="Cambria Math" panose="02040503050406030204" pitchFamily="18" charset="0"/>
                                        </a:rPr>
                                        <m:t>𝑓</m:t>
                                      </m:r>
                                    </m:e>
                                    <m:sub>
                                      <m:r>
                                        <a:rPr lang="gsw-CH" altLang="ko-US">
                                          <a:latin typeface="Cambria Math" panose="02040503050406030204" pitchFamily="18" charset="0"/>
                                        </a:rPr>
                                        <m:t>2</m:t>
                                      </m:r>
                                    </m:sub>
                                  </m:sSub>
                                  <m:d>
                                    <m:dPr>
                                      <m:ctrlPr>
                                        <a:rPr lang="ko-US" altLang="ko-US" i="1">
                                          <a:latin typeface="Cambria Math" panose="02040503050406030204" pitchFamily="18" charset="0"/>
                                        </a:rPr>
                                      </m:ctrlPr>
                                    </m:dPr>
                                    <m:e>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r>
                                    <a:rPr lang="gsw-CH" altLang="ko-US">
                                      <a:latin typeface="Cambria Math" panose="02040503050406030204" pitchFamily="18" charset="0"/>
                                    </a:rPr>
                                    <m:t>+</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𝑖</m:t>
                                      </m:r>
                                    </m:e>
                                    <m:sub>
                                      <m:r>
                                        <a:rPr lang="gsw-CH" altLang="ko-US" i="1">
                                          <a:latin typeface="Cambria Math" panose="02040503050406030204" pitchFamily="18" charset="0"/>
                                        </a:rPr>
                                        <m:t>𝑜</m:t>
                                      </m:r>
                                      <m:r>
                                        <a:rPr lang="gsw-CH" altLang="ko-US">
                                          <a:latin typeface="Cambria Math" panose="02040503050406030204" pitchFamily="18" charset="0"/>
                                        </a:rPr>
                                        <m:t>,</m:t>
                                      </m:r>
                                      <m:r>
                                        <a:rPr lang="gsw-CH" altLang="ko-US" i="1">
                                          <a:latin typeface="Cambria Math" panose="02040503050406030204" pitchFamily="18" charset="0"/>
                                        </a:rPr>
                                        <m:t>𝑠</m:t>
                                      </m:r>
                                    </m:sub>
                                  </m:sSub>
                                  <m:sSub>
                                    <m:sSubPr>
                                      <m:ctrlPr>
                                        <a:rPr lang="ko-US" altLang="ko-US" i="1">
                                          <a:latin typeface="Cambria Math" panose="02040503050406030204" pitchFamily="18" charset="0"/>
                                        </a:rPr>
                                      </m:ctrlPr>
                                    </m:sSubPr>
                                    <m:e>
                                      <m:r>
                                        <a:rPr lang="gsw-CH" altLang="ko-US" i="1">
                                          <a:latin typeface="Cambria Math" panose="02040503050406030204" pitchFamily="18" charset="0"/>
                                        </a:rPr>
                                        <m:t>𝑎</m:t>
                                      </m:r>
                                    </m:e>
                                    <m:sub>
                                      <m:r>
                                        <a:rPr lang="gsw-CH" altLang="ko-US" i="1">
                                          <a:latin typeface="Cambria Math" panose="02040503050406030204" pitchFamily="18" charset="0"/>
                                        </a:rPr>
                                        <m:t>𝑛</m:t>
                                      </m:r>
                                    </m:sub>
                                  </m:sSub>
                                </m:e>
                              </m:d>
                              <m:r>
                                <a:rPr lang="gsw-CH" altLang="ko-US" i="1">
                                  <a:latin typeface="Cambria Math" panose="02040503050406030204" pitchFamily="18" charset="0"/>
                                </a:rPr>
                                <m:t> </m:t>
                              </m:r>
                            </m:den>
                          </m:f>
                        </m:e>
                      </m:d>
                    </m:oMath>
                  </m:oMathPara>
                </a14:m>
                <a:endParaRPr lang="en-US" altLang="ko-US" dirty="0"/>
              </a:p>
              <a:p>
                <a:pPr>
                  <a:lnSpc>
                    <a:spcPct val="150000"/>
                  </a:lnSpc>
                </a:pPr>
                <a14:m>
                  <m:oMathPara xmlns:m="http://schemas.openxmlformats.org/officeDocument/2006/math">
                    <m:oMathParaPr>
                      <m:jc m:val="centerGroup"/>
                    </m:oMathParaPr>
                    <m:oMath xmlns:m="http://schemas.openxmlformats.org/officeDocument/2006/math">
                      <m:sSub>
                        <m:sSubPr>
                          <m:ctrlPr>
                            <a:rPr lang="ko-US" altLang="ko-US" i="1">
                              <a:latin typeface="Cambria Math" panose="02040503050406030204" pitchFamily="18" charset="0"/>
                            </a:rPr>
                          </m:ctrlPr>
                        </m:sSubPr>
                        <m:e>
                          <m:r>
                            <a:rPr lang="gsw-CH" altLang="ko-US" i="1">
                              <a:latin typeface="Cambria Math" panose="02040503050406030204" pitchFamily="18" charset="0"/>
                            </a:rPr>
                            <m:t>𝑓</m:t>
                          </m:r>
                        </m:e>
                        <m:sub>
                          <m:r>
                            <a:rPr lang="gsw-CH" altLang="ko-US">
                              <a:latin typeface="Cambria Math" panose="02040503050406030204" pitchFamily="18" charset="0"/>
                            </a:rPr>
                            <m:t>1</m:t>
                          </m:r>
                        </m:sub>
                      </m:sSub>
                      <m:d>
                        <m:dPr>
                          <m:ctrlPr>
                            <a:rPr lang="ko-US" altLang="ko-US" i="1">
                              <a:latin typeface="Cambria Math" panose="02040503050406030204" pitchFamily="18" charset="0"/>
                            </a:rPr>
                          </m:ctrlPr>
                        </m:dPr>
                        <m:e>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r>
                        <a:rPr lang="gsw-CH" altLang="ko-US">
                          <a:latin typeface="Cambria Math" panose="02040503050406030204" pitchFamily="18" charset="0"/>
                        </a:rPr>
                        <m:t>=</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𝑎</m:t>
                          </m:r>
                        </m:e>
                        <m:sub>
                          <m:r>
                            <a:rPr lang="gsw-CH" altLang="ko-US" i="1">
                              <a:latin typeface="Cambria Math" panose="02040503050406030204" pitchFamily="18" charset="0"/>
                            </a:rPr>
                            <m:t>𝑛</m:t>
                          </m:r>
                        </m:sub>
                      </m:sSub>
                      <m:sSub>
                        <m:sSubPr>
                          <m:ctrlPr>
                            <a:rPr lang="ko-US" altLang="ko-US" i="1">
                              <a:latin typeface="Cambria Math" panose="02040503050406030204" pitchFamily="18" charset="0"/>
                            </a:rPr>
                          </m:ctrlPr>
                        </m:sSubPr>
                        <m:e>
                          <m:r>
                            <a:rPr lang="gsw-CH" altLang="ko-US" i="1">
                              <a:latin typeface="Cambria Math" panose="02040503050406030204" pitchFamily="18" charset="0"/>
                            </a:rPr>
                            <m:t>𝑘</m:t>
                          </m:r>
                        </m:e>
                        <m:sub>
                          <m:r>
                            <a:rPr lang="gsw-CH" altLang="ko-US" i="1">
                              <a:latin typeface="Cambria Math" panose="02040503050406030204" pitchFamily="18" charset="0"/>
                            </a:rPr>
                            <m:t>𝑛</m:t>
                          </m:r>
                        </m:sub>
                      </m:sSub>
                      <m:sSup>
                        <m:sSupPr>
                          <m:ctrlPr>
                            <a:rPr lang="ko-US" altLang="ko-US" i="1">
                              <a:latin typeface="Cambria Math" panose="02040503050406030204" pitchFamily="18" charset="0"/>
                            </a:rPr>
                          </m:ctrlPr>
                        </m:sSupPr>
                        <m:e>
                          <m:d>
                            <m:dPr>
                              <m:ctrlPr>
                                <a:rPr lang="ko-US" altLang="ko-US" i="1">
                                  <a:latin typeface="Cambria Math" panose="02040503050406030204" pitchFamily="18" charset="0"/>
                                </a:rPr>
                              </m:ctrlPr>
                            </m:dPr>
                            <m:e>
                              <m:sSub>
                                <m:sSubPr>
                                  <m:ctrlPr>
                                    <a:rPr lang="ko-US" altLang="ko-US" i="1">
                                      <a:latin typeface="Cambria Math" panose="02040503050406030204" pitchFamily="18" charset="0"/>
                                    </a:rPr>
                                  </m:ctrlPr>
                                </m:sSubPr>
                                <m:e>
                                  <m:r>
                                    <a:rPr lang="gsw-CH" altLang="ko-US" i="1">
                                      <a:latin typeface="Cambria Math" panose="02040503050406030204" pitchFamily="18" charset="0"/>
                                    </a:rPr>
                                    <m:t>𝑐</m:t>
                                  </m:r>
                                </m:e>
                                <m:sub>
                                  <m:r>
                                    <a:rPr lang="gsw-CH" altLang="ko-US" i="1">
                                      <a:latin typeface="Cambria Math" panose="02040503050406030204" pitchFamily="18" charset="0"/>
                                    </a:rPr>
                                    <m:t>𝑒</m:t>
                                  </m:r>
                                </m:sub>
                              </m:sSub>
                            </m:e>
                          </m:d>
                        </m:e>
                        <m:sup>
                          <m:sSub>
                            <m:sSubPr>
                              <m:ctrlPr>
                                <a:rPr lang="ko-US" altLang="ko-US" i="1">
                                  <a:latin typeface="Cambria Math" panose="02040503050406030204" pitchFamily="18" charset="0"/>
                                </a:rPr>
                              </m:ctrlPr>
                            </m:sSubPr>
                            <m:e>
                              <m:r>
                                <a:rPr lang="gsw-CH" altLang="ko-US" i="1">
                                  <a:latin typeface="Cambria Math" panose="02040503050406030204" pitchFamily="18" charset="0"/>
                                </a:rPr>
                                <m:t>𝛼</m:t>
                              </m:r>
                            </m:e>
                            <m:sub>
                              <m:r>
                                <a:rPr lang="gsw-CH" altLang="ko-US" i="1">
                                  <a:latin typeface="Cambria Math" panose="02040503050406030204" pitchFamily="18" charset="0"/>
                                </a:rPr>
                                <m:t>𝑛</m:t>
                              </m:r>
                            </m:sub>
                          </m:sSub>
                        </m:sup>
                      </m:sSup>
                      <m:sSup>
                        <m:sSupPr>
                          <m:ctrlPr>
                            <a:rPr lang="ko-US" altLang="ko-US" i="1">
                              <a:latin typeface="Cambria Math" panose="02040503050406030204" pitchFamily="18" charset="0"/>
                            </a:rPr>
                          </m:ctrlPr>
                        </m:sSupPr>
                        <m:e>
                          <m:d>
                            <m:dPr>
                              <m:ctrlPr>
                                <a:rPr lang="ko-US" altLang="ko-US" i="1">
                                  <a:latin typeface="Cambria Math" panose="02040503050406030204" pitchFamily="18" charset="0"/>
                                </a:rPr>
                              </m:ctrlPr>
                            </m:dPr>
                            <m:e>
                              <m:sSub>
                                <m:sSubPr>
                                  <m:ctrlPr>
                                    <a:rPr lang="ko-US" altLang="ko-US" i="1">
                                      <a:latin typeface="Cambria Math" panose="02040503050406030204" pitchFamily="18" charset="0"/>
                                    </a:rPr>
                                  </m:ctrlPr>
                                </m:sSubPr>
                                <m:e>
                                  <m:r>
                                    <a:rPr lang="gsw-CH" altLang="ko-US" i="1">
                                      <a:latin typeface="Cambria Math" panose="02040503050406030204" pitchFamily="18" charset="0"/>
                                    </a:rPr>
                                    <m:t>𝑐</m:t>
                                  </m:r>
                                </m:e>
                                <m:sub>
                                  <m:r>
                                    <a:rPr lang="gsw-CH" altLang="ko-US" i="1">
                                      <a:latin typeface="Cambria Math" panose="02040503050406030204" pitchFamily="18" charset="0"/>
                                    </a:rPr>
                                    <m:t>𝑚𝑎𝑥</m:t>
                                  </m:r>
                                  <m:r>
                                    <a:rPr lang="gsw-CH" altLang="ko-US">
                                      <a:latin typeface="Cambria Math" panose="02040503050406030204" pitchFamily="18" charset="0"/>
                                    </a:rPr>
                                    <m:t>,</m:t>
                                  </m:r>
                                  <m:r>
                                    <a:rPr lang="gsw-CH" altLang="ko-US" i="1">
                                      <a:latin typeface="Cambria Math" panose="02040503050406030204" pitchFamily="18" charset="0"/>
                                    </a:rPr>
                                    <m:t>𝑛</m:t>
                                  </m:r>
                                </m:sub>
                              </m:sSub>
                              <m:r>
                                <a:rPr lang="gsw-CH" altLang="ko-US" i="1">
                                  <a:latin typeface="Cambria Math" panose="02040503050406030204" pitchFamily="18" charset="0"/>
                                </a:rPr>
                                <m:t>−</m:t>
                              </m:r>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e>
                        <m:sup>
                          <m:sSub>
                            <m:sSubPr>
                              <m:ctrlPr>
                                <a:rPr lang="ko-US" altLang="ko-US" i="1">
                                  <a:latin typeface="Cambria Math" panose="02040503050406030204" pitchFamily="18" charset="0"/>
                                </a:rPr>
                              </m:ctrlPr>
                            </m:sSubPr>
                            <m:e>
                              <m:r>
                                <a:rPr lang="gsw-CH" altLang="ko-US" i="1">
                                  <a:latin typeface="Cambria Math" panose="02040503050406030204" pitchFamily="18" charset="0"/>
                                </a:rPr>
                                <m:t>𝛼</m:t>
                              </m:r>
                            </m:e>
                            <m:sub>
                              <m:r>
                                <a:rPr lang="gsw-CH" altLang="ko-US" i="1">
                                  <a:latin typeface="Cambria Math" panose="02040503050406030204" pitchFamily="18" charset="0"/>
                                </a:rPr>
                                <m:t>𝑛</m:t>
                              </m:r>
                            </m:sub>
                          </m:sSub>
                        </m:sup>
                      </m:sSup>
                      <m:sSup>
                        <m:sSupPr>
                          <m:ctrlPr>
                            <a:rPr lang="ko-US" altLang="ko-US" i="1">
                              <a:latin typeface="Cambria Math" panose="02040503050406030204" pitchFamily="18" charset="0"/>
                            </a:rPr>
                          </m:ctrlPr>
                        </m:sSupPr>
                        <m:e>
                          <m:d>
                            <m:dPr>
                              <m:ctrlPr>
                                <a:rPr lang="ko-US" altLang="ko-US" i="1">
                                  <a:latin typeface="Cambria Math" panose="02040503050406030204" pitchFamily="18" charset="0"/>
                                </a:rPr>
                              </m:ctrlPr>
                            </m:dPr>
                            <m:e>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e>
                        <m:sup>
                          <m:sSub>
                            <m:sSubPr>
                              <m:ctrlPr>
                                <a:rPr lang="ko-US" altLang="ko-US" i="1">
                                  <a:latin typeface="Cambria Math" panose="02040503050406030204" pitchFamily="18" charset="0"/>
                                </a:rPr>
                              </m:ctrlPr>
                            </m:sSubPr>
                            <m:e>
                              <m:r>
                                <a:rPr lang="gsw-CH" altLang="ko-US" i="1">
                                  <a:latin typeface="Cambria Math" panose="02040503050406030204" pitchFamily="18" charset="0"/>
                                </a:rPr>
                                <m:t>𝛼</m:t>
                              </m:r>
                            </m:e>
                            <m:sub>
                              <m:r>
                                <a:rPr lang="gsw-CH" altLang="ko-US" i="1">
                                  <a:latin typeface="Cambria Math" panose="02040503050406030204" pitchFamily="18" charset="0"/>
                                </a:rPr>
                                <m:t>𝑛</m:t>
                              </m:r>
                            </m:sub>
                          </m:sSub>
                        </m:sup>
                      </m:sSup>
                      <m:func>
                        <m:funcPr>
                          <m:ctrlPr>
                            <a:rPr lang="ko-US" altLang="ko-US" i="1">
                              <a:latin typeface="Cambria Math" panose="02040503050406030204" pitchFamily="18" charset="0"/>
                            </a:rPr>
                          </m:ctrlPr>
                        </m:funcPr>
                        <m:fName>
                          <m:r>
                            <m:rPr>
                              <m:sty m:val="p"/>
                            </m:rPr>
                            <a:rPr lang="gsw-CH" altLang="ko-US">
                              <a:latin typeface="Cambria Math" panose="02040503050406030204" pitchFamily="18" charset="0"/>
                            </a:rPr>
                            <m:t>exp</m:t>
                          </m:r>
                        </m:fName>
                        <m:e>
                          <m:d>
                            <m:dPr>
                              <m:ctrlPr>
                                <a:rPr lang="ko-US" altLang="ko-US" i="1">
                                  <a:latin typeface="Cambria Math" panose="02040503050406030204" pitchFamily="18" charset="0"/>
                                </a:rPr>
                              </m:ctrlPr>
                            </m:dPr>
                            <m:e>
                              <m:f>
                                <m:fPr>
                                  <m:ctrlPr>
                                    <a:rPr lang="ko-US" altLang="ko-US" i="1">
                                      <a:latin typeface="Cambria Math" panose="02040503050406030204" pitchFamily="18" charset="0"/>
                                    </a:rPr>
                                  </m:ctrlPr>
                                </m:fPr>
                                <m:num>
                                  <m:sSub>
                                    <m:sSubPr>
                                      <m:ctrlPr>
                                        <a:rPr lang="ko-US" altLang="ko-US" i="1">
                                          <a:latin typeface="Cambria Math" panose="02040503050406030204" pitchFamily="18" charset="0"/>
                                        </a:rPr>
                                      </m:ctrlPr>
                                    </m:sSubPr>
                                    <m:e>
                                      <m:r>
                                        <a:rPr lang="gsw-CH" altLang="ko-US" i="1">
                                          <a:latin typeface="Cambria Math" panose="02040503050406030204" pitchFamily="18" charset="0"/>
                                        </a:rPr>
                                        <m:t>𝛼</m:t>
                                      </m:r>
                                    </m:e>
                                    <m:sub>
                                      <m:r>
                                        <a:rPr lang="gsw-CH" altLang="ko-US" i="1">
                                          <a:latin typeface="Cambria Math" panose="02040503050406030204" pitchFamily="18" charset="0"/>
                                        </a:rPr>
                                        <m:t>𝑛</m:t>
                                      </m:r>
                                    </m:sub>
                                  </m:sSub>
                                  <m:r>
                                    <a:rPr lang="gsw-CH" altLang="ko-US" i="1">
                                      <a:latin typeface="Cambria Math" panose="02040503050406030204" pitchFamily="18" charset="0"/>
                                    </a:rPr>
                                    <m:t>𝐹</m:t>
                                  </m:r>
                                </m:num>
                                <m:den>
                                  <m:sSub>
                                    <m:sSubPr>
                                      <m:ctrlPr>
                                        <a:rPr lang="ko-US" altLang="ko-US" i="1">
                                          <a:latin typeface="Cambria Math" panose="02040503050406030204" pitchFamily="18" charset="0"/>
                                        </a:rPr>
                                      </m:ctrlPr>
                                    </m:sSubPr>
                                    <m:e>
                                      <m:r>
                                        <a:rPr lang="gsw-CH" altLang="ko-US" i="1">
                                          <a:latin typeface="Cambria Math" panose="02040503050406030204" pitchFamily="18" charset="0"/>
                                        </a:rPr>
                                        <m:t>𝑅</m:t>
                                      </m:r>
                                    </m:e>
                                    <m:sub>
                                      <m:r>
                                        <a:rPr lang="gsw-CH" altLang="ko-US" i="1">
                                          <a:latin typeface="Cambria Math" panose="02040503050406030204" pitchFamily="18" charset="0"/>
                                        </a:rPr>
                                        <m:t>𝑢</m:t>
                                      </m:r>
                                    </m:sub>
                                  </m:sSub>
                                  <m:r>
                                    <a:rPr lang="gsw-CH" altLang="ko-US" i="1">
                                      <a:latin typeface="Cambria Math" panose="02040503050406030204" pitchFamily="18" charset="0"/>
                                    </a:rPr>
                                    <m:t>𝑇</m:t>
                                  </m:r>
                                </m:den>
                              </m:f>
                              <m:d>
                                <m:dPr>
                                  <m:ctrlPr>
                                    <a:rPr lang="ko-US" altLang="ko-US" i="1">
                                      <a:latin typeface="Cambria Math" panose="02040503050406030204" pitchFamily="18" charset="0"/>
                                    </a:rPr>
                                  </m:ctrlPr>
                                </m:dPr>
                                <m:e>
                                  <m:sSub>
                                    <m:sSubPr>
                                      <m:ctrlPr>
                                        <a:rPr lang="ko-US" altLang="ko-US" i="1">
                                          <a:latin typeface="Cambria Math" panose="02040503050406030204" pitchFamily="18" charset="0"/>
                                        </a:rPr>
                                      </m:ctrlPr>
                                    </m:sSubPr>
                                    <m:e>
                                      <m:r>
                                        <a:rPr lang="gsw-CH" altLang="ko-US" i="1">
                                          <a:latin typeface="Cambria Math" panose="02040503050406030204" pitchFamily="18" charset="0"/>
                                        </a:rPr>
                                        <m:t>𝑈</m:t>
                                      </m:r>
                                    </m:e>
                                    <m:sub>
                                      <m:r>
                                        <a:rPr lang="gsw-CH" altLang="ko-US" i="1">
                                          <a:latin typeface="Cambria Math" panose="02040503050406030204" pitchFamily="18" charset="0"/>
                                        </a:rPr>
                                        <m:t>𝑟𝑒𝑓</m:t>
                                      </m:r>
                                      <m:r>
                                        <a:rPr lang="gsw-CH" altLang="ko-US">
                                          <a:latin typeface="Cambria Math" panose="02040503050406030204" pitchFamily="18" charset="0"/>
                                        </a:rPr>
                                        <m:t>,</m:t>
                                      </m:r>
                                      <m:r>
                                        <a:rPr lang="gsw-CH" altLang="ko-US" i="1">
                                          <a:latin typeface="Cambria Math" panose="02040503050406030204" pitchFamily="18" charset="0"/>
                                        </a:rPr>
                                        <m:t>𝑠</m:t>
                                      </m:r>
                                    </m:sub>
                                  </m:sSub>
                                  <m:r>
                                    <a:rPr lang="gsw-CH" altLang="ko-US" i="1">
                                      <a:latin typeface="Cambria Math" panose="02040503050406030204" pitchFamily="18" charset="0"/>
                                    </a:rPr>
                                    <m:t>−</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𝑈</m:t>
                                      </m:r>
                                    </m:e>
                                    <m:sub>
                                      <m:r>
                                        <a:rPr lang="gsw-CH" altLang="ko-US" i="1">
                                          <a:latin typeface="Cambria Math" panose="02040503050406030204" pitchFamily="18" charset="0"/>
                                        </a:rPr>
                                        <m:t>𝑟𝑒𝑓</m:t>
                                      </m:r>
                                      <m:r>
                                        <a:rPr lang="gsw-CH" altLang="ko-US">
                                          <a:latin typeface="Cambria Math" panose="02040503050406030204" pitchFamily="18" charset="0"/>
                                        </a:rPr>
                                        <m:t>,</m:t>
                                      </m:r>
                                      <m:r>
                                        <a:rPr lang="gsw-CH" altLang="ko-US" i="1">
                                          <a:latin typeface="Cambria Math" panose="02040503050406030204" pitchFamily="18" charset="0"/>
                                        </a:rPr>
                                        <m:t>𝑛</m:t>
                                      </m:r>
                                    </m:sub>
                                  </m:sSub>
                                </m:e>
                              </m:d>
                            </m:e>
                          </m:d>
                        </m:e>
                      </m:func>
                    </m:oMath>
                  </m:oMathPara>
                </a14:m>
                <a:endParaRPr lang="en-US" altLang="ko-US" dirty="0"/>
              </a:p>
              <a:p>
                <a:pPr>
                  <a:lnSpc>
                    <a:spcPct val="150000"/>
                  </a:lnSpc>
                </a:pPr>
                <a14:m>
                  <m:oMathPara xmlns:m="http://schemas.openxmlformats.org/officeDocument/2006/math">
                    <m:oMathParaPr>
                      <m:jc m:val="centerGroup"/>
                    </m:oMathParaPr>
                    <m:oMath xmlns:m="http://schemas.openxmlformats.org/officeDocument/2006/math">
                      <m:sSub>
                        <m:sSubPr>
                          <m:ctrlPr>
                            <a:rPr lang="ko-US" altLang="ko-US" i="1">
                              <a:latin typeface="Cambria Math" panose="02040503050406030204" pitchFamily="18" charset="0"/>
                            </a:rPr>
                          </m:ctrlPr>
                        </m:sSubPr>
                        <m:e>
                          <m:r>
                            <a:rPr lang="gsw-CH" altLang="ko-US" i="1">
                              <a:latin typeface="Cambria Math" panose="02040503050406030204" pitchFamily="18" charset="0"/>
                            </a:rPr>
                            <m:t>𝑓</m:t>
                          </m:r>
                        </m:e>
                        <m:sub>
                          <m:r>
                            <a:rPr lang="gsw-CH" altLang="ko-US">
                              <a:latin typeface="Cambria Math" panose="02040503050406030204" pitchFamily="18" charset="0"/>
                            </a:rPr>
                            <m:t>2</m:t>
                          </m:r>
                        </m:sub>
                      </m:sSub>
                      <m:d>
                        <m:dPr>
                          <m:ctrlPr>
                            <a:rPr lang="ko-US" altLang="ko-US" i="1">
                              <a:latin typeface="Cambria Math" panose="02040503050406030204" pitchFamily="18" charset="0"/>
                            </a:rPr>
                          </m:ctrlPr>
                        </m:dPr>
                        <m:e>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r>
                        <a:rPr lang="gsw-CH" altLang="ko-US">
                          <a:latin typeface="Cambria Math" panose="02040503050406030204" pitchFamily="18" charset="0"/>
                        </a:rPr>
                        <m:t>=</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𝑎</m:t>
                          </m:r>
                        </m:e>
                        <m:sub>
                          <m:r>
                            <a:rPr lang="gsw-CH" altLang="ko-US" i="1">
                              <a:latin typeface="Cambria Math" panose="02040503050406030204" pitchFamily="18" charset="0"/>
                            </a:rPr>
                            <m:t>𝑛</m:t>
                          </m:r>
                        </m:sub>
                      </m:sSub>
                      <m:sSub>
                        <m:sSubPr>
                          <m:ctrlPr>
                            <a:rPr lang="ko-US" altLang="ko-US" i="1">
                              <a:latin typeface="Cambria Math" panose="02040503050406030204" pitchFamily="18" charset="0"/>
                            </a:rPr>
                          </m:ctrlPr>
                        </m:sSubPr>
                        <m:e>
                          <m:r>
                            <a:rPr lang="gsw-CH" altLang="ko-US" i="1">
                              <a:latin typeface="Cambria Math" panose="02040503050406030204" pitchFamily="18" charset="0"/>
                            </a:rPr>
                            <m:t>𝑘</m:t>
                          </m:r>
                        </m:e>
                        <m:sub>
                          <m:r>
                            <a:rPr lang="gsw-CH" altLang="ko-US" i="1">
                              <a:latin typeface="Cambria Math" panose="02040503050406030204" pitchFamily="18" charset="0"/>
                            </a:rPr>
                            <m:t>𝑛</m:t>
                          </m:r>
                        </m:sub>
                      </m:sSub>
                      <m:sSup>
                        <m:sSupPr>
                          <m:ctrlPr>
                            <a:rPr lang="ko-US" altLang="ko-US" i="1">
                              <a:latin typeface="Cambria Math" panose="02040503050406030204" pitchFamily="18" charset="0"/>
                            </a:rPr>
                          </m:ctrlPr>
                        </m:sSupPr>
                        <m:e>
                          <m:d>
                            <m:dPr>
                              <m:ctrlPr>
                                <a:rPr lang="ko-US" altLang="ko-US" i="1">
                                  <a:latin typeface="Cambria Math" panose="02040503050406030204" pitchFamily="18" charset="0"/>
                                </a:rPr>
                              </m:ctrlPr>
                            </m:dPr>
                            <m:e>
                              <m:sSub>
                                <m:sSubPr>
                                  <m:ctrlPr>
                                    <a:rPr lang="ko-US" altLang="ko-US" i="1">
                                      <a:latin typeface="Cambria Math" panose="02040503050406030204" pitchFamily="18" charset="0"/>
                                    </a:rPr>
                                  </m:ctrlPr>
                                </m:sSubPr>
                                <m:e>
                                  <m:r>
                                    <a:rPr lang="gsw-CH" altLang="ko-US" i="1">
                                      <a:latin typeface="Cambria Math" panose="02040503050406030204" pitchFamily="18" charset="0"/>
                                    </a:rPr>
                                    <m:t>𝑐</m:t>
                                  </m:r>
                                </m:e>
                                <m:sub>
                                  <m:r>
                                    <a:rPr lang="gsw-CH" altLang="ko-US" i="1">
                                      <a:latin typeface="Cambria Math" panose="02040503050406030204" pitchFamily="18" charset="0"/>
                                    </a:rPr>
                                    <m:t>𝑒</m:t>
                                  </m:r>
                                </m:sub>
                              </m:sSub>
                            </m:e>
                          </m:d>
                        </m:e>
                        <m:sup>
                          <m:sSub>
                            <m:sSubPr>
                              <m:ctrlPr>
                                <a:rPr lang="ko-US" altLang="ko-US" i="1">
                                  <a:latin typeface="Cambria Math" panose="02040503050406030204" pitchFamily="18" charset="0"/>
                                </a:rPr>
                              </m:ctrlPr>
                            </m:sSubPr>
                            <m:e>
                              <m:r>
                                <a:rPr lang="gsw-CH" altLang="ko-US" i="1">
                                  <a:latin typeface="Cambria Math" panose="02040503050406030204" pitchFamily="18" charset="0"/>
                                </a:rPr>
                                <m:t>𝛼</m:t>
                              </m:r>
                            </m:e>
                            <m:sub>
                              <m:r>
                                <a:rPr lang="gsw-CH" altLang="ko-US" i="1">
                                  <a:latin typeface="Cambria Math" panose="02040503050406030204" pitchFamily="18" charset="0"/>
                                </a:rPr>
                                <m:t>𝑛</m:t>
                              </m:r>
                            </m:sub>
                          </m:sSub>
                        </m:sup>
                      </m:sSup>
                      <m:sSup>
                        <m:sSupPr>
                          <m:ctrlPr>
                            <a:rPr lang="ko-US" altLang="ko-US" i="1">
                              <a:latin typeface="Cambria Math" panose="02040503050406030204" pitchFamily="18" charset="0"/>
                            </a:rPr>
                          </m:ctrlPr>
                        </m:sSupPr>
                        <m:e>
                          <m:d>
                            <m:dPr>
                              <m:ctrlPr>
                                <a:rPr lang="ko-US" altLang="ko-US" i="1">
                                  <a:latin typeface="Cambria Math" panose="02040503050406030204" pitchFamily="18" charset="0"/>
                                </a:rPr>
                              </m:ctrlPr>
                            </m:dPr>
                            <m:e>
                              <m:sSub>
                                <m:sSubPr>
                                  <m:ctrlPr>
                                    <a:rPr lang="ko-US" altLang="ko-US" i="1">
                                      <a:latin typeface="Cambria Math" panose="02040503050406030204" pitchFamily="18" charset="0"/>
                                    </a:rPr>
                                  </m:ctrlPr>
                                </m:sSubPr>
                                <m:e>
                                  <m:r>
                                    <a:rPr lang="gsw-CH" altLang="ko-US" i="1">
                                      <a:latin typeface="Cambria Math" panose="02040503050406030204" pitchFamily="18" charset="0"/>
                                    </a:rPr>
                                    <m:t>𝑐</m:t>
                                  </m:r>
                                </m:e>
                                <m:sub>
                                  <m:r>
                                    <a:rPr lang="gsw-CH" altLang="ko-US" i="1">
                                      <a:latin typeface="Cambria Math" panose="02040503050406030204" pitchFamily="18" charset="0"/>
                                    </a:rPr>
                                    <m:t>𝑚𝑎𝑥</m:t>
                                  </m:r>
                                  <m:r>
                                    <a:rPr lang="gsw-CH" altLang="ko-US">
                                      <a:latin typeface="Cambria Math" panose="02040503050406030204" pitchFamily="18" charset="0"/>
                                    </a:rPr>
                                    <m:t>,</m:t>
                                  </m:r>
                                  <m:r>
                                    <a:rPr lang="gsw-CH" altLang="ko-US" i="1">
                                      <a:latin typeface="Cambria Math" panose="02040503050406030204" pitchFamily="18" charset="0"/>
                                    </a:rPr>
                                    <m:t>𝑛</m:t>
                                  </m:r>
                                </m:sub>
                              </m:sSub>
                              <m:r>
                                <a:rPr lang="gsw-CH" altLang="ko-US" i="1">
                                  <a:latin typeface="Cambria Math" panose="02040503050406030204" pitchFamily="18" charset="0"/>
                                </a:rPr>
                                <m:t>−</m:t>
                              </m:r>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e>
                        <m:sup>
                          <m:sSub>
                            <m:sSubPr>
                              <m:ctrlPr>
                                <a:rPr lang="ko-US" altLang="ko-US" i="1">
                                  <a:latin typeface="Cambria Math" panose="02040503050406030204" pitchFamily="18" charset="0"/>
                                </a:rPr>
                              </m:ctrlPr>
                            </m:sSubPr>
                            <m:e>
                              <m:r>
                                <a:rPr lang="gsw-CH" altLang="ko-US" i="1">
                                  <a:latin typeface="Cambria Math" panose="02040503050406030204" pitchFamily="18" charset="0"/>
                                </a:rPr>
                                <m:t>𝛼</m:t>
                              </m:r>
                            </m:e>
                            <m:sub>
                              <m:r>
                                <a:rPr lang="gsw-CH" altLang="ko-US" i="1">
                                  <a:latin typeface="Cambria Math" panose="02040503050406030204" pitchFamily="18" charset="0"/>
                                </a:rPr>
                                <m:t>𝑛</m:t>
                              </m:r>
                            </m:sub>
                          </m:sSub>
                        </m:sup>
                      </m:sSup>
                      <m:sSup>
                        <m:sSupPr>
                          <m:ctrlPr>
                            <a:rPr lang="ko-US" altLang="ko-US" i="1">
                              <a:latin typeface="Cambria Math" panose="02040503050406030204" pitchFamily="18" charset="0"/>
                            </a:rPr>
                          </m:ctrlPr>
                        </m:sSupPr>
                        <m:e>
                          <m:d>
                            <m:dPr>
                              <m:ctrlPr>
                                <a:rPr lang="ko-US" altLang="ko-US" i="1">
                                  <a:latin typeface="Cambria Math" panose="02040503050406030204" pitchFamily="18" charset="0"/>
                                </a:rPr>
                              </m:ctrlPr>
                            </m:dPr>
                            <m:e>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e>
                          </m:d>
                        </m:e>
                        <m:sup>
                          <m:sSub>
                            <m:sSubPr>
                              <m:ctrlPr>
                                <a:rPr lang="ko-US" altLang="ko-US" i="1">
                                  <a:latin typeface="Cambria Math" panose="02040503050406030204" pitchFamily="18" charset="0"/>
                                </a:rPr>
                              </m:ctrlPr>
                            </m:sSubPr>
                            <m:e>
                              <m:r>
                                <a:rPr lang="gsw-CH" altLang="ko-US" i="1">
                                  <a:latin typeface="Cambria Math" panose="02040503050406030204" pitchFamily="18" charset="0"/>
                                </a:rPr>
                                <m:t>𝛼</m:t>
                              </m:r>
                            </m:e>
                            <m:sub>
                              <m:r>
                                <a:rPr lang="gsw-CH" altLang="ko-US" i="1">
                                  <a:latin typeface="Cambria Math" panose="02040503050406030204" pitchFamily="18" charset="0"/>
                                </a:rPr>
                                <m:t>𝑛</m:t>
                              </m:r>
                            </m:sub>
                          </m:sSub>
                        </m:sup>
                      </m:sSup>
                      <m:func>
                        <m:funcPr>
                          <m:ctrlPr>
                            <a:rPr lang="ko-US" altLang="ko-US" i="1">
                              <a:latin typeface="Cambria Math" panose="02040503050406030204" pitchFamily="18" charset="0"/>
                            </a:rPr>
                          </m:ctrlPr>
                        </m:funcPr>
                        <m:fName>
                          <m:r>
                            <m:rPr>
                              <m:sty m:val="p"/>
                            </m:rPr>
                            <a:rPr lang="gsw-CH" altLang="ko-US">
                              <a:latin typeface="Cambria Math" panose="02040503050406030204" pitchFamily="18" charset="0"/>
                            </a:rPr>
                            <m:t>exp</m:t>
                          </m:r>
                        </m:fName>
                        <m:e>
                          <m:d>
                            <m:dPr>
                              <m:ctrlPr>
                                <a:rPr lang="ko-US" altLang="ko-US" i="1">
                                  <a:latin typeface="Cambria Math" panose="02040503050406030204" pitchFamily="18" charset="0"/>
                                </a:rPr>
                              </m:ctrlPr>
                            </m:dPr>
                            <m:e>
                              <m:r>
                                <a:rPr lang="gsw-CH" altLang="ko-US" i="1">
                                  <a:latin typeface="Cambria Math" panose="02040503050406030204" pitchFamily="18" charset="0"/>
                                </a:rPr>
                                <m:t>−</m:t>
                              </m:r>
                              <m:f>
                                <m:fPr>
                                  <m:ctrlPr>
                                    <a:rPr lang="ko-US" altLang="ko-US" i="1">
                                      <a:latin typeface="Cambria Math" panose="02040503050406030204" pitchFamily="18" charset="0"/>
                                    </a:rPr>
                                  </m:ctrlPr>
                                </m:fPr>
                                <m:num>
                                  <m:sSub>
                                    <m:sSubPr>
                                      <m:ctrlPr>
                                        <a:rPr lang="ko-US" altLang="ko-US" i="1">
                                          <a:latin typeface="Cambria Math" panose="02040503050406030204" pitchFamily="18" charset="0"/>
                                        </a:rPr>
                                      </m:ctrlPr>
                                    </m:sSubPr>
                                    <m:e>
                                      <m:r>
                                        <a:rPr lang="gsw-CH" altLang="ko-US" i="1">
                                          <a:latin typeface="Cambria Math" panose="02040503050406030204" pitchFamily="18" charset="0"/>
                                        </a:rPr>
                                        <m:t>𝛼</m:t>
                                      </m:r>
                                    </m:e>
                                    <m:sub>
                                      <m:r>
                                        <a:rPr lang="gsw-CH" altLang="ko-US" i="1">
                                          <a:latin typeface="Cambria Math" panose="02040503050406030204" pitchFamily="18" charset="0"/>
                                        </a:rPr>
                                        <m:t>𝑛</m:t>
                                      </m:r>
                                    </m:sub>
                                  </m:sSub>
                                  <m:r>
                                    <a:rPr lang="gsw-CH" altLang="ko-US" i="1">
                                      <a:latin typeface="Cambria Math" panose="02040503050406030204" pitchFamily="18" charset="0"/>
                                    </a:rPr>
                                    <m:t>𝐹</m:t>
                                  </m:r>
                                </m:num>
                                <m:den>
                                  <m:sSub>
                                    <m:sSubPr>
                                      <m:ctrlPr>
                                        <a:rPr lang="ko-US" altLang="ko-US" i="1">
                                          <a:latin typeface="Cambria Math" panose="02040503050406030204" pitchFamily="18" charset="0"/>
                                        </a:rPr>
                                      </m:ctrlPr>
                                    </m:sSubPr>
                                    <m:e>
                                      <m:r>
                                        <a:rPr lang="gsw-CH" altLang="ko-US" i="1">
                                          <a:latin typeface="Cambria Math" panose="02040503050406030204" pitchFamily="18" charset="0"/>
                                        </a:rPr>
                                        <m:t>𝑅</m:t>
                                      </m:r>
                                    </m:e>
                                    <m:sub>
                                      <m:r>
                                        <a:rPr lang="gsw-CH" altLang="ko-US" i="1">
                                          <a:latin typeface="Cambria Math" panose="02040503050406030204" pitchFamily="18" charset="0"/>
                                        </a:rPr>
                                        <m:t>𝑢</m:t>
                                      </m:r>
                                    </m:sub>
                                  </m:sSub>
                                  <m:r>
                                    <a:rPr lang="gsw-CH" altLang="ko-US" i="1">
                                      <a:latin typeface="Cambria Math" panose="02040503050406030204" pitchFamily="18" charset="0"/>
                                    </a:rPr>
                                    <m:t>𝑇</m:t>
                                  </m:r>
                                </m:den>
                              </m:f>
                              <m:d>
                                <m:dPr>
                                  <m:ctrlPr>
                                    <a:rPr lang="ko-US" altLang="ko-US" i="1">
                                      <a:latin typeface="Cambria Math" panose="02040503050406030204" pitchFamily="18" charset="0"/>
                                    </a:rPr>
                                  </m:ctrlPr>
                                </m:dPr>
                                <m:e>
                                  <m:sSub>
                                    <m:sSubPr>
                                      <m:ctrlPr>
                                        <a:rPr lang="ko-US" altLang="ko-US" i="1">
                                          <a:latin typeface="Cambria Math" panose="02040503050406030204" pitchFamily="18" charset="0"/>
                                        </a:rPr>
                                      </m:ctrlPr>
                                    </m:sSubPr>
                                    <m:e>
                                      <m:r>
                                        <a:rPr lang="gsw-CH" altLang="ko-US" i="1">
                                          <a:latin typeface="Cambria Math" panose="02040503050406030204" pitchFamily="18" charset="0"/>
                                        </a:rPr>
                                        <m:t>𝑈</m:t>
                                      </m:r>
                                    </m:e>
                                    <m:sub>
                                      <m:r>
                                        <a:rPr lang="gsw-CH" altLang="ko-US" i="1">
                                          <a:latin typeface="Cambria Math" panose="02040503050406030204" pitchFamily="18" charset="0"/>
                                        </a:rPr>
                                        <m:t>𝑟𝑒𝑓</m:t>
                                      </m:r>
                                      <m:r>
                                        <a:rPr lang="gsw-CH" altLang="ko-US">
                                          <a:latin typeface="Cambria Math" panose="02040503050406030204" pitchFamily="18" charset="0"/>
                                        </a:rPr>
                                        <m:t>,</m:t>
                                      </m:r>
                                      <m:r>
                                        <a:rPr lang="gsw-CH" altLang="ko-US" i="1">
                                          <a:latin typeface="Cambria Math" panose="02040503050406030204" pitchFamily="18" charset="0"/>
                                        </a:rPr>
                                        <m:t>𝑠</m:t>
                                      </m:r>
                                    </m:sub>
                                  </m:sSub>
                                  <m:r>
                                    <a:rPr lang="gsw-CH" altLang="ko-US" i="1">
                                      <a:latin typeface="Cambria Math" panose="02040503050406030204" pitchFamily="18" charset="0"/>
                                    </a:rPr>
                                    <m:t>−</m:t>
                                  </m:r>
                                  <m:sSub>
                                    <m:sSubPr>
                                      <m:ctrlPr>
                                        <a:rPr lang="ko-US" altLang="ko-US" i="1">
                                          <a:latin typeface="Cambria Math" panose="02040503050406030204" pitchFamily="18" charset="0"/>
                                        </a:rPr>
                                      </m:ctrlPr>
                                    </m:sSubPr>
                                    <m:e>
                                      <m:r>
                                        <a:rPr lang="gsw-CH" altLang="ko-US" i="1">
                                          <a:latin typeface="Cambria Math" panose="02040503050406030204" pitchFamily="18" charset="0"/>
                                        </a:rPr>
                                        <m:t>𝑈</m:t>
                                      </m:r>
                                    </m:e>
                                    <m:sub>
                                      <m:r>
                                        <a:rPr lang="gsw-CH" altLang="ko-US" i="1">
                                          <a:latin typeface="Cambria Math" panose="02040503050406030204" pitchFamily="18" charset="0"/>
                                        </a:rPr>
                                        <m:t>𝑟𝑒𝑓</m:t>
                                      </m:r>
                                      <m:r>
                                        <a:rPr lang="gsw-CH" altLang="ko-US">
                                          <a:latin typeface="Cambria Math" panose="02040503050406030204" pitchFamily="18" charset="0"/>
                                        </a:rPr>
                                        <m:t>,</m:t>
                                      </m:r>
                                      <m:r>
                                        <a:rPr lang="gsw-CH" altLang="ko-US" i="1">
                                          <a:latin typeface="Cambria Math" panose="02040503050406030204" pitchFamily="18" charset="0"/>
                                        </a:rPr>
                                        <m:t>𝑛</m:t>
                                      </m:r>
                                    </m:sub>
                                  </m:sSub>
                                </m:e>
                              </m:d>
                            </m:e>
                          </m:d>
                        </m:e>
                      </m:func>
                    </m:oMath>
                  </m:oMathPara>
                </a14:m>
                <a:endParaRPr lang="ko-US" altLang="en-US" dirty="0"/>
              </a:p>
            </p:txBody>
          </p:sp>
        </mc:Choice>
        <mc:Fallback xmlns="">
          <p:sp>
            <p:nvSpPr>
              <p:cNvPr id="42" name="직사각형 41">
                <a:extLst>
                  <a:ext uri="{FF2B5EF4-FFF2-40B4-BE49-F238E27FC236}">
                    <a16:creationId xmlns:a16="http://schemas.microsoft.com/office/drawing/2014/main" id="{A5F3E383-38F9-074D-8A06-CC56BC9751EB}"/>
                  </a:ext>
                </a:extLst>
              </p:cNvPr>
              <p:cNvSpPr>
                <a:spLocks noRot="1" noChangeAspect="1" noMove="1" noResize="1" noEditPoints="1" noAdjustHandles="1" noChangeArrowheads="1" noChangeShapeType="1" noTextEdit="1"/>
              </p:cNvSpPr>
              <p:nvPr/>
            </p:nvSpPr>
            <p:spPr>
              <a:xfrm>
                <a:off x="1176618" y="1145271"/>
                <a:ext cx="9815365" cy="4304127"/>
              </a:xfrm>
              <a:prstGeom prst="rect">
                <a:avLst/>
              </a:prstGeom>
              <a:blipFill>
                <a:blip r:embed="rId4"/>
                <a:stretch>
                  <a:fillRect l="-646" t="-882"/>
                </a:stretch>
              </a:blipFill>
            </p:spPr>
            <p:txBody>
              <a:bodyPr/>
              <a:lstStyle/>
              <a:p>
                <a:r>
                  <a:rPr lang="en-US">
                    <a:noFill/>
                  </a:rPr>
                  <a:t> </a:t>
                </a:r>
              </a:p>
            </p:txBody>
          </p:sp>
        </mc:Fallback>
      </mc:AlternateContent>
      <p:sp>
        <p:nvSpPr>
          <p:cNvPr id="10" name="직사각형 9">
            <a:extLst>
              <a:ext uri="{FF2B5EF4-FFF2-40B4-BE49-F238E27FC236}">
                <a16:creationId xmlns:a16="http://schemas.microsoft.com/office/drawing/2014/main" id="{5F96ECDB-F2A8-0744-8622-E8571C60A449}"/>
              </a:ext>
            </a:extLst>
          </p:cNvPr>
          <p:cNvSpPr/>
          <p:nvPr/>
        </p:nvSpPr>
        <p:spPr>
          <a:xfrm>
            <a:off x="0" y="6485035"/>
            <a:ext cx="12192000" cy="4062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mc:AlternateContent xmlns:mc="http://schemas.openxmlformats.org/markup-compatibility/2006" xmlns:a14="http://schemas.microsoft.com/office/drawing/2010/main">
        <mc:Choice Requires="a14">
          <p:sp>
            <p:nvSpPr>
              <p:cNvPr id="12" name="직사각형 11">
                <a:extLst>
                  <a:ext uri="{FF2B5EF4-FFF2-40B4-BE49-F238E27FC236}">
                    <a16:creationId xmlns:a16="http://schemas.microsoft.com/office/drawing/2014/main" id="{02896254-BE02-2849-BB8F-FCE991585907}"/>
                  </a:ext>
                </a:extLst>
              </p:cNvPr>
              <p:cNvSpPr/>
              <p:nvPr/>
            </p:nvSpPr>
            <p:spPr>
              <a:xfrm>
                <a:off x="305416" y="5501948"/>
                <a:ext cx="11581168" cy="947695"/>
              </a:xfrm>
              <a:prstGeom prst="rect">
                <a:avLst/>
              </a:prstGeom>
              <a:ln w="19050">
                <a:solidFill>
                  <a:srgbClr val="C00000"/>
                </a:solidFill>
              </a:ln>
            </p:spPr>
            <p:txBody>
              <a:bodyPr wrap="square">
                <a:spAutoFit/>
              </a:bodyPr>
              <a:lstStyle/>
              <a:p>
                <a:pPr algn="ctr"/>
                <a:r>
                  <a:rPr kumimoji="1" lang="en-US" altLang="ko-Kore-KR" b="1" dirty="0"/>
                  <a:t>→ </a:t>
                </a:r>
                <a14:m>
                  <m:oMath xmlns:m="http://schemas.openxmlformats.org/officeDocument/2006/math">
                    <m:sSub>
                      <m:sSubPr>
                        <m:ctrlPr>
                          <a:rPr lang="ko-US" altLang="ko-US" i="1">
                            <a:latin typeface="Cambria Math" panose="02040503050406030204" pitchFamily="18" charset="0"/>
                          </a:rPr>
                        </m:ctrlPr>
                      </m:sSubPr>
                      <m:e>
                        <m:r>
                          <a:rPr lang="gsw-CH" altLang="ko-US" i="1">
                            <a:latin typeface="Cambria Math" panose="02040503050406030204" pitchFamily="18" charset="0"/>
                          </a:rPr>
                          <m:t>𝐽</m:t>
                        </m:r>
                      </m:e>
                      <m:sub>
                        <m:r>
                          <a:rPr lang="gsw-CH" altLang="ko-US" i="1">
                            <a:latin typeface="Cambria Math" panose="02040503050406030204" pitchFamily="18" charset="0"/>
                          </a:rPr>
                          <m:t>𝑠</m:t>
                        </m:r>
                      </m:sub>
                    </m:sSub>
                  </m:oMath>
                </a14:m>
                <a:r>
                  <a:rPr kumimoji="1" lang="en-US" altLang="ko-Kore-KR" b="1" dirty="0"/>
                  <a:t> </a:t>
                </a:r>
                <a:r>
                  <a:rPr kumimoji="1" lang="en-US" altLang="ko-Kore-KR" dirty="0"/>
                  <a:t>is determined as above equation algebraically which is </a:t>
                </a:r>
                <a:r>
                  <a:rPr lang="en-US" altLang="ko-US" dirty="0"/>
                  <a:t>a function of negative surface concentration (</a:t>
                </a:r>
                <a14:m>
                  <m:oMath xmlns:m="http://schemas.openxmlformats.org/officeDocument/2006/math">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oMath>
                </a14:m>
                <a:r>
                  <a:rPr lang="en-US" altLang="ko-US" dirty="0"/>
                  <a:t>) and input current (</a:t>
                </a:r>
                <a14:m>
                  <m:oMath xmlns:m="http://schemas.openxmlformats.org/officeDocument/2006/math">
                    <m:r>
                      <a:rPr lang="gsw-CH" altLang="ko-US" i="1">
                        <a:latin typeface="Cambria Math" panose="02040503050406030204" pitchFamily="18" charset="0"/>
                      </a:rPr>
                      <m:t>𝐼</m:t>
                    </m:r>
                  </m:oMath>
                </a14:m>
                <a:r>
                  <a:rPr lang="en-US" altLang="ko-US" dirty="0"/>
                  <a:t>). </a:t>
                </a:r>
              </a:p>
              <a:p>
                <a:pPr algn="ctr"/>
                <a:r>
                  <a:rPr kumimoji="1" lang="en-US" altLang="ko-Kore-KR" b="1" dirty="0"/>
                  <a:t>→ </a:t>
                </a:r>
                <a14:m>
                  <m:oMath xmlns:m="http://schemas.openxmlformats.org/officeDocument/2006/math">
                    <m:sSub>
                      <m:sSubPr>
                        <m:ctrlPr>
                          <a:rPr lang="en-US" altLang="ko-US" i="1">
                            <a:latin typeface="Cambria Math" panose="02040503050406030204" pitchFamily="18" charset="0"/>
                          </a:rPr>
                        </m:ctrlPr>
                      </m:sSubPr>
                      <m:e>
                        <m:r>
                          <a:rPr lang="en-US" altLang="ko-US" i="1">
                            <a:latin typeface="Cambria Math" panose="02040503050406030204" pitchFamily="18" charset="0"/>
                          </a:rPr>
                          <m:t>𝐽</m:t>
                        </m:r>
                      </m:e>
                      <m:sub>
                        <m:r>
                          <a:rPr lang="en-US" altLang="ko-US" i="1">
                            <a:latin typeface="Cambria Math" panose="02040503050406030204" pitchFamily="18" charset="0"/>
                          </a:rPr>
                          <m:t>𝑠</m:t>
                        </m:r>
                      </m:sub>
                    </m:sSub>
                    <m:r>
                      <a:rPr lang="en-US" altLang="ko-US" i="1">
                        <a:latin typeface="Cambria Math" panose="02040503050406030204" pitchFamily="18" charset="0"/>
                      </a:rPr>
                      <m:t>(</m:t>
                    </m:r>
                    <m:sSub>
                      <m:sSubPr>
                        <m:ctrlPr>
                          <a:rPr lang="ko-US" altLang="en-US" i="1">
                            <a:latin typeface="Cambria Math" panose="02040503050406030204" pitchFamily="18" charset="0"/>
                          </a:rPr>
                        </m:ctrlPr>
                      </m:sSubPr>
                      <m:e>
                        <m:r>
                          <a:rPr lang="en-US" altLang="ko-US" i="1">
                            <a:latin typeface="Cambria Math" panose="02040503050406030204" pitchFamily="18" charset="0"/>
                          </a:rPr>
                          <m:t>𝑐</m:t>
                        </m:r>
                      </m:e>
                      <m:sub>
                        <m:r>
                          <m:rPr>
                            <m:sty m:val="p"/>
                          </m:rPr>
                          <a:rPr lang="en-US" altLang="ko-US">
                            <a:latin typeface="Cambria Math" panose="02040503050406030204" pitchFamily="18" charset="0"/>
                          </a:rPr>
                          <m:t>s</m:t>
                        </m:r>
                        <m:r>
                          <a:rPr lang="ko-US" altLang="en-US">
                            <a:latin typeface="Cambria Math" panose="02040503050406030204" pitchFamily="18" charset="0"/>
                          </a:rPr>
                          <m:t>,</m:t>
                        </m:r>
                        <m:r>
                          <a:rPr lang="ko-US" altLang="en-US" i="1">
                            <a:latin typeface="Cambria Math" panose="02040503050406030204" pitchFamily="18" charset="0"/>
                          </a:rPr>
                          <m:t>𝑛</m:t>
                        </m:r>
                      </m:sub>
                    </m:sSub>
                    <m:r>
                      <a:rPr lang="en-US" altLang="ko-US" i="1">
                        <a:latin typeface="Cambria Math" panose="02040503050406030204" pitchFamily="18" charset="0"/>
                      </a:rPr>
                      <m:t>,</m:t>
                    </m:r>
                    <m:r>
                      <a:rPr lang="gsw-CH" altLang="ko-US" i="1">
                        <a:latin typeface="Cambria Math" panose="02040503050406030204" pitchFamily="18" charset="0"/>
                      </a:rPr>
                      <m:t>𝐼</m:t>
                    </m:r>
                    <m:r>
                      <a:rPr lang="en-US" altLang="ko-US" i="1">
                        <a:latin typeface="Cambria Math" panose="02040503050406030204" pitchFamily="18" charset="0"/>
                      </a:rPr>
                      <m:t>)</m:t>
                    </m:r>
                  </m:oMath>
                </a14:m>
                <a:endParaRPr lang="en-US" altLang="ko-US" dirty="0"/>
              </a:p>
            </p:txBody>
          </p:sp>
        </mc:Choice>
        <mc:Fallback xmlns="">
          <p:sp>
            <p:nvSpPr>
              <p:cNvPr id="12" name="직사각형 11">
                <a:extLst>
                  <a:ext uri="{FF2B5EF4-FFF2-40B4-BE49-F238E27FC236}">
                    <a16:creationId xmlns:a16="http://schemas.microsoft.com/office/drawing/2014/main" id="{02896254-BE02-2849-BB8F-FCE991585907}"/>
                  </a:ext>
                </a:extLst>
              </p:cNvPr>
              <p:cNvSpPr>
                <a:spLocks noRot="1" noChangeAspect="1" noMove="1" noResize="1" noEditPoints="1" noAdjustHandles="1" noChangeArrowheads="1" noChangeShapeType="1" noTextEdit="1"/>
              </p:cNvSpPr>
              <p:nvPr/>
            </p:nvSpPr>
            <p:spPr>
              <a:xfrm>
                <a:off x="305416" y="5501948"/>
                <a:ext cx="11581168" cy="947695"/>
              </a:xfrm>
              <a:prstGeom prst="rect">
                <a:avLst/>
              </a:prstGeom>
              <a:blipFill>
                <a:blip r:embed="rId5"/>
                <a:stretch>
                  <a:fillRect t="-1299" b="-7792"/>
                </a:stretch>
              </a:blipFill>
              <a:ln w="19050">
                <a:solidFill>
                  <a:srgbClr val="C00000"/>
                </a:solid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4DABE31E-8D28-8F4D-9018-F13EDA6B25F2}"/>
              </a:ext>
            </a:extLst>
          </p:cNvPr>
          <p:cNvSpPr txBox="1"/>
          <p:nvPr/>
        </p:nvSpPr>
        <p:spPr>
          <a:xfrm>
            <a:off x="1601545" y="813322"/>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Single Particle Model (SPM)</a:t>
            </a:r>
          </a:p>
        </p:txBody>
      </p:sp>
      <p:sp>
        <p:nvSpPr>
          <p:cNvPr id="14" name="Title 1">
            <a:extLst>
              <a:ext uri="{FF2B5EF4-FFF2-40B4-BE49-F238E27FC236}">
                <a16:creationId xmlns:a16="http://schemas.microsoft.com/office/drawing/2014/main" id="{43B8AA8B-340E-2D42-BF6E-A09C19E21FD9}"/>
              </a:ext>
            </a:extLst>
          </p:cNvPr>
          <p:cNvSpPr txBox="1">
            <a:spLocks/>
          </p:cNvSpPr>
          <p:nvPr/>
        </p:nvSpPr>
        <p:spPr>
          <a:xfrm>
            <a:off x="1176618" y="-18688"/>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p:pic>
        <p:nvPicPr>
          <p:cNvPr id="8" name="Picture 7">
            <a:extLst>
              <a:ext uri="{FF2B5EF4-FFF2-40B4-BE49-F238E27FC236}">
                <a16:creationId xmlns:a16="http://schemas.microsoft.com/office/drawing/2014/main" id="{C0D6D306-A6B8-BE47-95F1-0B0E39ACB7E7}"/>
              </a:ext>
            </a:extLst>
          </p:cNvPr>
          <p:cNvPicPr>
            <a:picLocks noChangeAspect="1"/>
          </p:cNvPicPr>
          <p:nvPr/>
        </p:nvPicPr>
        <p:blipFill>
          <a:blip r:embed="rId6"/>
          <a:srcRect/>
          <a:stretch/>
        </p:blipFill>
        <p:spPr>
          <a:xfrm>
            <a:off x="8516570" y="117943"/>
            <a:ext cx="3132789" cy="1764014"/>
          </a:xfrm>
          <a:prstGeom prst="rect">
            <a:avLst/>
          </a:prstGeom>
        </p:spPr>
      </p:pic>
      <p:sp>
        <p:nvSpPr>
          <p:cNvPr id="9" name="직사각형 2">
            <a:extLst>
              <a:ext uri="{FF2B5EF4-FFF2-40B4-BE49-F238E27FC236}">
                <a16:creationId xmlns:a16="http://schemas.microsoft.com/office/drawing/2014/main" id="{F6747B30-239C-A543-9A2D-43453DBFCD9D}"/>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13</a:t>
            </a:r>
            <a:endParaRPr kumimoji="1" lang="ko-US" altLang="en-US" sz="2800" b="1" dirty="0"/>
          </a:p>
        </p:txBody>
      </p:sp>
    </p:spTree>
    <p:custDataLst>
      <p:tags r:id="rId1"/>
    </p:custDataLst>
    <p:extLst>
      <p:ext uri="{BB962C8B-B14F-4D97-AF65-F5344CB8AC3E}">
        <p14:creationId xmlns:p14="http://schemas.microsoft.com/office/powerpoint/2010/main" val="2032781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F96ECDB-F2A8-0744-8622-E8571C60A449}"/>
              </a:ext>
            </a:extLst>
          </p:cNvPr>
          <p:cNvSpPr/>
          <p:nvPr/>
        </p:nvSpPr>
        <p:spPr>
          <a:xfrm>
            <a:off x="0" y="6485035"/>
            <a:ext cx="12192000" cy="4062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3" name="TextBox 12">
            <a:extLst>
              <a:ext uri="{FF2B5EF4-FFF2-40B4-BE49-F238E27FC236}">
                <a16:creationId xmlns:a16="http://schemas.microsoft.com/office/drawing/2014/main" id="{4DABE31E-8D28-8F4D-9018-F13EDA6B25F2}"/>
              </a:ext>
            </a:extLst>
          </p:cNvPr>
          <p:cNvSpPr txBox="1"/>
          <p:nvPr/>
        </p:nvSpPr>
        <p:spPr>
          <a:xfrm>
            <a:off x="1601545" y="94995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Single Particle Model (SPM)</a:t>
            </a:r>
          </a:p>
        </p:txBody>
      </p:sp>
      <p:sp>
        <p:nvSpPr>
          <p:cNvPr id="14" name="Title 1">
            <a:extLst>
              <a:ext uri="{FF2B5EF4-FFF2-40B4-BE49-F238E27FC236}">
                <a16:creationId xmlns:a16="http://schemas.microsoft.com/office/drawing/2014/main" id="{43B8AA8B-340E-2D42-BF6E-A09C19E21FD9}"/>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042575B-2197-9546-9210-B0CED274DF17}"/>
                  </a:ext>
                </a:extLst>
              </p:cNvPr>
              <p:cNvSpPr txBox="1"/>
              <p:nvPr/>
            </p:nvSpPr>
            <p:spPr>
              <a:xfrm>
                <a:off x="1732651" y="2977044"/>
                <a:ext cx="8726694" cy="3328668"/>
              </a:xfrm>
              <a:prstGeom prst="rect">
                <a:avLst/>
              </a:prstGeom>
              <a:noFill/>
              <a:ln w="19050">
                <a:solidFill>
                  <a:srgbClr val="C00000"/>
                </a:solidFill>
              </a:ln>
            </p:spPr>
            <p:txBody>
              <a:bodyPr wrap="square" rtlCol="0">
                <a:spAutoFit/>
              </a:bodyPr>
              <a:lstStyle/>
              <a:p>
                <a:pPr algn="ctr"/>
                <a:r>
                  <a:rPr kumimoji="1" lang="en-US" altLang="ko-Kore-KR" sz="2000" dirty="0"/>
                  <a:t>The side reaction current density equation is linearized to reduced the complexity of the equation for model reduction.</a:t>
                </a:r>
              </a:p>
              <a:p>
                <a:pPr algn="ctr">
                  <a:lnSpc>
                    <a:spcPct val="150000"/>
                  </a:lnSpc>
                </a:pPr>
                <a14:m>
                  <m:oMathPara xmlns:m="http://schemas.openxmlformats.org/officeDocument/2006/math">
                    <m:oMathParaPr>
                      <m:jc m:val="centerGroup"/>
                    </m:oMathParaPr>
                    <m:oMath xmlns:m="http://schemas.openxmlformats.org/officeDocument/2006/math">
                      <m:sSub>
                        <m:sSubPr>
                          <m:ctrlPr>
                            <a:rPr lang="ko-US" altLang="en-US" sz="2000" i="1">
                              <a:solidFill>
                                <a:srgbClr val="836967"/>
                              </a:solidFill>
                              <a:latin typeface="Cambria Math" panose="02040503050406030204" pitchFamily="18" charset="0"/>
                            </a:rPr>
                          </m:ctrlPr>
                        </m:sSubPr>
                        <m:e>
                          <m:r>
                            <a:rPr lang="ko-US" altLang="en-US" sz="2000" i="1">
                              <a:latin typeface="Cambria Math" panose="02040503050406030204" pitchFamily="18" charset="0"/>
                            </a:rPr>
                            <m:t>𝐽</m:t>
                          </m:r>
                        </m:e>
                        <m:sub>
                          <m:r>
                            <a:rPr lang="ko-US" altLang="en-US" sz="2000" i="1">
                              <a:latin typeface="Cambria Math" panose="02040503050406030204" pitchFamily="18" charset="0"/>
                            </a:rPr>
                            <m:t>𝑠</m:t>
                          </m:r>
                        </m:sub>
                      </m:sSub>
                      <m:r>
                        <a:rPr lang="ko-US" altLang="en-US" sz="2000">
                          <a:latin typeface="Cambria Math" panose="02040503050406030204" pitchFamily="18" charset="0"/>
                        </a:rPr>
                        <m:t>≈</m:t>
                      </m:r>
                      <m:sSub>
                        <m:sSubPr>
                          <m:ctrlPr>
                            <a:rPr lang="ko-US" altLang="en-US" sz="2000" i="1">
                              <a:solidFill>
                                <a:srgbClr val="836967"/>
                              </a:solidFill>
                              <a:latin typeface="Cambria Math" panose="02040503050406030204" pitchFamily="18" charset="0"/>
                            </a:rPr>
                          </m:ctrlPr>
                        </m:sSubPr>
                        <m:e>
                          <m:acc>
                            <m:accPr>
                              <m:chr m:val="̅"/>
                              <m:ctrlPr>
                                <a:rPr lang="ko-US" altLang="en-US" sz="2000" i="1">
                                  <a:solidFill>
                                    <a:srgbClr val="836967"/>
                                  </a:solidFill>
                                  <a:latin typeface="Cambria Math" panose="02040503050406030204" pitchFamily="18" charset="0"/>
                                </a:rPr>
                              </m:ctrlPr>
                            </m:accPr>
                            <m:e>
                              <m:r>
                                <a:rPr lang="ko-US" altLang="en-US" sz="2000" i="1">
                                  <a:latin typeface="Cambria Math" panose="02040503050406030204" pitchFamily="18" charset="0"/>
                                </a:rPr>
                                <m:t>𝐽</m:t>
                              </m:r>
                            </m:e>
                          </m:acc>
                        </m:e>
                        <m:sub>
                          <m:r>
                            <a:rPr lang="ko-US" altLang="en-US" sz="2000" i="1">
                              <a:latin typeface="Cambria Math" panose="02040503050406030204" pitchFamily="18" charset="0"/>
                            </a:rPr>
                            <m:t>𝑠</m:t>
                          </m:r>
                        </m:sub>
                      </m:sSub>
                      <m:r>
                        <a:rPr lang="ko-US" altLang="en-US" sz="2000">
                          <a:latin typeface="Cambria Math" panose="02040503050406030204" pitchFamily="18" charset="0"/>
                        </a:rPr>
                        <m:t>+</m:t>
                      </m:r>
                      <m:sSub>
                        <m:sSubPr>
                          <m:ctrlPr>
                            <a:rPr lang="ko-US" altLang="en-US" sz="2000" i="1">
                              <a:latin typeface="Cambria Math" panose="02040503050406030204" pitchFamily="18" charset="0"/>
                            </a:rPr>
                          </m:ctrlPr>
                        </m:sSubPr>
                        <m:e>
                          <m:d>
                            <m:dPr>
                              <m:begChr m:val=""/>
                              <m:endChr m:val="|"/>
                              <m:ctrlPr>
                                <a:rPr lang="ko-US" altLang="en-US" sz="2000" i="1">
                                  <a:latin typeface="Cambria Math" panose="02040503050406030204" pitchFamily="18" charset="0"/>
                                </a:rPr>
                              </m:ctrlPr>
                            </m:dPr>
                            <m:e>
                              <m:d>
                                <m:dPr>
                                  <m:begChr m:val=""/>
                                  <m:endChr m:val=""/>
                                  <m:ctrlPr>
                                    <a:rPr lang="ko-US" altLang="en-US" sz="2000" i="1">
                                      <a:latin typeface="Cambria Math" panose="02040503050406030204" pitchFamily="18" charset="0"/>
                                    </a:rPr>
                                  </m:ctrlPr>
                                </m:dPr>
                                <m:e>
                                  <m:f>
                                    <m:fPr>
                                      <m:ctrlPr>
                                        <a:rPr lang="ko-US" altLang="en-US" sz="2000" i="1">
                                          <a:latin typeface="Cambria Math" panose="02040503050406030204" pitchFamily="18" charset="0"/>
                                        </a:rPr>
                                      </m:ctrlPr>
                                    </m:fPr>
                                    <m:num>
                                      <m:r>
                                        <a:rPr lang="ko-US" altLang="en-US" sz="2000" i="1">
                                          <a:latin typeface="Cambria Math" panose="02040503050406030204" pitchFamily="18" charset="0"/>
                                        </a:rPr>
                                        <m:t>𝑑</m:t>
                                      </m:r>
                                      <m:sSub>
                                        <m:sSubPr>
                                          <m:ctrlPr>
                                            <a:rPr lang="ko-US" altLang="en-US" sz="2000" i="1">
                                              <a:latin typeface="Cambria Math" panose="02040503050406030204" pitchFamily="18" charset="0"/>
                                            </a:rPr>
                                          </m:ctrlPr>
                                        </m:sSubPr>
                                        <m:e>
                                          <m:r>
                                            <a:rPr lang="ko-US" altLang="en-US" sz="2000" i="1">
                                              <a:latin typeface="Cambria Math" panose="02040503050406030204" pitchFamily="18" charset="0"/>
                                            </a:rPr>
                                            <m:t>𝐽</m:t>
                                          </m:r>
                                        </m:e>
                                        <m:sub>
                                          <m:r>
                                            <a:rPr lang="ko-US" altLang="en-US" sz="2000" i="1">
                                              <a:latin typeface="Cambria Math" panose="02040503050406030204" pitchFamily="18" charset="0"/>
                                            </a:rPr>
                                            <m:t>𝑠</m:t>
                                          </m:r>
                                        </m:sub>
                                      </m:sSub>
                                    </m:num>
                                    <m:den>
                                      <m:r>
                                        <a:rPr lang="ko-US" altLang="en-US" sz="2000" i="1">
                                          <a:latin typeface="Cambria Math" panose="02040503050406030204" pitchFamily="18" charset="0"/>
                                        </a:rPr>
                                        <m:t>𝑑</m:t>
                                      </m:r>
                                      <m:sSub>
                                        <m:sSubPr>
                                          <m:ctrlPr>
                                            <a:rPr lang="ko-US" altLang="en-US" sz="2000" i="1">
                                              <a:latin typeface="Cambria Math" panose="02040503050406030204" pitchFamily="18" charset="0"/>
                                            </a:rPr>
                                          </m:ctrlPr>
                                        </m:sSubPr>
                                        <m:e>
                                          <m:r>
                                            <a:rPr lang="ko-US" altLang="en-US" sz="2000" i="1">
                                              <a:latin typeface="Cambria Math" panose="02040503050406030204" pitchFamily="18" charset="0"/>
                                            </a:rPr>
                                            <m:t>𝑐</m:t>
                                          </m:r>
                                        </m:e>
                                        <m:sub>
                                          <m:r>
                                            <a:rPr lang="ko-US" altLang="en-US" sz="2000" i="1">
                                              <a:latin typeface="Cambria Math" panose="02040503050406030204" pitchFamily="18" charset="0"/>
                                            </a:rPr>
                                            <m:t>𝑠</m:t>
                                          </m:r>
                                        </m:sub>
                                      </m:sSub>
                                    </m:den>
                                  </m:f>
                                </m:e>
                              </m:d>
                            </m:e>
                          </m:d>
                        </m:e>
                        <m:sub>
                          <m:eqArr>
                            <m:eqArrPr>
                              <m:ctrlPr>
                                <a:rPr lang="ko-US" altLang="en-US" sz="2000" i="1">
                                  <a:latin typeface="Cambria Math" panose="02040503050406030204" pitchFamily="18" charset="0"/>
                                </a:rPr>
                              </m:ctrlPr>
                            </m:eqArrPr>
                            <m:e>
                              <m:r>
                                <a:rPr lang="ko-US" altLang="en-US" sz="2000">
                                  <a:latin typeface="Cambria Math" panose="02040503050406030204" pitchFamily="18" charset="0"/>
                                </a:rPr>
                                <m:t>&amp;</m:t>
                              </m:r>
                              <m:sSub>
                                <m:sSubPr>
                                  <m:ctrlPr>
                                    <a:rPr lang="en-US" altLang="ko-US" sz="2000" i="1">
                                      <a:latin typeface="Cambria Math" panose="02040503050406030204" pitchFamily="18" charset="0"/>
                                    </a:rPr>
                                  </m:ctrlPr>
                                </m:sSubPr>
                                <m:e>
                                  <m:acc>
                                    <m:accPr>
                                      <m:chr m:val="̅"/>
                                      <m:ctrlPr>
                                        <a:rPr lang="en-US" altLang="ko-US" sz="2000" i="1">
                                          <a:latin typeface="Cambria Math" panose="02040503050406030204" pitchFamily="18" charset="0"/>
                                        </a:rPr>
                                      </m:ctrlPr>
                                    </m:accPr>
                                    <m:e>
                                      <m:r>
                                        <a:rPr lang="en-US" altLang="ko-US" sz="2000" i="1">
                                          <a:latin typeface="Cambria Math" panose="02040503050406030204" pitchFamily="18" charset="0"/>
                                        </a:rPr>
                                        <m:t>𝑐</m:t>
                                      </m:r>
                                    </m:e>
                                  </m:acc>
                                </m:e>
                                <m:sub>
                                  <m:r>
                                    <a:rPr lang="en-US" altLang="ko-US" sz="2000" i="1">
                                      <a:latin typeface="Cambria Math" panose="02040503050406030204" pitchFamily="18" charset="0"/>
                                    </a:rPr>
                                    <m:t>𝑠</m:t>
                                  </m:r>
                                </m:sub>
                              </m:sSub>
                            </m:e>
                            <m:e>
                              <m:r>
                                <a:rPr lang="ko-US" altLang="en-US" sz="2000">
                                  <a:latin typeface="Cambria Math" panose="02040503050406030204" pitchFamily="18" charset="0"/>
                                </a:rPr>
                                <m:t>&amp;</m:t>
                              </m:r>
                              <m:acc>
                                <m:accPr>
                                  <m:chr m:val="̅"/>
                                  <m:ctrlPr>
                                    <a:rPr lang="ko-US" altLang="en-US" sz="2000" i="1">
                                      <a:latin typeface="Cambria Math" panose="02040503050406030204" pitchFamily="18" charset="0"/>
                                    </a:rPr>
                                  </m:ctrlPr>
                                </m:accPr>
                                <m:e>
                                  <m:r>
                                    <a:rPr lang="ko-US" altLang="en-US" sz="2000" i="1">
                                      <a:latin typeface="Cambria Math" panose="02040503050406030204" pitchFamily="18" charset="0"/>
                                    </a:rPr>
                                    <m:t>𝐼</m:t>
                                  </m:r>
                                </m:e>
                              </m:acc>
                            </m:e>
                          </m:eqArr>
                        </m:sub>
                      </m:sSub>
                      <m:d>
                        <m:dPr>
                          <m:ctrlPr>
                            <a:rPr lang="ko-US" altLang="en-US" sz="2000" i="1">
                              <a:latin typeface="Cambria Math" panose="02040503050406030204" pitchFamily="18" charset="0"/>
                            </a:rPr>
                          </m:ctrlPr>
                        </m:dPr>
                        <m:e>
                          <m:sSub>
                            <m:sSubPr>
                              <m:ctrlPr>
                                <a:rPr lang="ko-US" altLang="en-US" sz="2000" i="1">
                                  <a:latin typeface="Cambria Math" panose="02040503050406030204" pitchFamily="18" charset="0"/>
                                </a:rPr>
                              </m:ctrlPr>
                            </m:sSubPr>
                            <m:e>
                              <m:r>
                                <a:rPr lang="ko-US" altLang="en-US" sz="2000" i="1">
                                  <a:latin typeface="Cambria Math" panose="02040503050406030204" pitchFamily="18" charset="0"/>
                                </a:rPr>
                                <m:t>𝑐</m:t>
                              </m:r>
                            </m:e>
                            <m:sub>
                              <m:r>
                                <a:rPr lang="ko-US" altLang="en-US" sz="2000" i="1">
                                  <a:latin typeface="Cambria Math" panose="02040503050406030204" pitchFamily="18" charset="0"/>
                                </a:rPr>
                                <m:t>𝑠</m:t>
                              </m:r>
                            </m:sub>
                          </m:sSub>
                          <m:r>
                            <a:rPr lang="ko-US" altLang="en-US" sz="2000">
                              <a:latin typeface="Cambria Math" panose="02040503050406030204" pitchFamily="18" charset="0"/>
                            </a:rPr>
                            <m:t>−</m:t>
                          </m:r>
                          <m:sSub>
                            <m:sSubPr>
                              <m:ctrlPr>
                                <a:rPr lang="ko-US" altLang="en-US" sz="2000" i="1">
                                  <a:latin typeface="Cambria Math" panose="02040503050406030204" pitchFamily="18" charset="0"/>
                                </a:rPr>
                              </m:ctrlPr>
                            </m:sSubPr>
                            <m:e>
                              <m:acc>
                                <m:accPr>
                                  <m:chr m:val="̅"/>
                                  <m:ctrlPr>
                                    <a:rPr lang="ko-US" altLang="en-US" sz="2000" i="1">
                                      <a:latin typeface="Cambria Math" panose="02040503050406030204" pitchFamily="18" charset="0"/>
                                    </a:rPr>
                                  </m:ctrlPr>
                                </m:accPr>
                                <m:e>
                                  <m:r>
                                    <a:rPr lang="ko-US" altLang="en-US" sz="2000" i="1">
                                      <a:latin typeface="Cambria Math" panose="02040503050406030204" pitchFamily="18" charset="0"/>
                                    </a:rPr>
                                    <m:t>𝑐</m:t>
                                  </m:r>
                                </m:e>
                              </m:acc>
                            </m:e>
                            <m:sub>
                              <m:r>
                                <a:rPr lang="ko-US" altLang="en-US" sz="2000" i="1">
                                  <a:latin typeface="Cambria Math" panose="02040503050406030204" pitchFamily="18" charset="0"/>
                                </a:rPr>
                                <m:t>𝑠</m:t>
                              </m:r>
                            </m:sub>
                          </m:sSub>
                        </m:e>
                      </m:d>
                      <m:r>
                        <a:rPr lang="ko-US" altLang="en-US" sz="2000">
                          <a:latin typeface="Cambria Math" panose="02040503050406030204" pitchFamily="18" charset="0"/>
                        </a:rPr>
                        <m:t>+</m:t>
                      </m:r>
                      <m:sSub>
                        <m:sSubPr>
                          <m:ctrlPr>
                            <a:rPr lang="ko-US" altLang="en-US" sz="2000" i="1">
                              <a:latin typeface="Cambria Math" panose="02040503050406030204" pitchFamily="18" charset="0"/>
                            </a:rPr>
                          </m:ctrlPr>
                        </m:sSubPr>
                        <m:e>
                          <m:d>
                            <m:dPr>
                              <m:begChr m:val=""/>
                              <m:endChr m:val="|"/>
                              <m:ctrlPr>
                                <a:rPr lang="ko-US" altLang="en-US" sz="2000" i="1">
                                  <a:latin typeface="Cambria Math" panose="02040503050406030204" pitchFamily="18" charset="0"/>
                                </a:rPr>
                              </m:ctrlPr>
                            </m:dPr>
                            <m:e>
                              <m:d>
                                <m:dPr>
                                  <m:begChr m:val=""/>
                                  <m:endChr m:val=""/>
                                  <m:ctrlPr>
                                    <a:rPr lang="ko-US" altLang="en-US" sz="2000" i="1">
                                      <a:latin typeface="Cambria Math" panose="02040503050406030204" pitchFamily="18" charset="0"/>
                                    </a:rPr>
                                  </m:ctrlPr>
                                </m:dPr>
                                <m:e>
                                  <m:f>
                                    <m:fPr>
                                      <m:ctrlPr>
                                        <a:rPr lang="ko-US" altLang="en-US" sz="2000" i="1">
                                          <a:latin typeface="Cambria Math" panose="02040503050406030204" pitchFamily="18" charset="0"/>
                                        </a:rPr>
                                      </m:ctrlPr>
                                    </m:fPr>
                                    <m:num>
                                      <m:r>
                                        <a:rPr lang="ko-US" altLang="en-US" sz="2000" i="1">
                                          <a:latin typeface="Cambria Math" panose="02040503050406030204" pitchFamily="18" charset="0"/>
                                        </a:rPr>
                                        <m:t>𝑑</m:t>
                                      </m:r>
                                      <m:sSub>
                                        <m:sSubPr>
                                          <m:ctrlPr>
                                            <a:rPr lang="ko-US" altLang="en-US" sz="2000" i="1">
                                              <a:latin typeface="Cambria Math" panose="02040503050406030204" pitchFamily="18" charset="0"/>
                                            </a:rPr>
                                          </m:ctrlPr>
                                        </m:sSubPr>
                                        <m:e>
                                          <m:r>
                                            <a:rPr lang="ko-US" altLang="en-US" sz="2000" i="1">
                                              <a:latin typeface="Cambria Math" panose="02040503050406030204" pitchFamily="18" charset="0"/>
                                            </a:rPr>
                                            <m:t>𝐽</m:t>
                                          </m:r>
                                        </m:e>
                                        <m:sub>
                                          <m:r>
                                            <a:rPr lang="ko-US" altLang="en-US" sz="2000" i="1">
                                              <a:latin typeface="Cambria Math" panose="02040503050406030204" pitchFamily="18" charset="0"/>
                                            </a:rPr>
                                            <m:t>𝑠</m:t>
                                          </m:r>
                                        </m:sub>
                                      </m:sSub>
                                    </m:num>
                                    <m:den>
                                      <m:r>
                                        <a:rPr lang="ko-US" altLang="en-US" sz="2000" i="1">
                                          <a:latin typeface="Cambria Math" panose="02040503050406030204" pitchFamily="18" charset="0"/>
                                        </a:rPr>
                                        <m:t>𝑑𝐼</m:t>
                                      </m:r>
                                    </m:den>
                                  </m:f>
                                </m:e>
                              </m:d>
                            </m:e>
                          </m:d>
                        </m:e>
                        <m:sub>
                          <m:eqArr>
                            <m:eqArrPr>
                              <m:ctrlPr>
                                <a:rPr lang="ko-US" altLang="en-US" sz="2000" i="1">
                                  <a:latin typeface="Cambria Math" panose="02040503050406030204" pitchFamily="18" charset="0"/>
                                </a:rPr>
                              </m:ctrlPr>
                            </m:eqArrPr>
                            <m:e>
                              <m:r>
                                <a:rPr lang="ko-US" altLang="en-US" sz="2000">
                                  <a:latin typeface="Cambria Math" panose="02040503050406030204" pitchFamily="18" charset="0"/>
                                </a:rPr>
                                <m:t>&amp;</m:t>
                              </m:r>
                              <m:sSub>
                                <m:sSubPr>
                                  <m:ctrlPr>
                                    <a:rPr lang="ko-US" altLang="en-US" sz="2000" i="1">
                                      <a:latin typeface="Cambria Math" panose="02040503050406030204" pitchFamily="18" charset="0"/>
                                    </a:rPr>
                                  </m:ctrlPr>
                                </m:sSubPr>
                                <m:e>
                                  <m:acc>
                                    <m:accPr>
                                      <m:chr m:val="̅"/>
                                      <m:ctrlPr>
                                        <a:rPr lang="ko-US" altLang="en-US" sz="2000" i="1">
                                          <a:latin typeface="Cambria Math" panose="02040503050406030204" pitchFamily="18" charset="0"/>
                                        </a:rPr>
                                      </m:ctrlPr>
                                    </m:accPr>
                                    <m:e>
                                      <m:r>
                                        <a:rPr lang="ko-US" altLang="en-US" sz="2000" i="1">
                                          <a:latin typeface="Cambria Math" panose="02040503050406030204" pitchFamily="18" charset="0"/>
                                        </a:rPr>
                                        <m:t>𝑐</m:t>
                                      </m:r>
                                    </m:e>
                                  </m:acc>
                                </m:e>
                                <m:sub>
                                  <m:r>
                                    <a:rPr lang="ko-US" altLang="en-US" sz="2000" i="1">
                                      <a:latin typeface="Cambria Math" panose="02040503050406030204" pitchFamily="18" charset="0"/>
                                    </a:rPr>
                                    <m:t>𝑠</m:t>
                                  </m:r>
                                </m:sub>
                              </m:sSub>
                            </m:e>
                            <m:e>
                              <m:r>
                                <a:rPr lang="ko-US" altLang="en-US" sz="2000">
                                  <a:latin typeface="Cambria Math" panose="02040503050406030204" pitchFamily="18" charset="0"/>
                                </a:rPr>
                                <m:t>&amp;</m:t>
                              </m:r>
                              <m:acc>
                                <m:accPr>
                                  <m:chr m:val="̅"/>
                                  <m:ctrlPr>
                                    <a:rPr lang="ko-US" altLang="en-US" sz="2000" i="1">
                                      <a:latin typeface="Cambria Math" panose="02040503050406030204" pitchFamily="18" charset="0"/>
                                    </a:rPr>
                                  </m:ctrlPr>
                                </m:accPr>
                                <m:e>
                                  <m:r>
                                    <a:rPr lang="ko-US" altLang="en-US" sz="2000" i="1">
                                      <a:latin typeface="Cambria Math" panose="02040503050406030204" pitchFamily="18" charset="0"/>
                                    </a:rPr>
                                    <m:t>𝐼</m:t>
                                  </m:r>
                                </m:e>
                              </m:acc>
                            </m:e>
                          </m:eqArr>
                        </m:sub>
                      </m:sSub>
                      <m:d>
                        <m:dPr>
                          <m:ctrlPr>
                            <a:rPr lang="ko-US" altLang="en-US" sz="2000" i="1">
                              <a:latin typeface="Cambria Math" panose="02040503050406030204" pitchFamily="18" charset="0"/>
                            </a:rPr>
                          </m:ctrlPr>
                        </m:dPr>
                        <m:e>
                          <m:r>
                            <a:rPr lang="ko-US" altLang="en-US" sz="2000" i="1">
                              <a:latin typeface="Cambria Math" panose="02040503050406030204" pitchFamily="18" charset="0"/>
                            </a:rPr>
                            <m:t>𝐼</m:t>
                          </m:r>
                          <m:r>
                            <a:rPr lang="ko-US" altLang="en-US" sz="2000">
                              <a:latin typeface="Cambria Math" panose="02040503050406030204" pitchFamily="18" charset="0"/>
                            </a:rPr>
                            <m:t>−</m:t>
                          </m:r>
                          <m:acc>
                            <m:accPr>
                              <m:chr m:val="̅"/>
                              <m:ctrlPr>
                                <a:rPr lang="ko-US" altLang="en-US" sz="2000" i="1">
                                  <a:latin typeface="Cambria Math" panose="02040503050406030204" pitchFamily="18" charset="0"/>
                                </a:rPr>
                              </m:ctrlPr>
                            </m:accPr>
                            <m:e>
                              <m:r>
                                <a:rPr lang="ko-US" altLang="en-US" sz="2000" i="1">
                                  <a:latin typeface="Cambria Math" panose="02040503050406030204" pitchFamily="18" charset="0"/>
                                </a:rPr>
                                <m:t>𝐼</m:t>
                              </m:r>
                            </m:e>
                          </m:acc>
                        </m:e>
                      </m:d>
                    </m:oMath>
                  </m:oMathPara>
                </a14:m>
                <a:endParaRPr lang="en-US" altLang="en-US" sz="2000" dirty="0"/>
              </a:p>
              <a:p>
                <a:pPr algn="ctr">
                  <a:lnSpc>
                    <a:spcPct val="150000"/>
                  </a:lnSpc>
                </a:pPr>
                <a14:m>
                  <m:oMath xmlns:m="http://schemas.openxmlformats.org/officeDocument/2006/math">
                    <m:sSub>
                      <m:sSubPr>
                        <m:ctrlPr>
                          <a:rPr lang="ko-US" altLang="en-US" sz="2000" i="1" smtClean="0">
                            <a:solidFill>
                              <a:srgbClr val="836967"/>
                            </a:solidFill>
                            <a:latin typeface="Cambria Math" panose="02040503050406030204" pitchFamily="18" charset="0"/>
                          </a:rPr>
                        </m:ctrlPr>
                      </m:sSubPr>
                      <m:e>
                        <m:acc>
                          <m:accPr>
                            <m:chr m:val="̅"/>
                            <m:ctrlPr>
                              <a:rPr lang="ko-US" altLang="en-US" sz="2000" i="1">
                                <a:solidFill>
                                  <a:srgbClr val="836967"/>
                                </a:solidFill>
                                <a:latin typeface="Cambria Math" panose="02040503050406030204" pitchFamily="18" charset="0"/>
                              </a:rPr>
                            </m:ctrlPr>
                          </m:accPr>
                          <m:e>
                            <m:r>
                              <a:rPr lang="ko-US" altLang="en-US" sz="2000" i="1">
                                <a:latin typeface="Cambria Math" panose="02040503050406030204" pitchFamily="18" charset="0"/>
                              </a:rPr>
                              <m:t>𝐽</m:t>
                            </m:r>
                          </m:e>
                        </m:acc>
                      </m:e>
                      <m:sub>
                        <m:r>
                          <a:rPr lang="ko-US" altLang="en-US" sz="2000" i="1">
                            <a:latin typeface="Cambria Math" panose="02040503050406030204" pitchFamily="18" charset="0"/>
                          </a:rPr>
                          <m:t>𝑠</m:t>
                        </m:r>
                      </m:sub>
                    </m:sSub>
                  </m:oMath>
                </a14:m>
                <a:r>
                  <a:rPr lang="en-US" altLang="en-US" sz="2000" dirty="0"/>
                  <a:t>: Reference density</a:t>
                </a:r>
              </a:p>
              <a:p>
                <a:pPr algn="ctr">
                  <a:lnSpc>
                    <a:spcPct val="150000"/>
                  </a:lnSpc>
                </a:pPr>
                <a14:m>
                  <m:oMath xmlns:m="http://schemas.openxmlformats.org/officeDocument/2006/math">
                    <m:sSub>
                      <m:sSubPr>
                        <m:ctrlPr>
                          <a:rPr lang="ko-US" altLang="en-US" sz="2000" i="1" smtClean="0">
                            <a:latin typeface="Cambria Math" panose="02040503050406030204" pitchFamily="18" charset="0"/>
                          </a:rPr>
                        </m:ctrlPr>
                      </m:sSubPr>
                      <m:e>
                        <m:acc>
                          <m:accPr>
                            <m:chr m:val="̅"/>
                            <m:ctrlPr>
                              <a:rPr lang="ko-US" altLang="en-US" sz="2000" i="1">
                                <a:latin typeface="Cambria Math" panose="02040503050406030204" pitchFamily="18" charset="0"/>
                              </a:rPr>
                            </m:ctrlPr>
                          </m:accPr>
                          <m:e>
                            <m:r>
                              <a:rPr lang="ko-US" altLang="en-US" sz="2000" i="1">
                                <a:latin typeface="Cambria Math" panose="02040503050406030204" pitchFamily="18" charset="0"/>
                              </a:rPr>
                              <m:t>𝑐</m:t>
                            </m:r>
                          </m:e>
                        </m:acc>
                      </m:e>
                      <m:sub>
                        <m:r>
                          <a:rPr lang="ko-US" altLang="en-US" sz="2000" i="1">
                            <a:latin typeface="Cambria Math" panose="02040503050406030204" pitchFamily="18" charset="0"/>
                          </a:rPr>
                          <m:t>𝑠</m:t>
                        </m:r>
                      </m:sub>
                    </m:sSub>
                  </m:oMath>
                </a14:m>
                <a:r>
                  <a:rPr lang="en-US" altLang="en-US" sz="2000" dirty="0"/>
                  <a:t>: Reference surface concentration</a:t>
                </a:r>
              </a:p>
              <a:p>
                <a:pPr algn="ctr">
                  <a:lnSpc>
                    <a:spcPct val="150000"/>
                  </a:lnSpc>
                </a:pPr>
                <a14:m>
                  <m:oMath xmlns:m="http://schemas.openxmlformats.org/officeDocument/2006/math">
                    <m:acc>
                      <m:accPr>
                        <m:chr m:val="̅"/>
                        <m:ctrlPr>
                          <a:rPr lang="ko-US" altLang="en-US" sz="2000" i="1" smtClean="0">
                            <a:latin typeface="Cambria Math" panose="02040503050406030204" pitchFamily="18" charset="0"/>
                          </a:rPr>
                        </m:ctrlPr>
                      </m:accPr>
                      <m:e>
                        <m:r>
                          <a:rPr lang="ko-US" altLang="en-US" sz="2000" i="1">
                            <a:latin typeface="Cambria Math" panose="02040503050406030204" pitchFamily="18" charset="0"/>
                          </a:rPr>
                          <m:t>𝐼</m:t>
                        </m:r>
                      </m:e>
                    </m:acc>
                  </m:oMath>
                </a14:m>
                <a:r>
                  <a:rPr lang="en-US" altLang="en-US" sz="2000" dirty="0"/>
                  <a:t>: Reference current</a:t>
                </a:r>
                <a:endParaRPr lang="ko-US" altLang="en-US" sz="2000" dirty="0"/>
              </a:p>
            </p:txBody>
          </p:sp>
        </mc:Choice>
        <mc:Fallback xmlns="">
          <p:sp>
            <p:nvSpPr>
              <p:cNvPr id="8" name="TextBox 7">
                <a:extLst>
                  <a:ext uri="{FF2B5EF4-FFF2-40B4-BE49-F238E27FC236}">
                    <a16:creationId xmlns:a16="http://schemas.microsoft.com/office/drawing/2014/main" id="{2042575B-2197-9546-9210-B0CED274DF17}"/>
                  </a:ext>
                </a:extLst>
              </p:cNvPr>
              <p:cNvSpPr txBox="1">
                <a:spLocks noRot="1" noChangeAspect="1" noMove="1" noResize="1" noEditPoints="1" noAdjustHandles="1" noChangeArrowheads="1" noChangeShapeType="1" noTextEdit="1"/>
              </p:cNvSpPr>
              <p:nvPr/>
            </p:nvSpPr>
            <p:spPr>
              <a:xfrm>
                <a:off x="1732651" y="2977044"/>
                <a:ext cx="8726694" cy="3328668"/>
              </a:xfrm>
              <a:prstGeom prst="rect">
                <a:avLst/>
              </a:prstGeom>
              <a:blipFill>
                <a:blip r:embed="rId4"/>
                <a:stretch>
                  <a:fillRect t="-13962" r="-580" b="-18868"/>
                </a:stretch>
              </a:blipFill>
              <a:ln w="1905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742925-39C9-5343-9E6E-B91AA3FB312F}"/>
                  </a:ext>
                </a:extLst>
              </p:cNvPr>
              <p:cNvSpPr txBox="1"/>
              <p:nvPr/>
            </p:nvSpPr>
            <p:spPr>
              <a:xfrm>
                <a:off x="430510" y="1502623"/>
                <a:ext cx="11330977" cy="1295098"/>
              </a:xfrm>
              <a:prstGeom prst="rect">
                <a:avLst/>
              </a:prstGeom>
              <a:noFill/>
              <a:ln w="19050">
                <a:solidFill>
                  <a:srgbClr val="C00000"/>
                </a:solidFill>
              </a:ln>
            </p:spPr>
            <p:txBody>
              <a:bodyPr wrap="square" rtlCol="0">
                <a:spAutoFit/>
              </a:bodyPr>
              <a:lstStyle/>
              <a:p>
                <a:pPr marL="252146" indent="-252146" algn="just">
                  <a:buFont typeface="시스템 서체 일반체"/>
                  <a:buChar char="-"/>
                </a:pPr>
                <a:r>
                  <a:rPr lang="en-US" altLang="ko-US" sz="2000" b="1" dirty="0"/>
                  <a:t>Notice</a:t>
                </a:r>
              </a:p>
              <a:p>
                <a:pPr algn="just">
                  <a:lnSpc>
                    <a:spcPct val="150000"/>
                  </a:lnSpc>
                </a:pPr>
                <a14:m>
                  <m:oMathPara xmlns:m="http://schemas.openxmlformats.org/officeDocument/2006/math">
                    <m:oMathParaPr>
                      <m:jc m:val="centerGroup"/>
                    </m:oMathParaPr>
                    <m:oMath xmlns:m="http://schemas.openxmlformats.org/officeDocument/2006/math">
                      <m:sSub>
                        <m:sSubPr>
                          <m:ctrlPr>
                            <a:rPr lang="ko-US" altLang="ko-US" sz="2000" i="1">
                              <a:latin typeface="Cambria Math" panose="02040503050406030204" pitchFamily="18" charset="0"/>
                            </a:rPr>
                          </m:ctrlPr>
                        </m:sSubPr>
                        <m:e>
                          <m:r>
                            <a:rPr lang="en-US" altLang="ko-US" sz="2000" i="1">
                              <a:latin typeface="Cambria Math" panose="02040503050406030204" pitchFamily="18" charset="0"/>
                            </a:rPr>
                            <m:t>𝐽</m:t>
                          </m:r>
                        </m:e>
                        <m:sub>
                          <m:r>
                            <a:rPr lang="en-US" altLang="ko-US" sz="2000" i="1">
                              <a:latin typeface="Cambria Math" panose="02040503050406030204" pitchFamily="18" charset="0"/>
                            </a:rPr>
                            <m:t>𝑡𝑜𝑡</m:t>
                          </m:r>
                          <m:r>
                            <a:rPr lang="en-US" altLang="ko-US" sz="2000" i="1">
                              <a:latin typeface="Cambria Math" panose="02040503050406030204" pitchFamily="18" charset="0"/>
                            </a:rPr>
                            <m:t>,</m:t>
                          </m:r>
                          <m:r>
                            <a:rPr lang="en-US" altLang="ko-US" sz="2000" i="1">
                              <a:latin typeface="Cambria Math" panose="02040503050406030204" pitchFamily="18" charset="0"/>
                            </a:rPr>
                            <m:t>𝑛</m:t>
                          </m:r>
                        </m:sub>
                      </m:sSub>
                      <m:r>
                        <a:rPr lang="en-US" altLang="ko-US" sz="2000" i="1">
                          <a:latin typeface="Cambria Math" panose="02040503050406030204" pitchFamily="18" charset="0"/>
                        </a:rPr>
                        <m:t>=</m:t>
                      </m:r>
                      <m:sSub>
                        <m:sSubPr>
                          <m:ctrlPr>
                            <a:rPr lang="ko-US" altLang="ko-US" sz="2000" i="1">
                              <a:latin typeface="Cambria Math" panose="02040503050406030204" pitchFamily="18" charset="0"/>
                            </a:rPr>
                          </m:ctrlPr>
                        </m:sSubPr>
                        <m:e>
                          <m:r>
                            <a:rPr lang="en-US" altLang="ko-US" sz="2000" i="1">
                              <a:latin typeface="Cambria Math" panose="02040503050406030204" pitchFamily="18" charset="0"/>
                            </a:rPr>
                            <m:t>𝐽</m:t>
                          </m:r>
                        </m:e>
                        <m:sub>
                          <m:r>
                            <a:rPr lang="en-US" altLang="ko-US" sz="2000" i="1">
                              <a:latin typeface="Cambria Math" panose="02040503050406030204" pitchFamily="18" charset="0"/>
                            </a:rPr>
                            <m:t>𝑛</m:t>
                          </m:r>
                        </m:sub>
                      </m:sSub>
                      <m:r>
                        <a:rPr lang="en-US" altLang="ko-US" sz="2000" i="1">
                          <a:latin typeface="Cambria Math" panose="02040503050406030204" pitchFamily="18" charset="0"/>
                        </a:rPr>
                        <m:t>+</m:t>
                      </m:r>
                      <m:sSub>
                        <m:sSubPr>
                          <m:ctrlPr>
                            <a:rPr lang="ko-US" altLang="ko-US" sz="2000" i="1">
                              <a:latin typeface="Cambria Math" panose="02040503050406030204" pitchFamily="18" charset="0"/>
                            </a:rPr>
                          </m:ctrlPr>
                        </m:sSubPr>
                        <m:e>
                          <m:r>
                            <a:rPr lang="en-US" altLang="ko-US" sz="2000" i="1">
                              <a:latin typeface="Cambria Math" panose="02040503050406030204" pitchFamily="18" charset="0"/>
                            </a:rPr>
                            <m:t>𝐽</m:t>
                          </m:r>
                        </m:e>
                        <m:sub>
                          <m:r>
                            <a:rPr lang="en-US" altLang="ko-US" sz="2000" i="1">
                              <a:latin typeface="Cambria Math" panose="02040503050406030204" pitchFamily="18" charset="0"/>
                            </a:rPr>
                            <m:t>𝑠</m:t>
                          </m:r>
                        </m:sub>
                      </m:sSub>
                    </m:oMath>
                  </m:oMathPara>
                </a14:m>
                <a:endParaRPr lang="en-US" altLang="ko-US" sz="2000" dirty="0"/>
              </a:p>
              <a:p>
                <a:pPr algn="ctr">
                  <a:lnSpc>
                    <a:spcPct val="150000"/>
                  </a:lnSpc>
                </a:pPr>
                <a:r>
                  <a:rPr lang="en-US" altLang="ko-US" sz="2000" dirty="0"/>
                  <a:t>To combine the degradation model into the battery system, the </a:t>
                </a:r>
                <a14:m>
                  <m:oMath xmlns:m="http://schemas.openxmlformats.org/officeDocument/2006/math">
                    <m:sSub>
                      <m:sSubPr>
                        <m:ctrlPr>
                          <a:rPr lang="ko-US" altLang="ko-US" sz="2000" i="1">
                            <a:latin typeface="Cambria Math" panose="02040503050406030204" pitchFamily="18" charset="0"/>
                          </a:rPr>
                        </m:ctrlPr>
                      </m:sSubPr>
                      <m:e>
                        <m:r>
                          <a:rPr lang="en-US" altLang="ko-US" sz="2000" i="1">
                            <a:latin typeface="Cambria Math" panose="02040503050406030204" pitchFamily="18" charset="0"/>
                          </a:rPr>
                          <m:t>𝐽</m:t>
                        </m:r>
                      </m:e>
                      <m:sub>
                        <m:r>
                          <a:rPr lang="en-US" altLang="ko-US" sz="2000" i="1">
                            <a:latin typeface="Cambria Math" panose="02040503050406030204" pitchFamily="18" charset="0"/>
                          </a:rPr>
                          <m:t>𝑠</m:t>
                        </m:r>
                      </m:sub>
                    </m:sSub>
                  </m:oMath>
                </a14:m>
                <a:r>
                  <a:rPr lang="en-US" altLang="ko-US" sz="2000" dirty="0"/>
                  <a:t> should substitute into the battery model.</a:t>
                </a:r>
              </a:p>
            </p:txBody>
          </p:sp>
        </mc:Choice>
        <mc:Fallback xmlns="">
          <p:sp>
            <p:nvSpPr>
              <p:cNvPr id="9" name="TextBox 8">
                <a:extLst>
                  <a:ext uri="{FF2B5EF4-FFF2-40B4-BE49-F238E27FC236}">
                    <a16:creationId xmlns:a16="http://schemas.microsoft.com/office/drawing/2014/main" id="{33742925-39C9-5343-9E6E-B91AA3FB312F}"/>
                  </a:ext>
                </a:extLst>
              </p:cNvPr>
              <p:cNvSpPr txBox="1">
                <a:spLocks noRot="1" noChangeAspect="1" noMove="1" noResize="1" noEditPoints="1" noAdjustHandles="1" noChangeArrowheads="1" noChangeShapeType="1" noTextEdit="1"/>
              </p:cNvSpPr>
              <p:nvPr/>
            </p:nvSpPr>
            <p:spPr>
              <a:xfrm>
                <a:off x="430510" y="1502623"/>
                <a:ext cx="11330977" cy="1295098"/>
              </a:xfrm>
              <a:prstGeom prst="rect">
                <a:avLst/>
              </a:prstGeom>
              <a:blipFill>
                <a:blip r:embed="rId5"/>
                <a:stretch>
                  <a:fillRect l="-559" t="-1905" r="-112" b="-6667"/>
                </a:stretch>
              </a:blipFill>
              <a:ln w="19050">
                <a:solidFill>
                  <a:srgbClr val="C00000"/>
                </a:solidFill>
              </a:ln>
            </p:spPr>
            <p:txBody>
              <a:bodyPr/>
              <a:lstStyle/>
              <a:p>
                <a:r>
                  <a:rPr lang="en-US">
                    <a:noFill/>
                  </a:rPr>
                  <a:t> </a:t>
                </a:r>
              </a:p>
            </p:txBody>
          </p:sp>
        </mc:Fallback>
      </mc:AlternateContent>
      <p:sp>
        <p:nvSpPr>
          <p:cNvPr id="12" name="직사각형 2">
            <a:extLst>
              <a:ext uri="{FF2B5EF4-FFF2-40B4-BE49-F238E27FC236}">
                <a16:creationId xmlns:a16="http://schemas.microsoft.com/office/drawing/2014/main" id="{917A6D10-FC5A-1B4F-902B-D54520E257AF}"/>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14</a:t>
            </a:r>
            <a:endParaRPr kumimoji="1" lang="ko-US" altLang="en-US" sz="2800" b="1" dirty="0"/>
          </a:p>
        </p:txBody>
      </p:sp>
    </p:spTree>
    <p:custDataLst>
      <p:tags r:id="rId1"/>
    </p:custDataLst>
    <p:extLst>
      <p:ext uri="{BB962C8B-B14F-4D97-AF65-F5344CB8AC3E}">
        <p14:creationId xmlns:p14="http://schemas.microsoft.com/office/powerpoint/2010/main" val="2936692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16</a:t>
            </a:fld>
            <a:endParaRPr 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28D613C6-A5C3-5E4E-A814-C71181E91E34}"/>
                  </a:ext>
                </a:extLst>
              </p:cNvPr>
              <p:cNvSpPr txBox="1"/>
              <p:nvPr/>
            </p:nvSpPr>
            <p:spPr>
              <a:xfrm>
                <a:off x="864586" y="1701017"/>
                <a:ext cx="10462827" cy="4175695"/>
              </a:xfrm>
              <a:prstGeom prst="rect">
                <a:avLst/>
              </a:prstGeom>
              <a:noFill/>
              <a:ln w="19050">
                <a:solidFill>
                  <a:srgbClr val="C00000"/>
                </a:solidFill>
              </a:ln>
            </p:spPr>
            <p:txBody>
              <a:bodyPr wrap="square" rtlCol="0">
                <a:spAutoFit/>
              </a:bodyPr>
              <a:lstStyle/>
              <a:p>
                <a:pPr marL="285750" indent="-285750" algn="just">
                  <a:buFont typeface="System Font Regular"/>
                  <a:buChar char="-"/>
                </a:pPr>
                <a:r>
                  <a:rPr lang="en-US" altLang="ko-US" sz="2000" b="1" dirty="0"/>
                  <a:t>Output voltage equation</a:t>
                </a:r>
                <a:endParaRPr kumimoji="1" lang="en-US" altLang="ko-Kore-KR" sz="2000" dirty="0"/>
              </a:p>
              <a:p>
                <a:pPr algn="ctr"/>
                <a:endParaRPr kumimoji="1" lang="en-US" altLang="ko-Kore-KR" dirty="0"/>
              </a:p>
              <a:p>
                <a:pPr algn="ctr"/>
                <a:r>
                  <a:rPr kumimoji="1" lang="en-US" altLang="ko-Kore-KR" dirty="0"/>
                  <a:t>Finally, the output Voltage can be defined as</a:t>
                </a:r>
              </a:p>
              <a:p>
                <a:pPr algn="ctr"/>
                <a:endParaRPr kumimoji="1" lang="en-US" altLang="ko-Kore-KR" dirty="0"/>
              </a:p>
              <a:p>
                <a:pPr algn="ctr"/>
                <a14:m>
                  <m:oMathPara xmlns:m="http://schemas.openxmlformats.org/officeDocument/2006/math">
                    <m:oMathParaPr>
                      <m:jc m:val="centerGroup"/>
                    </m:oMathParaPr>
                    <m:oMath xmlns:m="http://schemas.openxmlformats.org/officeDocument/2006/math">
                      <m:r>
                        <a:rPr kumimoji="1" lang="en-US" altLang="ko-Kore-KR" i="1" smtClean="0">
                          <a:latin typeface="Cambria Math" panose="02040503050406030204" pitchFamily="18" charset="0"/>
                        </a:rPr>
                        <m:t>𝑉</m:t>
                      </m:r>
                      <m:r>
                        <a:rPr kumimoji="1" lang="en-US" altLang="ko-Kore-KR" i="1" smtClean="0">
                          <a:latin typeface="Cambria Math" panose="02040503050406030204" pitchFamily="18" charset="0"/>
                        </a:rPr>
                        <m:t>=</m:t>
                      </m:r>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𝑈</m:t>
                          </m:r>
                        </m:e>
                        <m:sub>
                          <m:r>
                            <a:rPr kumimoji="1" lang="en-US" altLang="ko-Kore-KR" i="1">
                              <a:latin typeface="Cambria Math" panose="02040503050406030204" pitchFamily="18" charset="0"/>
                            </a:rPr>
                            <m:t>𝑟𝑒𝑓</m:t>
                          </m:r>
                          <m:r>
                            <a:rPr kumimoji="1" lang="en-US" altLang="ko-Kore-KR" i="1">
                              <a:latin typeface="Cambria Math" panose="02040503050406030204" pitchFamily="18" charset="0"/>
                            </a:rPr>
                            <m:t>,</m:t>
                          </m:r>
                          <m:r>
                            <a:rPr kumimoji="1" lang="en-US" altLang="ko-Kore-KR" i="1">
                              <a:latin typeface="Cambria Math" panose="02040503050406030204" pitchFamily="18" charset="0"/>
                            </a:rPr>
                            <m:t>𝑝</m:t>
                          </m:r>
                        </m:sub>
                      </m:sSub>
                      <m:r>
                        <a:rPr kumimoji="1" lang="en-US" altLang="ko-Kore-KR" i="1" smtClean="0">
                          <a:latin typeface="Cambria Math" panose="02040503050406030204" pitchFamily="18" charset="0"/>
                        </a:rPr>
                        <m:t>−</m:t>
                      </m:r>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𝑈</m:t>
                          </m:r>
                        </m:e>
                        <m:sub>
                          <m:r>
                            <a:rPr kumimoji="1" lang="en-US" altLang="ko-Kore-KR" i="1">
                              <a:latin typeface="Cambria Math" panose="02040503050406030204" pitchFamily="18" charset="0"/>
                            </a:rPr>
                            <m:t>𝑟𝑒𝑓</m:t>
                          </m:r>
                          <m:r>
                            <a:rPr kumimoji="1" lang="en-US" altLang="ko-Kore-KR" i="1">
                              <a:latin typeface="Cambria Math" panose="02040503050406030204" pitchFamily="18" charset="0"/>
                            </a:rPr>
                            <m:t>,</m:t>
                          </m:r>
                          <m:r>
                            <a:rPr kumimoji="1" lang="en-US" altLang="ko-Kore-KR" i="1">
                              <a:latin typeface="Cambria Math" panose="02040503050406030204" pitchFamily="18" charset="0"/>
                            </a:rPr>
                            <m:t>𝑛</m:t>
                          </m:r>
                        </m:sub>
                      </m:sSub>
                      <m:r>
                        <a:rPr kumimoji="1" lang="en-US" altLang="ko-Kore-KR" i="1">
                          <a:latin typeface="Cambria Math" panose="02040503050406030204" pitchFamily="18" charset="0"/>
                        </a:rPr>
                        <m:t>+</m:t>
                      </m:r>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𝜂</m:t>
                          </m:r>
                        </m:e>
                        <m:sub>
                          <m:r>
                            <a:rPr kumimoji="1" lang="en-US" altLang="ko-Kore-KR" i="1">
                              <a:latin typeface="Cambria Math" panose="02040503050406030204" pitchFamily="18" charset="0"/>
                              <a:ea typeface="Cambria Math" panose="02040503050406030204" pitchFamily="18" charset="0"/>
                            </a:rPr>
                            <m:t>𝑝</m:t>
                          </m:r>
                        </m:sub>
                      </m:sSub>
                      <m:r>
                        <a:rPr kumimoji="1" lang="en-US" altLang="ko-Kore-KR" i="1">
                          <a:latin typeface="Cambria Math" panose="02040503050406030204" pitchFamily="18" charset="0"/>
                        </a:rPr>
                        <m:t>−</m:t>
                      </m:r>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𝜂</m:t>
                          </m:r>
                        </m:e>
                        <m:sub>
                          <m:r>
                            <a:rPr kumimoji="1" lang="en-US" altLang="ko-Kore-KR" i="1">
                              <a:latin typeface="Cambria Math" panose="02040503050406030204" pitchFamily="18" charset="0"/>
                              <a:ea typeface="Cambria Math" panose="02040503050406030204" pitchFamily="18" charset="0"/>
                            </a:rPr>
                            <m:t>𝑝</m:t>
                          </m:r>
                        </m:sub>
                      </m:sSub>
                      <m:r>
                        <a:rPr kumimoji="1" lang="en-US" altLang="ko-Kore-KR" i="1">
                          <a:latin typeface="Cambria Math" panose="02040503050406030204" pitchFamily="18" charset="0"/>
                          <a:ea typeface="Cambria Math" panose="02040503050406030204" pitchFamily="18" charset="0"/>
                        </a:rPr>
                        <m:t>−</m:t>
                      </m:r>
                      <m:d>
                        <m:dPr>
                          <m:ctrlPr>
                            <a:rPr kumimoji="1" lang="en-US" altLang="ko-Kore-KR" i="1">
                              <a:latin typeface="Cambria Math" panose="02040503050406030204" pitchFamily="18" charset="0"/>
                              <a:ea typeface="Cambria Math" panose="02040503050406030204" pitchFamily="18" charset="0"/>
                            </a:rPr>
                          </m:ctrlPr>
                        </m:dPr>
                        <m:e>
                          <m:d>
                            <m:dPr>
                              <m:ctrlPr>
                                <a:rPr kumimoji="1" lang="en-US" altLang="ko-Kore-KR" i="1">
                                  <a:latin typeface="Cambria Math" panose="02040503050406030204" pitchFamily="18" charset="0"/>
                                  <a:ea typeface="Cambria Math" panose="02040503050406030204" pitchFamily="18" charset="0"/>
                                </a:rPr>
                              </m:ctrlPr>
                            </m:dPr>
                            <m:e>
                              <m:f>
                                <m:fPr>
                                  <m:ctrlPr>
                                    <a:rPr kumimoji="1" lang="en-US" altLang="ko-Kore-KR" i="1">
                                      <a:latin typeface="Cambria Math" panose="02040503050406030204" pitchFamily="18" charset="0"/>
                                      <a:ea typeface="Cambria Math" panose="02040503050406030204" pitchFamily="18" charset="0"/>
                                    </a:rPr>
                                  </m:ctrlPr>
                                </m:fPr>
                                <m:num>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𝑅</m:t>
                                      </m:r>
                                    </m:e>
                                    <m:sub>
                                      <m:r>
                                        <a:rPr kumimoji="1" lang="en-US" altLang="ko-Kore-KR" i="1">
                                          <a:latin typeface="Cambria Math" panose="02040503050406030204" pitchFamily="18" charset="0"/>
                                          <a:ea typeface="Cambria Math" panose="02040503050406030204" pitchFamily="18" charset="0"/>
                                        </a:rPr>
                                        <m:t>𝑓𝑖𝑙𝑚</m:t>
                                      </m:r>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𝑝</m:t>
                                      </m:r>
                                    </m:sub>
                                  </m:sSub>
                                </m:num>
                                <m:den>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𝐴</m:t>
                                      </m:r>
                                    </m:e>
                                    <m:sub>
                                      <m:r>
                                        <a:rPr kumimoji="1" lang="en-US" altLang="ko-Kore-KR" i="1">
                                          <a:latin typeface="Cambria Math" panose="02040503050406030204" pitchFamily="18" charset="0"/>
                                          <a:ea typeface="Cambria Math" panose="02040503050406030204" pitchFamily="18" charset="0"/>
                                        </a:rPr>
                                        <m:t>𝑝</m:t>
                                      </m:r>
                                    </m:sub>
                                  </m:sSub>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𝐿</m:t>
                                      </m:r>
                                    </m:e>
                                    <m:sub>
                                      <m:r>
                                        <a:rPr kumimoji="1" lang="en-US" altLang="ko-Kore-KR" i="1">
                                          <a:latin typeface="Cambria Math" panose="02040503050406030204" pitchFamily="18" charset="0"/>
                                          <a:ea typeface="Cambria Math" panose="02040503050406030204" pitchFamily="18" charset="0"/>
                                        </a:rPr>
                                        <m:t>𝑝</m:t>
                                      </m:r>
                                    </m:sub>
                                  </m:sSub>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𝑎</m:t>
                                      </m:r>
                                    </m:e>
                                    <m:sub>
                                      <m:r>
                                        <a:rPr kumimoji="1" lang="en-US" altLang="ko-Kore-KR" i="1">
                                          <a:latin typeface="Cambria Math" panose="02040503050406030204" pitchFamily="18" charset="0"/>
                                          <a:ea typeface="Cambria Math" panose="02040503050406030204" pitchFamily="18" charset="0"/>
                                        </a:rPr>
                                        <m:t>𝑝</m:t>
                                      </m:r>
                                    </m:sub>
                                  </m:sSub>
                                </m:den>
                              </m:f>
                            </m:e>
                          </m:d>
                          <m:r>
                            <a:rPr kumimoji="1" lang="en-US" altLang="ko-Kore-KR" i="1">
                              <a:latin typeface="Cambria Math" panose="02040503050406030204" pitchFamily="18" charset="0"/>
                              <a:ea typeface="Cambria Math" panose="02040503050406030204" pitchFamily="18" charset="0"/>
                            </a:rPr>
                            <m:t>+</m:t>
                          </m:r>
                          <m:d>
                            <m:dPr>
                              <m:ctrlPr>
                                <a:rPr kumimoji="1" lang="en-US" altLang="ko-Kore-KR" i="1">
                                  <a:latin typeface="Cambria Math" panose="02040503050406030204" pitchFamily="18" charset="0"/>
                                  <a:ea typeface="Cambria Math" panose="02040503050406030204" pitchFamily="18" charset="0"/>
                                </a:rPr>
                              </m:ctrlPr>
                            </m:dPr>
                            <m:e>
                              <m:f>
                                <m:fPr>
                                  <m:ctrlPr>
                                    <a:rPr kumimoji="1" lang="en-US" altLang="ko-Kore-KR" i="1">
                                      <a:latin typeface="Cambria Math" panose="02040503050406030204" pitchFamily="18" charset="0"/>
                                      <a:ea typeface="Cambria Math" panose="02040503050406030204" pitchFamily="18" charset="0"/>
                                    </a:rPr>
                                  </m:ctrlPr>
                                </m:fPr>
                                <m:num>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𝑅</m:t>
                                      </m:r>
                                    </m:e>
                                    <m:sub>
                                      <m:r>
                                        <a:rPr kumimoji="1" lang="en-US" altLang="ko-Kore-KR" i="1">
                                          <a:latin typeface="Cambria Math" panose="02040503050406030204" pitchFamily="18" charset="0"/>
                                          <a:ea typeface="Cambria Math" panose="02040503050406030204" pitchFamily="18" charset="0"/>
                                        </a:rPr>
                                        <m:t>𝑓𝑖𝑙𝑚</m:t>
                                      </m:r>
                                      <m:r>
                                        <a:rPr kumimoji="1" lang="en-US" altLang="ko-Kore-KR" i="1">
                                          <a:latin typeface="Cambria Math" panose="02040503050406030204" pitchFamily="18" charset="0"/>
                                          <a:ea typeface="Cambria Math" panose="02040503050406030204" pitchFamily="18" charset="0"/>
                                        </a:rPr>
                                        <m:t>,</m:t>
                                      </m:r>
                                      <m:r>
                                        <a:rPr kumimoji="1" lang="en-US" altLang="ko-Kore-KR" i="1">
                                          <a:latin typeface="Cambria Math" panose="02040503050406030204" pitchFamily="18" charset="0"/>
                                          <a:ea typeface="Cambria Math" panose="02040503050406030204" pitchFamily="18" charset="0"/>
                                        </a:rPr>
                                        <m:t>𝑝</m:t>
                                      </m:r>
                                    </m:sub>
                                  </m:sSub>
                                </m:num>
                                <m:den>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𝐴</m:t>
                                      </m:r>
                                    </m:e>
                                    <m:sub>
                                      <m:r>
                                        <a:rPr kumimoji="1" lang="en-US" altLang="ko-Kore-KR" i="1">
                                          <a:latin typeface="Cambria Math" panose="02040503050406030204" pitchFamily="18" charset="0"/>
                                          <a:ea typeface="Cambria Math" panose="02040503050406030204" pitchFamily="18" charset="0"/>
                                        </a:rPr>
                                        <m:t>𝑝</m:t>
                                      </m:r>
                                    </m:sub>
                                  </m:sSub>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𝐿</m:t>
                                      </m:r>
                                    </m:e>
                                    <m:sub>
                                      <m:r>
                                        <a:rPr kumimoji="1" lang="en-US" altLang="ko-Kore-KR" i="1">
                                          <a:latin typeface="Cambria Math" panose="02040503050406030204" pitchFamily="18" charset="0"/>
                                          <a:ea typeface="Cambria Math" panose="02040503050406030204" pitchFamily="18" charset="0"/>
                                        </a:rPr>
                                        <m:t>𝑝</m:t>
                                      </m:r>
                                    </m:sub>
                                  </m:sSub>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𝑎</m:t>
                                      </m:r>
                                    </m:e>
                                    <m:sub>
                                      <m:r>
                                        <a:rPr kumimoji="1" lang="en-US" altLang="ko-Kore-KR" i="1">
                                          <a:latin typeface="Cambria Math" panose="02040503050406030204" pitchFamily="18" charset="0"/>
                                          <a:ea typeface="Cambria Math" panose="02040503050406030204" pitchFamily="18" charset="0"/>
                                        </a:rPr>
                                        <m:t>𝑝</m:t>
                                      </m:r>
                                    </m:sub>
                                  </m:sSub>
                                </m:den>
                              </m:f>
                            </m:e>
                          </m:d>
                          <m:r>
                            <a:rPr kumimoji="1" lang="en-US" altLang="ko-Kore-KR" i="1">
                              <a:latin typeface="Cambria Math" panose="02040503050406030204" pitchFamily="18" charset="0"/>
                              <a:ea typeface="Cambria Math" panose="02040503050406030204" pitchFamily="18" charset="0"/>
                            </a:rPr>
                            <m:t>+</m:t>
                          </m:r>
                          <m:sSub>
                            <m:sSubPr>
                              <m:ctrlPr>
                                <a:rPr kumimoji="1" lang="en-US" altLang="ko-Kore-KR" i="1">
                                  <a:latin typeface="Cambria Math" panose="02040503050406030204" pitchFamily="18" charset="0"/>
                                  <a:ea typeface="Cambria Math" panose="02040503050406030204" pitchFamily="18" charset="0"/>
                                </a:rPr>
                              </m:ctrlPr>
                            </m:sSubPr>
                            <m:e>
                              <m:r>
                                <a:rPr kumimoji="1" lang="en-US" altLang="ko-Kore-KR" i="1">
                                  <a:latin typeface="Cambria Math" panose="02040503050406030204" pitchFamily="18" charset="0"/>
                                  <a:ea typeface="Cambria Math" panose="02040503050406030204" pitchFamily="18" charset="0"/>
                                </a:rPr>
                                <m:t>𝑅</m:t>
                              </m:r>
                            </m:e>
                            <m:sub>
                              <m:r>
                                <a:rPr kumimoji="1" lang="en-US" altLang="ko-Kore-KR" i="1">
                                  <a:latin typeface="Cambria Math" panose="02040503050406030204" pitchFamily="18" charset="0"/>
                                  <a:ea typeface="Cambria Math" panose="02040503050406030204" pitchFamily="18" charset="0"/>
                                </a:rPr>
                                <m:t>𝑐</m:t>
                              </m:r>
                            </m:sub>
                          </m:sSub>
                        </m:e>
                      </m:d>
                      <m:r>
                        <a:rPr kumimoji="1" lang="en-US" altLang="ko-Kore-KR" i="1">
                          <a:latin typeface="Cambria Math" panose="02040503050406030204" pitchFamily="18" charset="0"/>
                          <a:ea typeface="Cambria Math" panose="02040503050406030204" pitchFamily="18" charset="0"/>
                        </a:rPr>
                        <m:t>𝐼</m:t>
                      </m:r>
                    </m:oMath>
                  </m:oMathPara>
                </a14:m>
                <a:endParaRPr kumimoji="1" lang="en-US" altLang="en-US" dirty="0"/>
              </a:p>
              <a:p>
                <a:pPr algn="ctr"/>
                <a:endParaRPr kumimoji="1" lang="ko-Kore-KR" altLang="en-US" dirty="0"/>
              </a:p>
              <a:p>
                <a:pPr algn="ctr"/>
                <a:r>
                  <a:rPr kumimoji="1" lang="en-US" altLang="ko-Kore-KR" dirty="0"/>
                  <a:t>→ </a:t>
                </a:r>
                <a14:m>
                  <m:oMath xmlns:m="http://schemas.openxmlformats.org/officeDocument/2006/math">
                    <m:sSub>
                      <m:sSubPr>
                        <m:ctrlPr>
                          <a:rPr kumimoji="1" lang="en-US" altLang="ko-Kore-KR" i="1">
                            <a:latin typeface="Cambria Math" panose="02040503050406030204" pitchFamily="18" charset="0"/>
                          </a:rPr>
                        </m:ctrlPr>
                      </m:sSubPr>
                      <m:e>
                        <m:r>
                          <a:rPr kumimoji="1" lang="en-US" altLang="ko-Kore-KR" i="1">
                            <a:latin typeface="Cambria Math" panose="02040503050406030204" pitchFamily="18" charset="0"/>
                          </a:rPr>
                          <m:t>𝑈</m:t>
                        </m:r>
                      </m:e>
                      <m:sub>
                        <m:r>
                          <a:rPr kumimoji="1" lang="en-US" altLang="ko-Kore-KR" i="1">
                            <a:latin typeface="Cambria Math" panose="02040503050406030204" pitchFamily="18" charset="0"/>
                          </a:rPr>
                          <m:t>𝑟𝑒𝑓</m:t>
                        </m:r>
                        <m:r>
                          <a:rPr kumimoji="1" lang="en-US" altLang="ko-Kore-KR" i="1">
                            <a:latin typeface="Cambria Math" panose="02040503050406030204" pitchFamily="18" charset="0"/>
                          </a:rPr>
                          <m:t>,</m:t>
                        </m:r>
                        <m:r>
                          <a:rPr kumimoji="1" lang="en-US" altLang="ko-Kore-KR" i="1">
                            <a:latin typeface="Cambria Math" panose="02040503050406030204" pitchFamily="18" charset="0"/>
                          </a:rPr>
                          <m:t>𝑖</m:t>
                        </m:r>
                      </m:sub>
                    </m:sSub>
                  </m:oMath>
                </a14:m>
                <a:r>
                  <a:rPr kumimoji="1" lang="en-US" altLang="ko-Kore-KR" dirty="0"/>
                  <a:t> is a reference potential. Each electrode produces a voltage which depends nonlinearly on the surface concentration of that respective electrode [29].</a:t>
                </a:r>
                <a:endParaRPr kumimoji="1" lang="ko-Kore-KR" altLang="en-US" dirty="0"/>
              </a:p>
              <a:p>
                <a:pPr algn="ctr"/>
                <a:endParaRPr kumimoji="1" lang="en-US" altLang="ko-Kore-KR" sz="1600" dirty="0"/>
              </a:p>
              <a:p>
                <a:pPr algn="ctr">
                  <a:lnSpc>
                    <a:spcPct val="150000"/>
                  </a:lnSpc>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𝑈</m:t>
                          </m:r>
                        </m:e>
                        <m:sub>
                          <m:r>
                            <a:rPr lang="en-US" sz="1600" i="1">
                              <a:latin typeface="Cambria Math" panose="02040503050406030204" pitchFamily="18" charset="0"/>
                            </a:rPr>
                            <m:t>𝑟𝑒𝑓</m:t>
                          </m:r>
                          <m:r>
                            <a:rPr lang="en-US" sz="1600" i="1">
                              <a:latin typeface="Cambria Math" panose="02040503050406030204" pitchFamily="18" charset="0"/>
                            </a:rPr>
                            <m:t>,</m:t>
                          </m:r>
                          <m:r>
                            <a:rPr lang="en-US" sz="1600" i="1">
                              <a:latin typeface="Cambria Math" panose="02040503050406030204" pitchFamily="18" charset="0"/>
                            </a:rPr>
                            <m:t>𝑝</m:t>
                          </m:r>
                        </m:sub>
                      </m:sSub>
                      <m:r>
                        <a:rPr lang="en-US" sz="1600" i="1">
                          <a:latin typeface="Cambria Math" panose="02040503050406030204" pitchFamily="18" charset="0"/>
                        </a:rPr>
                        <m:t>=3.4323−0.8428</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−80.2493</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𝑝</m:t>
                                      </m:r>
                                    </m:sub>
                                  </m:sSub>
                                </m:e>
                              </m:d>
                            </m:e>
                            <m:sup>
                              <m:r>
                                <a:rPr lang="en-US" sz="1600" i="1">
                                  <a:latin typeface="Cambria Math" panose="02040503050406030204" pitchFamily="18" charset="0"/>
                                </a:rPr>
                                <m:t>1.3198</m:t>
                              </m:r>
                            </m:sup>
                          </m:sSup>
                        </m:sup>
                      </m:sSup>
                      <m:r>
                        <a:rPr lang="en-US" sz="1600" i="1">
                          <a:latin typeface="Cambria Math" panose="02040503050406030204" pitchFamily="18" charset="0"/>
                        </a:rPr>
                        <m:t>−3.2474×</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−6</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20.2645</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𝑝</m:t>
                                      </m:r>
                                    </m:sub>
                                  </m:sSub>
                                </m:e>
                              </m:d>
                            </m:e>
                            <m:sup>
                              <m:r>
                                <a:rPr lang="en-US" sz="1600" i="1">
                                  <a:latin typeface="Cambria Math" panose="02040503050406030204" pitchFamily="18" charset="0"/>
                                </a:rPr>
                                <m:t>3.8003</m:t>
                              </m:r>
                            </m:sup>
                          </m:sSup>
                        </m:sup>
                      </m:sSup>
                      <m:r>
                        <a:rPr lang="en-US" sz="1600" i="1">
                          <a:latin typeface="Cambria Math" panose="02040503050406030204" pitchFamily="18" charset="0"/>
                        </a:rPr>
                        <m:t>+3.2482×</m:t>
                      </m:r>
                      <m:sSup>
                        <m:sSupPr>
                          <m:ctrlPr>
                            <a:rPr lang="en-US" sz="1600" i="1">
                              <a:latin typeface="Cambria Math" panose="02040503050406030204" pitchFamily="18" charset="0"/>
                            </a:rPr>
                          </m:ctrlPr>
                        </m:sSupPr>
                        <m:e>
                          <m:r>
                            <a:rPr lang="en-US" sz="1600" i="1">
                              <a:latin typeface="Cambria Math" panose="02040503050406030204" pitchFamily="18" charset="0"/>
                            </a:rPr>
                            <m:t>10</m:t>
                          </m:r>
                        </m:e>
                        <m:sup>
                          <m:r>
                            <a:rPr lang="en-US" sz="1600" i="1">
                              <a:latin typeface="Cambria Math" panose="02040503050406030204" pitchFamily="18" charset="0"/>
                            </a:rPr>
                            <m:t>−6</m:t>
                          </m:r>
                        </m:sup>
                      </m:sSup>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r>
                            <a:rPr lang="en-US" sz="1600" i="1">
                              <a:latin typeface="Cambria Math" panose="02040503050406030204" pitchFamily="18" charset="0"/>
                            </a:rPr>
                            <m:t>20.2645</m:t>
                          </m:r>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r>
                                    <a:rPr lang="en-US" sz="1600" i="1">
                                      <a:latin typeface="Cambria Math" panose="02040503050406030204" pitchFamily="18" charset="0"/>
                                    </a:rPr>
                                    <m:t>1−</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𝑝</m:t>
                                      </m:r>
                                    </m:sub>
                                  </m:sSub>
                                </m:e>
                              </m:d>
                            </m:e>
                            <m:sup>
                              <m:r>
                                <a:rPr lang="en-US" sz="1600" i="1">
                                  <a:latin typeface="Cambria Math" panose="02040503050406030204" pitchFamily="18" charset="0"/>
                                </a:rPr>
                                <m:t>3.7995</m:t>
                              </m:r>
                            </m:sup>
                          </m:sSup>
                        </m:sup>
                      </m:sSup>
                    </m:oMath>
                  </m:oMathPara>
                </a14:m>
                <a:endParaRPr lang="en-US" sz="1600" dirty="0">
                  <a:effectLst/>
                </a:endParaRPr>
              </a:p>
              <a:p>
                <a:pPr algn="ctr">
                  <a:lnSpc>
                    <a:spcPct val="150000"/>
                  </a:lnSpc>
                </a:pP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𝑈</m:t>
                        </m:r>
                      </m:e>
                      <m:sub>
                        <m:r>
                          <a:rPr lang="en-US" sz="1600" i="1">
                            <a:latin typeface="Cambria Math" panose="02040503050406030204" pitchFamily="18" charset="0"/>
                          </a:rPr>
                          <m:t>𝑟𝑒𝑓</m:t>
                        </m:r>
                        <m:r>
                          <a:rPr lang="en-US" sz="1600" i="1">
                            <a:latin typeface="Cambria Math" panose="02040503050406030204" pitchFamily="18" charset="0"/>
                          </a:rPr>
                          <m:t>,</m:t>
                        </m:r>
                        <m:r>
                          <a:rPr lang="en-US" sz="1600" i="1">
                            <a:latin typeface="Cambria Math" panose="02040503050406030204" pitchFamily="18" charset="0"/>
                          </a:rPr>
                          <m:t>𝑛</m:t>
                        </m:r>
                      </m:sub>
                    </m:sSub>
                    <m:r>
                      <a:rPr lang="en-US" sz="1600" i="1">
                        <a:latin typeface="Cambria Math" panose="02040503050406030204" pitchFamily="18" charset="0"/>
                      </a:rPr>
                      <m:t>=0.7222+0.1387</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𝑛</m:t>
                        </m:r>
                      </m:sub>
                    </m:sSub>
                    <m:r>
                      <a:rPr lang="en-US" sz="1600" i="1">
                        <a:latin typeface="Cambria Math" panose="02040503050406030204" pitchFamily="18" charset="0"/>
                      </a:rPr>
                      <m:t>+0.029</m:t>
                    </m:r>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𝑛</m:t>
                            </m:r>
                          </m:sub>
                        </m:sSub>
                      </m:e>
                      <m:sup>
                        <m:r>
                          <a:rPr lang="en-US" sz="1600" i="1">
                            <a:latin typeface="Cambria Math" panose="02040503050406030204" pitchFamily="18" charset="0"/>
                          </a:rPr>
                          <m:t>0.5</m:t>
                        </m:r>
                      </m:sup>
                    </m:sSup>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0.0172</m:t>
                            </m:r>
                          </m:num>
                          <m:den>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𝑛</m:t>
                                </m:r>
                              </m:sub>
                            </m:sSub>
                          </m:den>
                        </m:f>
                      </m:e>
                    </m:d>
                    <m:r>
                      <a:rPr lang="en-US" sz="1600" i="1">
                        <a:latin typeface="Cambria Math" panose="02040503050406030204" pitchFamily="18" charset="0"/>
                      </a:rPr>
                      <m:t>+</m:t>
                    </m:r>
                    <m:d>
                      <m:dPr>
                        <m:ctrlPr>
                          <a:rPr lang="en-US" sz="1600" i="1">
                            <a:latin typeface="Cambria Math" panose="02040503050406030204" pitchFamily="18" charset="0"/>
                          </a:rPr>
                        </m:ctrlPr>
                      </m:dPr>
                      <m:e>
                        <m:f>
                          <m:fPr>
                            <m:ctrlPr>
                              <a:rPr lang="en-US" sz="1600" i="1">
                                <a:latin typeface="Cambria Math" panose="02040503050406030204" pitchFamily="18" charset="0"/>
                              </a:rPr>
                            </m:ctrlPr>
                          </m:fPr>
                          <m:num>
                            <m:r>
                              <a:rPr lang="en-US" sz="1600" i="1">
                                <a:latin typeface="Cambria Math" panose="02040503050406030204" pitchFamily="18" charset="0"/>
                              </a:rPr>
                              <m:t>0.0019</m:t>
                            </m:r>
                          </m:num>
                          <m:den>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𝑛</m:t>
                                    </m:r>
                                  </m:sub>
                                </m:sSub>
                              </m:e>
                              <m:sup>
                                <m:r>
                                  <a:rPr lang="en-US" sz="1600" i="1">
                                    <a:latin typeface="Cambria Math" panose="02040503050406030204" pitchFamily="18" charset="0"/>
                                  </a:rPr>
                                  <m:t>1.5</m:t>
                                </m:r>
                              </m:sup>
                            </m:sSup>
                          </m:den>
                        </m:f>
                      </m:e>
                    </m:d>
                    <m:r>
                      <a:rPr lang="en-US" sz="1600" i="1">
                        <a:latin typeface="Cambria Math" panose="02040503050406030204" pitchFamily="18" charset="0"/>
                      </a:rPr>
                      <m:t>+0.2808</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d>
                          <m:dPr>
                            <m:ctrlPr>
                              <a:rPr lang="en-US" sz="1600" i="1">
                                <a:latin typeface="Cambria Math" panose="02040503050406030204" pitchFamily="18" charset="0"/>
                              </a:rPr>
                            </m:ctrlPr>
                          </m:dPr>
                          <m:e>
                            <m:r>
                              <a:rPr lang="en-US" sz="1600" i="1">
                                <a:latin typeface="Cambria Math" panose="02040503050406030204" pitchFamily="18" charset="0"/>
                              </a:rPr>
                              <m:t>0.9−15</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𝑛</m:t>
                                </m:r>
                              </m:sub>
                            </m:sSub>
                          </m:e>
                        </m:d>
                      </m:sup>
                    </m:sSup>
                    <m:r>
                      <a:rPr lang="en-US" sz="1600" i="1">
                        <a:latin typeface="Cambria Math" panose="02040503050406030204" pitchFamily="18" charset="0"/>
                      </a:rPr>
                      <m:t>−0.7984</m:t>
                    </m:r>
                    <m:sSup>
                      <m:sSupPr>
                        <m:ctrlPr>
                          <a:rPr lang="en-US" sz="1600" i="1">
                            <a:latin typeface="Cambria Math" panose="02040503050406030204" pitchFamily="18" charset="0"/>
                          </a:rPr>
                        </m:ctrlPr>
                      </m:sSupPr>
                      <m:e>
                        <m:r>
                          <a:rPr lang="en-US" sz="1600" i="1">
                            <a:latin typeface="Cambria Math" panose="02040503050406030204" pitchFamily="18" charset="0"/>
                          </a:rPr>
                          <m:t>𝑒</m:t>
                        </m:r>
                      </m:e>
                      <m:sup>
                        <m:d>
                          <m:dPr>
                            <m:ctrlPr>
                              <a:rPr lang="en-US" sz="1600" i="1">
                                <a:latin typeface="Cambria Math" panose="02040503050406030204" pitchFamily="18" charset="0"/>
                              </a:rPr>
                            </m:ctrlPr>
                          </m:dPr>
                          <m:e>
                            <m:r>
                              <a:rPr lang="en-US" sz="1600" i="1">
                                <a:latin typeface="Cambria Math" panose="02040503050406030204" pitchFamily="18" charset="0"/>
                              </a:rPr>
                              <m:t>0.4465</m:t>
                            </m:r>
                            <m:sSub>
                              <m:sSubPr>
                                <m:ctrlPr>
                                  <a:rPr lang="en-US" sz="1600" i="1">
                                    <a:latin typeface="Cambria Math" panose="02040503050406030204" pitchFamily="18" charset="0"/>
                                  </a:rPr>
                                </m:ctrlPr>
                              </m:sSubPr>
                              <m:e>
                                <m:r>
                                  <a:rPr lang="en-US" sz="1600" i="1">
                                    <a:latin typeface="Cambria Math" panose="02040503050406030204" pitchFamily="18" charset="0"/>
                                  </a:rPr>
                                  <m:t>𝜃</m:t>
                                </m:r>
                              </m:e>
                              <m:sub>
                                <m:r>
                                  <a:rPr lang="en-US" sz="1600" i="1">
                                    <a:latin typeface="Cambria Math" panose="02040503050406030204" pitchFamily="18" charset="0"/>
                                  </a:rPr>
                                  <m:t>𝑛</m:t>
                                </m:r>
                              </m:sub>
                            </m:sSub>
                            <m:r>
                              <a:rPr lang="en-US" sz="1600" i="1">
                                <a:latin typeface="Cambria Math" panose="02040503050406030204" pitchFamily="18" charset="0"/>
                              </a:rPr>
                              <m:t>−0.4108</m:t>
                            </m:r>
                          </m:e>
                        </m:d>
                      </m:sup>
                    </m:sSup>
                  </m:oMath>
                </a14:m>
                <a:r>
                  <a:rPr lang="en-US" sz="1600" dirty="0">
                    <a:effectLst/>
                  </a:rPr>
                  <a:t>  </a:t>
                </a:r>
                <a:endParaRPr kumimoji="1" lang="en-US" altLang="ko-Kore-KR" sz="1600" dirty="0"/>
              </a:p>
            </p:txBody>
          </p:sp>
        </mc:Choice>
        <mc:Fallback xmlns="">
          <p:sp>
            <p:nvSpPr>
              <p:cNvPr id="2" name="TextBox 1">
                <a:extLst>
                  <a:ext uri="{FF2B5EF4-FFF2-40B4-BE49-F238E27FC236}">
                    <a16:creationId xmlns:a16="http://schemas.microsoft.com/office/drawing/2014/main" id="{28D613C6-A5C3-5E4E-A814-C71181E91E34}"/>
                  </a:ext>
                </a:extLst>
              </p:cNvPr>
              <p:cNvSpPr txBox="1">
                <a:spLocks noRot="1" noChangeAspect="1" noMove="1" noResize="1" noEditPoints="1" noAdjustHandles="1" noChangeArrowheads="1" noChangeShapeType="1" noTextEdit="1"/>
              </p:cNvSpPr>
              <p:nvPr/>
            </p:nvSpPr>
            <p:spPr>
              <a:xfrm>
                <a:off x="864586" y="1701017"/>
                <a:ext cx="10462827" cy="4175695"/>
              </a:xfrm>
              <a:prstGeom prst="rect">
                <a:avLst/>
              </a:prstGeom>
              <a:blipFill>
                <a:blip r:embed="rId3"/>
                <a:stretch>
                  <a:fillRect l="-605" t="-604" r="-605"/>
                </a:stretch>
              </a:blipFill>
              <a:ln w="19050">
                <a:solidFill>
                  <a:srgbClr val="C00000"/>
                </a:solidFill>
              </a:ln>
            </p:spPr>
            <p:txBody>
              <a:bodyPr/>
              <a:lstStyle/>
              <a:p>
                <a:r>
                  <a:rPr lang="en-US">
                    <a:noFill/>
                  </a:rPr>
                  <a:t> </a:t>
                </a:r>
              </a:p>
            </p:txBody>
          </p:sp>
        </mc:Fallback>
      </mc:AlternateContent>
      <p:sp>
        <p:nvSpPr>
          <p:cNvPr id="24" name="TextBox 23">
            <a:extLst>
              <a:ext uri="{FF2B5EF4-FFF2-40B4-BE49-F238E27FC236}">
                <a16:creationId xmlns:a16="http://schemas.microsoft.com/office/drawing/2014/main" id="{F80F022D-AEA6-CF4A-96C2-90BDDD97E7AD}"/>
              </a:ext>
            </a:extLst>
          </p:cNvPr>
          <p:cNvSpPr txBox="1"/>
          <p:nvPr/>
        </p:nvSpPr>
        <p:spPr>
          <a:xfrm>
            <a:off x="1601545" y="94995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Single Particle Model (SPM)</a:t>
            </a:r>
          </a:p>
        </p:txBody>
      </p:sp>
      <p:sp>
        <p:nvSpPr>
          <p:cNvPr id="26" name="Title 1">
            <a:extLst>
              <a:ext uri="{FF2B5EF4-FFF2-40B4-BE49-F238E27FC236}">
                <a16:creationId xmlns:a16="http://schemas.microsoft.com/office/drawing/2014/main" id="{D4F7B533-812C-D041-B1E7-85144E1D51E9}"/>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p:sp>
        <p:nvSpPr>
          <p:cNvPr id="29" name="직사각형 9">
            <a:extLst>
              <a:ext uri="{FF2B5EF4-FFF2-40B4-BE49-F238E27FC236}">
                <a16:creationId xmlns:a16="http://schemas.microsoft.com/office/drawing/2014/main" id="{D0B87247-741D-8D4B-8525-06D1BDDFCBB6}"/>
              </a:ext>
            </a:extLst>
          </p:cNvPr>
          <p:cNvSpPr/>
          <p:nvPr/>
        </p:nvSpPr>
        <p:spPr>
          <a:xfrm>
            <a:off x="0" y="6485035"/>
            <a:ext cx="12192000" cy="4062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9" name="직사각형 2">
            <a:extLst>
              <a:ext uri="{FF2B5EF4-FFF2-40B4-BE49-F238E27FC236}">
                <a16:creationId xmlns:a16="http://schemas.microsoft.com/office/drawing/2014/main" id="{6123108F-B60B-4F46-902B-53A56F4B6C5F}"/>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15</a:t>
            </a:r>
            <a:endParaRPr kumimoji="1" lang="ko-US" altLang="en-US" sz="2800" b="1" dirty="0"/>
          </a:p>
        </p:txBody>
      </p:sp>
    </p:spTree>
    <p:extLst>
      <p:ext uri="{BB962C8B-B14F-4D97-AF65-F5344CB8AC3E}">
        <p14:creationId xmlns:p14="http://schemas.microsoft.com/office/powerpoint/2010/main" val="97114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5F96ECDB-F2A8-0744-8622-E8571C60A449}"/>
              </a:ext>
            </a:extLst>
          </p:cNvPr>
          <p:cNvSpPr/>
          <p:nvPr/>
        </p:nvSpPr>
        <p:spPr>
          <a:xfrm>
            <a:off x="0" y="6485034"/>
            <a:ext cx="12192000" cy="40624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3" name="TextBox 12">
            <a:extLst>
              <a:ext uri="{FF2B5EF4-FFF2-40B4-BE49-F238E27FC236}">
                <a16:creationId xmlns:a16="http://schemas.microsoft.com/office/drawing/2014/main" id="{4DABE31E-8D28-8F4D-9018-F13EDA6B25F2}"/>
              </a:ext>
            </a:extLst>
          </p:cNvPr>
          <p:cNvSpPr txBox="1"/>
          <p:nvPr/>
        </p:nvSpPr>
        <p:spPr>
          <a:xfrm>
            <a:off x="1601545" y="83434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Single Particle Model (SPM)</a:t>
            </a:r>
          </a:p>
        </p:txBody>
      </p:sp>
      <p:sp>
        <p:nvSpPr>
          <p:cNvPr id="14" name="Title 1">
            <a:extLst>
              <a:ext uri="{FF2B5EF4-FFF2-40B4-BE49-F238E27FC236}">
                <a16:creationId xmlns:a16="http://schemas.microsoft.com/office/drawing/2014/main" id="{43B8AA8B-340E-2D42-BF6E-A09C19E21FD9}"/>
              </a:ext>
            </a:extLst>
          </p:cNvPr>
          <p:cNvSpPr txBox="1">
            <a:spLocks/>
          </p:cNvSpPr>
          <p:nvPr/>
        </p:nvSpPr>
        <p:spPr>
          <a:xfrm>
            <a:off x="1176618" y="233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7D4BAF03-0D31-AB41-8D03-2CFF27E5A4D3}"/>
                  </a:ext>
                </a:extLst>
              </p:cNvPr>
              <p:cNvGraphicFramePr>
                <a:graphicFrameLocks noGrp="1"/>
              </p:cNvGraphicFramePr>
              <p:nvPr>
                <p:extLst>
                  <p:ext uri="{D42A27DB-BD31-4B8C-83A1-F6EECF244321}">
                    <p14:modId xmlns:p14="http://schemas.microsoft.com/office/powerpoint/2010/main" val="357637700"/>
                  </p:ext>
                </p:extLst>
              </p:nvPr>
            </p:nvGraphicFramePr>
            <p:xfrm>
              <a:off x="178676" y="1265983"/>
              <a:ext cx="11834648" cy="4988434"/>
            </p:xfrm>
            <a:graphic>
              <a:graphicData uri="http://schemas.openxmlformats.org/drawingml/2006/table">
                <a:tbl>
                  <a:tblPr firstRow="1" firstCol="1" lastRow="1" lastCol="1" bandRow="1" bandCol="1">
                    <a:tableStyleId>{5C22544A-7EE6-4342-B048-85BDC9FD1C3A}</a:tableStyleId>
                  </a:tblPr>
                  <a:tblGrid>
                    <a:gridCol w="3179108">
                      <a:extLst>
                        <a:ext uri="{9D8B030D-6E8A-4147-A177-3AD203B41FA5}">
                          <a16:colId xmlns:a16="http://schemas.microsoft.com/office/drawing/2014/main" val="721527687"/>
                        </a:ext>
                      </a:extLst>
                    </a:gridCol>
                    <a:gridCol w="8655540">
                      <a:extLst>
                        <a:ext uri="{9D8B030D-6E8A-4147-A177-3AD203B41FA5}">
                          <a16:colId xmlns:a16="http://schemas.microsoft.com/office/drawing/2014/main" val="2447393879"/>
                        </a:ext>
                      </a:extLst>
                    </a:gridCol>
                  </a:tblGrid>
                  <a:tr h="204405">
                    <a:tc>
                      <a:txBody>
                        <a:bodyPr/>
                        <a:lstStyle/>
                        <a:p>
                          <a:pPr marL="0" marR="0" algn="ctr">
                            <a:spcBef>
                              <a:spcPts val="0"/>
                            </a:spcBef>
                            <a:spcAft>
                              <a:spcPts val="0"/>
                            </a:spcAft>
                          </a:pPr>
                          <a:r>
                            <a:rPr lang="en-US" sz="2000" dirty="0">
                              <a:effectLst/>
                            </a:rPr>
                            <a:t>Description</a:t>
                          </a:r>
                          <a:endParaRPr lang="en-US" sz="20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2000" dirty="0">
                              <a:effectLst/>
                            </a:rPr>
                            <a:t>Equations</a:t>
                          </a:r>
                          <a:endParaRPr lang="en-US" sz="20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661196357"/>
                      </a:ext>
                    </a:extLst>
                  </a:tr>
                  <a:tr h="273818">
                    <a:tc>
                      <a:txBody>
                        <a:bodyPr/>
                        <a:lstStyle/>
                        <a:p>
                          <a:pPr marL="0" marR="0" algn="ctr">
                            <a:spcBef>
                              <a:spcPts val="0"/>
                            </a:spcBef>
                            <a:spcAft>
                              <a:spcPts val="0"/>
                            </a:spcAft>
                          </a:pPr>
                          <a:r>
                            <a:rPr lang="en-US" sz="1800" dirty="0">
                              <a:solidFill>
                                <a:schemeClr val="tx1"/>
                              </a:solidFill>
                              <a:effectLst/>
                            </a:rPr>
                            <a:t>Current density</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14:m>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𝐽</m:t>
                                  </m:r>
                                </m:e>
                                <m:sub>
                                  <m:r>
                                    <a:rPr lang="en-US" sz="1400">
                                      <a:solidFill>
                                        <a:schemeClr val="tx1"/>
                                      </a:solidFill>
                                      <a:effectLst/>
                                      <a:latin typeface="Cambria Math" panose="02040503050406030204" pitchFamily="18" charset="0"/>
                                    </a:rPr>
                                    <m:t>𝑡𝑜𝑡</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𝑝</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𝐽</m:t>
                                  </m:r>
                                </m:e>
                                <m:sub>
                                  <m:r>
                                    <a:rPr lang="en-US" sz="1400">
                                      <a:solidFill>
                                        <a:schemeClr val="tx1"/>
                                      </a:solidFill>
                                      <a:effectLst/>
                                      <a:latin typeface="Cambria Math" panose="02040503050406030204" pitchFamily="18" charset="0"/>
                                    </a:rPr>
                                    <m:t>𝑝</m:t>
                                  </m:r>
                                </m:sub>
                              </m:sSub>
                              <m:r>
                                <a:rPr lang="en-US" sz="1400">
                                  <a:solidFill>
                                    <a:schemeClr val="tx1"/>
                                  </a:solidFill>
                                  <a:effectLst/>
                                  <a:latin typeface="Cambria Math" panose="02040503050406030204" pitchFamily="18" charset="0"/>
                                </a:rPr>
                                <m:t>=−</m:t>
                              </m:r>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𝐼</m:t>
                                  </m:r>
                                </m:num>
                                <m:den>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𝐴</m:t>
                                      </m:r>
                                    </m:e>
                                    <m:sub>
                                      <m:r>
                                        <a:rPr lang="en-US" sz="1400">
                                          <a:solidFill>
                                            <a:schemeClr val="tx1"/>
                                          </a:solidFill>
                                          <a:effectLst/>
                                          <a:latin typeface="Cambria Math" panose="02040503050406030204" pitchFamily="18" charset="0"/>
                                        </a:rPr>
                                        <m:t>𝑝</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𝐿</m:t>
                                      </m:r>
                                    </m:e>
                                    <m:sub>
                                      <m:r>
                                        <a:rPr lang="en-US" sz="1400">
                                          <a:solidFill>
                                            <a:schemeClr val="tx1"/>
                                          </a:solidFill>
                                          <a:effectLst/>
                                          <a:latin typeface="Cambria Math" panose="02040503050406030204" pitchFamily="18" charset="0"/>
                                        </a:rPr>
                                        <m:t>𝑝</m:t>
                                      </m:r>
                                    </m:sub>
                                  </m:sSub>
                                </m:den>
                              </m:f>
                            </m:oMath>
                          </a14:m>
                          <a:r>
                            <a:rPr lang="en-US" sz="1400" dirty="0">
                              <a:solidFill>
                                <a:schemeClr val="tx1"/>
                              </a:solidFill>
                              <a:effectLst/>
                            </a:rPr>
                            <a:t>, </a:t>
                          </a:r>
                          <a14:m>
                            <m:oMath xmlns:m="http://schemas.openxmlformats.org/officeDocument/2006/math">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𝐽</m:t>
                                  </m:r>
                                </m:e>
                                <m:sub>
                                  <m:r>
                                    <a:rPr lang="en-US" sz="1400">
                                      <a:solidFill>
                                        <a:schemeClr val="tx1"/>
                                      </a:solidFill>
                                      <a:effectLst/>
                                      <a:latin typeface="Cambria Math" panose="02040503050406030204" pitchFamily="18" charset="0"/>
                                    </a:rPr>
                                    <m:t>𝑡𝑜𝑡</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𝐽</m:t>
                                  </m:r>
                                </m:e>
                                <m:sub>
                                  <m:r>
                                    <a:rPr lang="en-US" sz="1400">
                                      <a:solidFill>
                                        <a:schemeClr val="tx1"/>
                                      </a:solidFill>
                                      <a:effectLst/>
                                      <a:latin typeface="Cambria Math" panose="02040503050406030204" pitchFamily="18" charset="0"/>
                                    </a:rPr>
                                    <m:t>𝑛</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𝐽</m:t>
                                  </m:r>
                                </m:e>
                                <m:sub>
                                  <m:r>
                                    <a:rPr lang="en-US" sz="1400">
                                      <a:solidFill>
                                        <a:schemeClr val="tx1"/>
                                      </a:solidFill>
                                      <a:effectLst/>
                                      <a:latin typeface="Cambria Math" panose="02040503050406030204" pitchFamily="18" charset="0"/>
                                    </a:rPr>
                                    <m:t>𝑠</m:t>
                                  </m:r>
                                </m:sub>
                              </m:sSub>
                              <m:r>
                                <a:rPr lang="en-US" sz="1400">
                                  <a:solidFill>
                                    <a:schemeClr val="tx1"/>
                                  </a:solidFill>
                                  <a:effectLst/>
                                  <a:latin typeface="Cambria Math" panose="02040503050406030204" pitchFamily="18" charset="0"/>
                                </a:rPr>
                                <m:t>=</m:t>
                              </m:r>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𝐼</m:t>
                                  </m:r>
                                </m:num>
                                <m:den>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𝐴</m:t>
                                      </m:r>
                                    </m:e>
                                    <m:sub>
                                      <m:r>
                                        <a:rPr lang="en-US" sz="1400">
                                          <a:solidFill>
                                            <a:schemeClr val="tx1"/>
                                          </a:solidFill>
                                          <a:effectLst/>
                                          <a:latin typeface="Cambria Math" panose="02040503050406030204" pitchFamily="18" charset="0"/>
                                        </a:rPr>
                                        <m:t>𝑛</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𝐿</m:t>
                                      </m:r>
                                    </m:e>
                                    <m:sub>
                                      <m:r>
                                        <a:rPr lang="en-US" sz="1400">
                                          <a:solidFill>
                                            <a:schemeClr val="tx1"/>
                                          </a:solidFill>
                                          <a:effectLst/>
                                          <a:latin typeface="Cambria Math" panose="02040503050406030204" pitchFamily="18" charset="0"/>
                                        </a:rPr>
                                        <m:t>𝑛</m:t>
                                      </m:r>
                                    </m:sub>
                                  </m:sSub>
                                </m:den>
                              </m:f>
                            </m:oMath>
                          </a14:m>
                          <a:endParaRPr lang="en-US" sz="1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33111652"/>
                      </a:ext>
                    </a:extLst>
                  </a:tr>
                  <a:tr h="1725717">
                    <a:tc>
                      <a:txBody>
                        <a:bodyPr/>
                        <a:lstStyle/>
                        <a:p>
                          <a:pPr marL="0" marR="0" algn="ctr">
                            <a:spcBef>
                              <a:spcPts val="0"/>
                            </a:spcBef>
                            <a:spcAft>
                              <a:spcPts val="0"/>
                            </a:spcAft>
                          </a:pPr>
                          <a:r>
                            <a:rPr lang="en-US" sz="1800" dirty="0">
                              <a:solidFill>
                                <a:schemeClr val="tx1"/>
                              </a:solidFill>
                              <a:effectLst/>
                            </a:rPr>
                            <a:t>Side reaction current density</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𝐽</m:t>
                                    </m:r>
                                  </m:e>
                                  <m:sub>
                                    <m:r>
                                      <a:rPr lang="en-US" sz="1400">
                                        <a:solidFill>
                                          <a:schemeClr val="tx1"/>
                                        </a:solidFill>
                                        <a:effectLst/>
                                        <a:latin typeface="Cambria Math" panose="02040503050406030204" pitchFamily="18" charset="0"/>
                                      </a:rPr>
                                      <m:t>𝑠</m:t>
                                    </m:r>
                                  </m:sub>
                                </m:sSub>
                                <m:r>
                                  <a:rPr lang="en-US" sz="1400">
                                    <a:solidFill>
                                      <a:schemeClr val="tx1"/>
                                    </a:solidFill>
                                    <a:effectLst/>
                                    <a:latin typeface="Cambria Math" panose="02040503050406030204" pitchFamily="18" charset="0"/>
                                  </a:rPr>
                                  <m:t>=</m:t>
                                </m:r>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𝐼</m:t>
                                    </m:r>
                                  </m:num>
                                  <m:den>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𝐴</m:t>
                                        </m:r>
                                      </m:e>
                                      <m:sub>
                                        <m:r>
                                          <a:rPr lang="en-US" sz="1400">
                                            <a:solidFill>
                                              <a:schemeClr val="tx1"/>
                                            </a:solidFill>
                                            <a:effectLst/>
                                            <a:latin typeface="Cambria Math" panose="02040503050406030204" pitchFamily="18" charset="0"/>
                                          </a:rPr>
                                          <m:t>𝑛</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𝐿</m:t>
                                        </m:r>
                                      </m:e>
                                      <m:sub>
                                        <m:r>
                                          <a:rPr lang="en-US" sz="1400">
                                            <a:solidFill>
                                              <a:schemeClr val="tx1"/>
                                            </a:solidFill>
                                            <a:effectLst/>
                                            <a:latin typeface="Cambria Math" panose="02040503050406030204" pitchFamily="18" charset="0"/>
                                          </a:rPr>
                                          <m:t>𝑛</m:t>
                                        </m:r>
                                      </m:sub>
                                    </m:sSub>
                                  </m:den>
                                </m:f>
                                <m:r>
                                  <a:rPr lang="en-US" sz="1400">
                                    <a:solidFill>
                                      <a:schemeClr val="tx1"/>
                                    </a:solidFill>
                                    <a:effectLst/>
                                    <a:latin typeface="Cambria Math" panose="02040503050406030204" pitchFamily="18" charset="0"/>
                                  </a:rPr>
                                  <m:t>−</m:t>
                                </m:r>
                                <m:d>
                                  <m:dPr>
                                    <m:ctrlPr>
                                      <a:rPr lang="en-US" sz="1400" i="1">
                                        <a:solidFill>
                                          <a:schemeClr val="tx1"/>
                                        </a:solidFill>
                                        <a:effectLst/>
                                        <a:latin typeface="Cambria Math" panose="02040503050406030204" pitchFamily="18" charset="0"/>
                                      </a:rPr>
                                    </m:ctrlPr>
                                  </m:dPr>
                                  <m:e>
                                    <m:f>
                                      <m:fPr>
                                        <m:ctrlPr>
                                          <a:rPr lang="en-US" sz="1400" i="1">
                                            <a:solidFill>
                                              <a:schemeClr val="tx1"/>
                                            </a:solidFill>
                                            <a:effectLst/>
                                            <a:latin typeface="Cambria Math" panose="02040503050406030204" pitchFamily="18" charset="0"/>
                                          </a:rPr>
                                        </m:ctrlPr>
                                      </m:fPr>
                                      <m:num>
                                        <m:d>
                                          <m:dPr>
                                            <m:ctrlPr>
                                              <a:rPr lang="en-US" sz="1400" i="1">
                                                <a:solidFill>
                                                  <a:schemeClr val="tx1"/>
                                                </a:solidFill>
                                                <a:effectLst/>
                                                <a:latin typeface="Cambria Math" panose="02040503050406030204" pitchFamily="18" charset="0"/>
                                              </a:rPr>
                                            </m:ctrlPr>
                                          </m:dPr>
                                          <m:e>
                                            <m:r>
                                              <a:rPr lang="en-US" sz="1400">
                                                <a:solidFill>
                                                  <a:schemeClr val="tx1"/>
                                                </a:solidFill>
                                                <a:effectLst/>
                                                <a:latin typeface="Cambria Math" panose="02040503050406030204" pitchFamily="18" charset="0"/>
                                              </a:rPr>
                                              <m:t>2</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𝑓</m:t>
                                                </m:r>
                                              </m:e>
                                              <m:sub>
                                                <m:r>
                                                  <a:rPr lang="en-US" sz="1400">
                                                    <a:solidFill>
                                                      <a:schemeClr val="tx1"/>
                                                    </a:solidFill>
                                                    <a:effectLst/>
                                                    <a:latin typeface="Cambria Math" panose="02040503050406030204" pitchFamily="18" charset="0"/>
                                                  </a:rPr>
                                                  <m:t>2</m:t>
                                                </m:r>
                                              </m:sub>
                                            </m:sSub>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𝑖</m:t>
                                                </m:r>
                                              </m:e>
                                              <m:sub>
                                                <m:r>
                                                  <a:rPr lang="en-US" sz="1400">
                                                    <a:solidFill>
                                                      <a:schemeClr val="tx1"/>
                                                    </a:solidFill>
                                                    <a:effectLst/>
                                                    <a:latin typeface="Cambria Math" panose="02040503050406030204" pitchFamily="18" charset="0"/>
                                                  </a:rPr>
                                                  <m:t>𝑜</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𝑠</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𝑛</m:t>
                                                </m:r>
                                              </m:sub>
                                            </m:sSub>
                                          </m:e>
                                        </m:d>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𝐼</m:t>
                                            </m:r>
                                          </m:num>
                                          <m:den>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𝐴</m:t>
                                                </m:r>
                                              </m:e>
                                              <m:sub>
                                                <m:r>
                                                  <a:rPr lang="en-US" sz="1400">
                                                    <a:solidFill>
                                                      <a:schemeClr val="tx1"/>
                                                    </a:solidFill>
                                                    <a:effectLst/>
                                                    <a:latin typeface="Cambria Math" panose="02040503050406030204" pitchFamily="18" charset="0"/>
                                                  </a:rPr>
                                                  <m:t>𝑛</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𝐿</m:t>
                                                </m:r>
                                              </m:e>
                                              <m:sub>
                                                <m:r>
                                                  <a:rPr lang="en-US" sz="1400">
                                                    <a:solidFill>
                                                      <a:schemeClr val="tx1"/>
                                                    </a:solidFill>
                                                    <a:effectLst/>
                                                    <a:latin typeface="Cambria Math" panose="02040503050406030204" pitchFamily="18" charset="0"/>
                                                  </a:rPr>
                                                  <m:t>𝑛</m:t>
                                                </m:r>
                                              </m:sub>
                                            </m:sSub>
                                          </m:den>
                                        </m:f>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𝑖</m:t>
                                            </m:r>
                                          </m:e>
                                          <m:sub>
                                            <m:r>
                                              <a:rPr lang="en-US" sz="1400">
                                                <a:solidFill>
                                                  <a:schemeClr val="tx1"/>
                                                </a:solidFill>
                                                <a:effectLst/>
                                                <a:latin typeface="Cambria Math" panose="02040503050406030204" pitchFamily="18" charset="0"/>
                                              </a:rPr>
                                              <m:t>𝑜</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𝑠</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𝑛</m:t>
                                            </m:r>
                                          </m:sub>
                                        </m:sSub>
                                        <m:rad>
                                          <m:radPr>
                                            <m:degHide m:val="on"/>
                                            <m:ctrlPr>
                                              <a:rPr lang="en-US" sz="1400" i="1">
                                                <a:solidFill>
                                                  <a:schemeClr val="tx1"/>
                                                </a:solidFill>
                                                <a:effectLst/>
                                                <a:latin typeface="Cambria Math" panose="02040503050406030204" pitchFamily="18" charset="0"/>
                                              </a:rPr>
                                            </m:ctrlPr>
                                          </m:radPr>
                                          <m:deg/>
                                          <m:e>
                                            <m:sSup>
                                              <m:sSupPr>
                                                <m:ctrlPr>
                                                  <a:rPr lang="en-US" sz="1400" i="1">
                                                    <a:solidFill>
                                                      <a:schemeClr val="tx1"/>
                                                    </a:solidFill>
                                                    <a:effectLst/>
                                                    <a:latin typeface="Cambria Math" panose="02040503050406030204" pitchFamily="18" charset="0"/>
                                                  </a:rPr>
                                                </m:ctrlPr>
                                              </m:sSupPr>
                                              <m:e>
                                                <m:d>
                                                  <m:dPr>
                                                    <m:ctrlPr>
                                                      <a:rPr lang="en-US" sz="1400" i="1">
                                                        <a:solidFill>
                                                          <a:schemeClr val="tx1"/>
                                                        </a:solidFill>
                                                        <a:effectLst/>
                                                        <a:latin typeface="Cambria Math" panose="02040503050406030204" pitchFamily="18" charset="0"/>
                                                      </a:rPr>
                                                    </m:ctrlPr>
                                                  </m:dPr>
                                                  <m:e>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𝐼</m:t>
                                                        </m:r>
                                                      </m:num>
                                                      <m:den>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𝐴</m:t>
                                                            </m:r>
                                                          </m:e>
                                                          <m:sub>
                                                            <m:r>
                                                              <a:rPr lang="en-US" sz="1400">
                                                                <a:solidFill>
                                                                  <a:schemeClr val="tx1"/>
                                                                </a:solidFill>
                                                                <a:effectLst/>
                                                                <a:latin typeface="Cambria Math" panose="02040503050406030204" pitchFamily="18" charset="0"/>
                                                              </a:rPr>
                                                              <m:t>𝑛</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𝐿</m:t>
                                                            </m:r>
                                                          </m:e>
                                                          <m:sub>
                                                            <m:r>
                                                              <a:rPr lang="en-US" sz="1400">
                                                                <a:solidFill>
                                                                  <a:schemeClr val="tx1"/>
                                                                </a:solidFill>
                                                                <a:effectLst/>
                                                                <a:latin typeface="Cambria Math" panose="02040503050406030204" pitchFamily="18" charset="0"/>
                                                              </a:rPr>
                                                              <m:t>𝑛</m:t>
                                                            </m:r>
                                                          </m:sub>
                                                        </m:sSub>
                                                      </m:den>
                                                    </m:f>
                                                  </m:e>
                                                </m:d>
                                              </m:e>
                                              <m:sup>
                                                <m:r>
                                                  <a:rPr lang="en-US" sz="1400">
                                                    <a:solidFill>
                                                      <a:schemeClr val="tx1"/>
                                                    </a:solidFill>
                                                    <a:effectLst/>
                                                    <a:latin typeface="Cambria Math" panose="02040503050406030204" pitchFamily="18" charset="0"/>
                                                  </a:rPr>
                                                  <m:t>2</m:t>
                                                </m:r>
                                              </m:sup>
                                            </m:sSup>
                                            <m:r>
                                              <a:rPr lang="en-US" sz="1400">
                                                <a:solidFill>
                                                  <a:schemeClr val="tx1"/>
                                                </a:solidFill>
                                                <a:effectLst/>
                                                <a:latin typeface="Cambria Math" panose="02040503050406030204" pitchFamily="18" charset="0"/>
                                              </a:rPr>
                                              <m:t>+4</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𝑓</m:t>
                                                </m:r>
                                              </m:e>
                                              <m:sub>
                                                <m:r>
                                                  <a:rPr lang="en-US" sz="1400">
                                                    <a:solidFill>
                                                      <a:schemeClr val="tx1"/>
                                                    </a:solidFill>
                                                    <a:effectLst/>
                                                    <a:latin typeface="Cambria Math" panose="02040503050406030204" pitchFamily="18" charset="0"/>
                                                  </a:rPr>
                                                  <m:t>1</m:t>
                                                </m:r>
                                              </m:sub>
                                            </m:sSub>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𝑓</m:t>
                                                    </m:r>
                                                  </m:e>
                                                  <m:sub>
                                                    <m:r>
                                                      <a:rPr lang="en-US" sz="1400">
                                                        <a:solidFill>
                                                          <a:schemeClr val="tx1"/>
                                                        </a:solidFill>
                                                        <a:effectLst/>
                                                        <a:latin typeface="Cambria Math" panose="02040503050406030204" pitchFamily="18" charset="0"/>
                                                      </a:rPr>
                                                      <m:t>2</m:t>
                                                    </m:r>
                                                  </m:sub>
                                                </m:sSub>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𝑖</m:t>
                                                    </m:r>
                                                  </m:e>
                                                  <m:sub>
                                                    <m:r>
                                                      <a:rPr lang="en-US" sz="1400">
                                                        <a:solidFill>
                                                          <a:schemeClr val="tx1"/>
                                                        </a:solidFill>
                                                        <a:effectLst/>
                                                        <a:latin typeface="Cambria Math" panose="02040503050406030204" pitchFamily="18" charset="0"/>
                                                      </a:rPr>
                                                      <m:t>𝑜</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𝑠</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𝑛</m:t>
                                                    </m:r>
                                                  </m:sub>
                                                </m:sSub>
                                              </m:e>
                                            </m:d>
                                          </m:e>
                                        </m:rad>
                                      </m:num>
                                      <m:den>
                                        <m:r>
                                          <a:rPr lang="en-US" sz="1400">
                                            <a:solidFill>
                                              <a:schemeClr val="tx1"/>
                                            </a:solidFill>
                                            <a:effectLst/>
                                            <a:latin typeface="Cambria Math" panose="02040503050406030204" pitchFamily="18" charset="0"/>
                                          </a:rPr>
                                          <m:t>2</m:t>
                                        </m:r>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𝑓</m:t>
                                                </m:r>
                                              </m:e>
                                              <m:sub>
                                                <m:r>
                                                  <a:rPr lang="en-US" sz="1400">
                                                    <a:solidFill>
                                                      <a:schemeClr val="tx1"/>
                                                    </a:solidFill>
                                                    <a:effectLst/>
                                                    <a:latin typeface="Cambria Math" panose="02040503050406030204" pitchFamily="18" charset="0"/>
                                                  </a:rPr>
                                                  <m:t>2</m:t>
                                                </m:r>
                                              </m:sub>
                                            </m:sSub>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𝑖</m:t>
                                                </m:r>
                                              </m:e>
                                              <m:sub>
                                                <m:r>
                                                  <a:rPr lang="en-US" sz="1400">
                                                    <a:solidFill>
                                                      <a:schemeClr val="tx1"/>
                                                    </a:solidFill>
                                                    <a:effectLst/>
                                                    <a:latin typeface="Cambria Math" panose="02040503050406030204" pitchFamily="18" charset="0"/>
                                                  </a:rPr>
                                                  <m:t>𝑜</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𝑠</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𝑛</m:t>
                                                </m:r>
                                              </m:sub>
                                            </m:sSub>
                                          </m:e>
                                        </m:d>
                                        <m:r>
                                          <a:rPr lang="en-US" sz="1400">
                                            <a:solidFill>
                                              <a:schemeClr val="tx1"/>
                                            </a:solidFill>
                                            <a:effectLst/>
                                            <a:latin typeface="Cambria Math" panose="02040503050406030204" pitchFamily="18" charset="0"/>
                                          </a:rPr>
                                          <m:t> </m:t>
                                        </m:r>
                                      </m:den>
                                    </m:f>
                                  </m:e>
                                </m:d>
                              </m:oMath>
                            </m:oMathPara>
                          </a14:m>
                          <a:endParaRPr lang="en-US" sz="1400" dirty="0">
                            <a:solidFill>
                              <a:schemeClr val="tx1"/>
                            </a:solidFill>
                            <a:effectLst/>
                          </a:endParaRPr>
                        </a:p>
                        <a:p>
                          <a:pPr marL="0" marR="0" indent="457200" algn="ctr">
                            <a:lnSpc>
                              <a:spcPct val="100000"/>
                            </a:lnSpc>
                            <a:spcBef>
                              <a:spcPts val="0"/>
                            </a:spcBef>
                            <a:spcAft>
                              <a:spcPts val="600"/>
                            </a:spcAft>
                          </a:pPr>
                          <a14:m>
                            <m:oMathPara xmlns:m="http://schemas.openxmlformats.org/officeDocument/2006/math">
                              <m:oMathParaPr>
                                <m:jc m:val="centerGroup"/>
                              </m:oMathParaPr>
                              <m:oMath xmlns:m="http://schemas.openxmlformats.org/officeDocument/2006/math">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𝑓</m:t>
                                    </m:r>
                                  </m:e>
                                  <m:sub>
                                    <m:r>
                                      <a:rPr lang="en-US" sz="1400">
                                        <a:solidFill>
                                          <a:schemeClr val="tx1"/>
                                        </a:solidFill>
                                        <a:effectLst/>
                                        <a:latin typeface="Cambria Math" panose="02040503050406030204" pitchFamily="18" charset="0"/>
                                      </a:rPr>
                                      <m:t>1</m:t>
                                    </m:r>
                                  </m:sub>
                                </m:sSub>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𝑛</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𝑘</m:t>
                                    </m:r>
                                  </m:e>
                                  <m:sub>
                                    <m:r>
                                      <a:rPr lang="en-US" sz="1400">
                                        <a:solidFill>
                                          <a:schemeClr val="tx1"/>
                                        </a:solidFill>
                                        <a:effectLst/>
                                        <a:latin typeface="Cambria Math" panose="02040503050406030204" pitchFamily="18" charset="0"/>
                                      </a:rPr>
                                      <m:t>𝑛</m:t>
                                    </m:r>
                                  </m:sub>
                                </m:sSub>
                                <m:sSup>
                                  <m:sSupPr>
                                    <m:ctrlPr>
                                      <a:rPr lang="en-US" sz="1400" i="1">
                                        <a:solidFill>
                                          <a:schemeClr val="tx1"/>
                                        </a:solidFill>
                                        <a:effectLst/>
                                        <a:latin typeface="Cambria Math" panose="02040503050406030204" pitchFamily="18" charset="0"/>
                                      </a:rPr>
                                    </m:ctrlPr>
                                  </m:sSupPr>
                                  <m:e>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𝑒</m:t>
                                            </m:r>
                                          </m:sub>
                                        </m:sSub>
                                      </m:e>
                                    </m:d>
                                  </m:e>
                                  <m:sup>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𝛼</m:t>
                                        </m:r>
                                      </m:e>
                                      <m:sub>
                                        <m:r>
                                          <a:rPr lang="en-US" sz="1400">
                                            <a:solidFill>
                                              <a:schemeClr val="tx1"/>
                                            </a:solidFill>
                                            <a:effectLst/>
                                            <a:latin typeface="Cambria Math" panose="02040503050406030204" pitchFamily="18" charset="0"/>
                                          </a:rPr>
                                          <m:t>𝑛</m:t>
                                        </m:r>
                                      </m:sub>
                                    </m:sSub>
                                  </m:sup>
                                </m:sSup>
                                <m:sSup>
                                  <m:sSupPr>
                                    <m:ctrlPr>
                                      <a:rPr lang="en-US" sz="1400" i="1">
                                        <a:solidFill>
                                          <a:schemeClr val="tx1"/>
                                        </a:solidFill>
                                        <a:effectLst/>
                                        <a:latin typeface="Cambria Math" panose="02040503050406030204" pitchFamily="18" charset="0"/>
                                      </a:rPr>
                                    </m:ctrlPr>
                                  </m:sSupPr>
                                  <m:e>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𝑚𝑎𝑥</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e>
                                  <m:sup>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𝛼</m:t>
                                        </m:r>
                                      </m:e>
                                      <m:sub>
                                        <m:r>
                                          <a:rPr lang="en-US" sz="1400">
                                            <a:solidFill>
                                              <a:schemeClr val="tx1"/>
                                            </a:solidFill>
                                            <a:effectLst/>
                                            <a:latin typeface="Cambria Math" panose="02040503050406030204" pitchFamily="18" charset="0"/>
                                          </a:rPr>
                                          <m:t>𝑛</m:t>
                                        </m:r>
                                      </m:sub>
                                    </m:sSub>
                                  </m:sup>
                                </m:sSup>
                                <m:sSup>
                                  <m:sSupPr>
                                    <m:ctrlPr>
                                      <a:rPr lang="en-US" sz="1400" i="1">
                                        <a:solidFill>
                                          <a:schemeClr val="tx1"/>
                                        </a:solidFill>
                                        <a:effectLst/>
                                        <a:latin typeface="Cambria Math" panose="02040503050406030204" pitchFamily="18" charset="0"/>
                                      </a:rPr>
                                    </m:ctrlPr>
                                  </m:sSupPr>
                                  <m:e>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e>
                                  <m:sup>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𝛼</m:t>
                                        </m:r>
                                      </m:e>
                                      <m:sub>
                                        <m:r>
                                          <a:rPr lang="en-US" sz="1400">
                                            <a:solidFill>
                                              <a:schemeClr val="tx1"/>
                                            </a:solidFill>
                                            <a:effectLst/>
                                            <a:latin typeface="Cambria Math" panose="02040503050406030204" pitchFamily="18" charset="0"/>
                                          </a:rPr>
                                          <m:t>𝑛</m:t>
                                        </m:r>
                                      </m:sub>
                                    </m:sSub>
                                  </m:sup>
                                </m:sSup>
                                <m:func>
                                  <m:funcPr>
                                    <m:ctrlPr>
                                      <a:rPr lang="en-US" sz="1400" i="1">
                                        <a:solidFill>
                                          <a:schemeClr val="tx1"/>
                                        </a:solidFill>
                                        <a:effectLst/>
                                        <a:latin typeface="Cambria Math" panose="02040503050406030204" pitchFamily="18" charset="0"/>
                                      </a:rPr>
                                    </m:ctrlPr>
                                  </m:funcPr>
                                  <m:fName>
                                    <m:r>
                                      <m:rPr>
                                        <m:sty m:val="p"/>
                                      </m:rPr>
                                      <a:rPr lang="en-US" sz="1400">
                                        <a:solidFill>
                                          <a:schemeClr val="tx1"/>
                                        </a:solidFill>
                                        <a:effectLst/>
                                        <a:latin typeface="Cambria Math" panose="02040503050406030204" pitchFamily="18" charset="0"/>
                                      </a:rPr>
                                      <m:t>exp</m:t>
                                    </m:r>
                                  </m:fName>
                                  <m:e>
                                    <m:d>
                                      <m:dPr>
                                        <m:ctrlPr>
                                          <a:rPr lang="en-US" sz="1400" i="1">
                                            <a:solidFill>
                                              <a:schemeClr val="tx1"/>
                                            </a:solidFill>
                                            <a:effectLst/>
                                            <a:latin typeface="Cambria Math" panose="02040503050406030204" pitchFamily="18" charset="0"/>
                                          </a:rPr>
                                        </m:ctrlPr>
                                      </m:dPr>
                                      <m:e>
                                        <m:f>
                                          <m:fPr>
                                            <m:ctrlPr>
                                              <a:rPr lang="en-US" sz="1400" i="1">
                                                <a:solidFill>
                                                  <a:schemeClr val="tx1"/>
                                                </a:solidFill>
                                                <a:effectLst/>
                                                <a:latin typeface="Cambria Math" panose="02040503050406030204" pitchFamily="18" charset="0"/>
                                              </a:rPr>
                                            </m:ctrlPr>
                                          </m:fPr>
                                          <m:num>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𝛼</m:t>
                                                </m:r>
                                              </m:e>
                                              <m:sub>
                                                <m:r>
                                                  <a:rPr lang="en-US" sz="1400">
                                                    <a:solidFill>
                                                      <a:schemeClr val="tx1"/>
                                                    </a:solidFill>
                                                    <a:effectLst/>
                                                    <a:latin typeface="Cambria Math" panose="02040503050406030204" pitchFamily="18" charset="0"/>
                                                  </a:rPr>
                                                  <m:t>𝑛</m:t>
                                                </m:r>
                                              </m:sub>
                                            </m:sSub>
                                            <m:r>
                                              <a:rPr lang="en-US" sz="1400">
                                                <a:solidFill>
                                                  <a:schemeClr val="tx1"/>
                                                </a:solidFill>
                                                <a:effectLst/>
                                                <a:latin typeface="Cambria Math" panose="02040503050406030204" pitchFamily="18" charset="0"/>
                                              </a:rPr>
                                              <m:t>𝐹</m:t>
                                            </m:r>
                                          </m:num>
                                          <m:den>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𝑢</m:t>
                                                </m:r>
                                              </m:sub>
                                            </m:sSub>
                                            <m:r>
                                              <a:rPr lang="en-US" sz="1400">
                                                <a:solidFill>
                                                  <a:schemeClr val="tx1"/>
                                                </a:solidFill>
                                                <a:effectLst/>
                                                <a:latin typeface="Cambria Math" panose="02040503050406030204" pitchFamily="18" charset="0"/>
                                              </a:rPr>
                                              <m:t>𝑇</m:t>
                                            </m:r>
                                          </m:den>
                                        </m:f>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𝑈</m:t>
                                                </m:r>
                                              </m:e>
                                              <m:sub>
                                                <m:r>
                                                  <a:rPr lang="en-US" sz="1400">
                                                    <a:solidFill>
                                                      <a:schemeClr val="tx1"/>
                                                    </a:solidFill>
                                                    <a:effectLst/>
                                                    <a:latin typeface="Cambria Math" panose="02040503050406030204" pitchFamily="18" charset="0"/>
                                                  </a:rPr>
                                                  <m:t>𝑟𝑒𝑓</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𝑠</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𝑈</m:t>
                                                </m:r>
                                              </m:e>
                                              <m:sub>
                                                <m:r>
                                                  <a:rPr lang="en-US" sz="1400">
                                                    <a:solidFill>
                                                      <a:schemeClr val="tx1"/>
                                                    </a:solidFill>
                                                    <a:effectLst/>
                                                    <a:latin typeface="Cambria Math" panose="02040503050406030204" pitchFamily="18" charset="0"/>
                                                  </a:rPr>
                                                  <m:t>𝑟𝑒𝑓</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e>
                                    </m:d>
                                  </m:e>
                                </m:func>
                              </m:oMath>
                            </m:oMathPara>
                          </a14:m>
                          <a:endParaRPr lang="en-US" sz="1400" dirty="0">
                            <a:solidFill>
                              <a:schemeClr val="tx1"/>
                            </a:solidFill>
                            <a:effectLst/>
                          </a:endParaRPr>
                        </a:p>
                        <a:p>
                          <a:pPr marL="0" marR="0" indent="457200" algn="ctr">
                            <a:lnSpc>
                              <a:spcPct val="100000"/>
                            </a:lnSpc>
                            <a:spcBef>
                              <a:spcPts val="0"/>
                            </a:spcBef>
                            <a:spcAft>
                              <a:spcPts val="600"/>
                            </a:spcAft>
                          </a:pPr>
                          <a14:m>
                            <m:oMathPara xmlns:m="http://schemas.openxmlformats.org/officeDocument/2006/math">
                              <m:oMathParaPr>
                                <m:jc m:val="centerGroup"/>
                              </m:oMathParaPr>
                              <m:oMath xmlns:m="http://schemas.openxmlformats.org/officeDocument/2006/math">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𝑓</m:t>
                                    </m:r>
                                  </m:e>
                                  <m:sub>
                                    <m:r>
                                      <a:rPr lang="en-US" sz="1400">
                                        <a:solidFill>
                                          <a:schemeClr val="tx1"/>
                                        </a:solidFill>
                                        <a:effectLst/>
                                        <a:latin typeface="Cambria Math" panose="02040503050406030204" pitchFamily="18" charset="0"/>
                                      </a:rPr>
                                      <m:t>2</m:t>
                                    </m:r>
                                  </m:sub>
                                </m:sSub>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𝑛</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𝑘</m:t>
                                    </m:r>
                                  </m:e>
                                  <m:sub>
                                    <m:r>
                                      <a:rPr lang="en-US" sz="1400">
                                        <a:solidFill>
                                          <a:schemeClr val="tx1"/>
                                        </a:solidFill>
                                        <a:effectLst/>
                                        <a:latin typeface="Cambria Math" panose="02040503050406030204" pitchFamily="18" charset="0"/>
                                      </a:rPr>
                                      <m:t>𝑛</m:t>
                                    </m:r>
                                  </m:sub>
                                </m:sSub>
                                <m:sSup>
                                  <m:sSupPr>
                                    <m:ctrlPr>
                                      <a:rPr lang="en-US" sz="1400" i="1">
                                        <a:solidFill>
                                          <a:schemeClr val="tx1"/>
                                        </a:solidFill>
                                        <a:effectLst/>
                                        <a:latin typeface="Cambria Math" panose="02040503050406030204" pitchFamily="18" charset="0"/>
                                      </a:rPr>
                                    </m:ctrlPr>
                                  </m:sSupPr>
                                  <m:e>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𝑒</m:t>
                                            </m:r>
                                          </m:sub>
                                        </m:sSub>
                                      </m:e>
                                    </m:d>
                                  </m:e>
                                  <m:sup>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𝛼</m:t>
                                        </m:r>
                                      </m:e>
                                      <m:sub>
                                        <m:r>
                                          <a:rPr lang="en-US" sz="1400">
                                            <a:solidFill>
                                              <a:schemeClr val="tx1"/>
                                            </a:solidFill>
                                            <a:effectLst/>
                                            <a:latin typeface="Cambria Math" panose="02040503050406030204" pitchFamily="18" charset="0"/>
                                          </a:rPr>
                                          <m:t>𝑛</m:t>
                                        </m:r>
                                      </m:sub>
                                    </m:sSub>
                                  </m:sup>
                                </m:sSup>
                                <m:sSup>
                                  <m:sSupPr>
                                    <m:ctrlPr>
                                      <a:rPr lang="en-US" sz="1400" i="1">
                                        <a:solidFill>
                                          <a:schemeClr val="tx1"/>
                                        </a:solidFill>
                                        <a:effectLst/>
                                        <a:latin typeface="Cambria Math" panose="02040503050406030204" pitchFamily="18" charset="0"/>
                                      </a:rPr>
                                    </m:ctrlPr>
                                  </m:sSupPr>
                                  <m:e>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𝑚𝑎𝑥</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e>
                                  <m:sup>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𝛼</m:t>
                                        </m:r>
                                      </m:e>
                                      <m:sub>
                                        <m:r>
                                          <a:rPr lang="en-US" sz="1400">
                                            <a:solidFill>
                                              <a:schemeClr val="tx1"/>
                                            </a:solidFill>
                                            <a:effectLst/>
                                            <a:latin typeface="Cambria Math" panose="02040503050406030204" pitchFamily="18" charset="0"/>
                                          </a:rPr>
                                          <m:t>𝑛</m:t>
                                        </m:r>
                                      </m:sub>
                                    </m:sSub>
                                  </m:sup>
                                </m:sSup>
                                <m:sSup>
                                  <m:sSupPr>
                                    <m:ctrlPr>
                                      <a:rPr lang="en-US" sz="1400" i="1">
                                        <a:solidFill>
                                          <a:schemeClr val="tx1"/>
                                        </a:solidFill>
                                        <a:effectLst/>
                                        <a:latin typeface="Cambria Math" panose="02040503050406030204" pitchFamily="18" charset="0"/>
                                      </a:rPr>
                                    </m:ctrlPr>
                                  </m:sSupPr>
                                  <m:e>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m:rPr>
                                                <m:sty m:val="p"/>
                                              </m:rPr>
                                              <a:rPr lang="en-US" sz="1400">
                                                <a:solidFill>
                                                  <a:schemeClr val="tx1"/>
                                                </a:solidFill>
                                                <a:effectLst/>
                                                <a:latin typeface="Cambria Math" panose="02040503050406030204" pitchFamily="18" charset="0"/>
                                              </a:rPr>
                                              <m:t>s</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e>
                                  <m:sup>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𝛼</m:t>
                                        </m:r>
                                      </m:e>
                                      <m:sub>
                                        <m:r>
                                          <a:rPr lang="en-US" sz="1400">
                                            <a:solidFill>
                                              <a:schemeClr val="tx1"/>
                                            </a:solidFill>
                                            <a:effectLst/>
                                            <a:latin typeface="Cambria Math" panose="02040503050406030204" pitchFamily="18" charset="0"/>
                                          </a:rPr>
                                          <m:t>𝑛</m:t>
                                        </m:r>
                                      </m:sub>
                                    </m:sSub>
                                  </m:sup>
                                </m:sSup>
                                <m:func>
                                  <m:funcPr>
                                    <m:ctrlPr>
                                      <a:rPr lang="en-US" sz="1400" i="1">
                                        <a:solidFill>
                                          <a:schemeClr val="tx1"/>
                                        </a:solidFill>
                                        <a:effectLst/>
                                        <a:latin typeface="Cambria Math" panose="02040503050406030204" pitchFamily="18" charset="0"/>
                                      </a:rPr>
                                    </m:ctrlPr>
                                  </m:funcPr>
                                  <m:fName>
                                    <m:r>
                                      <m:rPr>
                                        <m:sty m:val="p"/>
                                      </m:rPr>
                                      <a:rPr lang="en-US" sz="1400">
                                        <a:solidFill>
                                          <a:schemeClr val="tx1"/>
                                        </a:solidFill>
                                        <a:effectLst/>
                                        <a:latin typeface="Cambria Math" panose="02040503050406030204" pitchFamily="18" charset="0"/>
                                      </a:rPr>
                                      <m:t>exp</m:t>
                                    </m:r>
                                  </m:fName>
                                  <m:e>
                                    <m:d>
                                      <m:dPr>
                                        <m:ctrlPr>
                                          <a:rPr lang="en-US" sz="1400" i="1">
                                            <a:solidFill>
                                              <a:schemeClr val="tx1"/>
                                            </a:solidFill>
                                            <a:effectLst/>
                                            <a:latin typeface="Cambria Math" panose="02040503050406030204" pitchFamily="18" charset="0"/>
                                          </a:rPr>
                                        </m:ctrlPr>
                                      </m:dPr>
                                      <m:e>
                                        <m:r>
                                          <a:rPr lang="en-US" sz="1400">
                                            <a:solidFill>
                                              <a:schemeClr val="tx1"/>
                                            </a:solidFill>
                                            <a:effectLst/>
                                            <a:latin typeface="Cambria Math" panose="02040503050406030204" pitchFamily="18" charset="0"/>
                                          </a:rPr>
                                          <m:t>−</m:t>
                                        </m:r>
                                        <m:f>
                                          <m:fPr>
                                            <m:ctrlPr>
                                              <a:rPr lang="en-US" sz="1400" i="1">
                                                <a:solidFill>
                                                  <a:schemeClr val="tx1"/>
                                                </a:solidFill>
                                                <a:effectLst/>
                                                <a:latin typeface="Cambria Math" panose="02040503050406030204" pitchFamily="18" charset="0"/>
                                              </a:rPr>
                                            </m:ctrlPr>
                                          </m:fPr>
                                          <m:num>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𝛼</m:t>
                                                </m:r>
                                              </m:e>
                                              <m:sub>
                                                <m:r>
                                                  <a:rPr lang="en-US" sz="1400">
                                                    <a:solidFill>
                                                      <a:schemeClr val="tx1"/>
                                                    </a:solidFill>
                                                    <a:effectLst/>
                                                    <a:latin typeface="Cambria Math" panose="02040503050406030204" pitchFamily="18" charset="0"/>
                                                  </a:rPr>
                                                  <m:t>𝑛</m:t>
                                                </m:r>
                                              </m:sub>
                                            </m:sSub>
                                            <m:r>
                                              <a:rPr lang="en-US" sz="1400">
                                                <a:solidFill>
                                                  <a:schemeClr val="tx1"/>
                                                </a:solidFill>
                                                <a:effectLst/>
                                                <a:latin typeface="Cambria Math" panose="02040503050406030204" pitchFamily="18" charset="0"/>
                                              </a:rPr>
                                              <m:t>𝐹</m:t>
                                            </m:r>
                                          </m:num>
                                          <m:den>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𝑢</m:t>
                                                </m:r>
                                              </m:sub>
                                            </m:sSub>
                                            <m:r>
                                              <a:rPr lang="en-US" sz="1400">
                                                <a:solidFill>
                                                  <a:schemeClr val="tx1"/>
                                                </a:solidFill>
                                                <a:effectLst/>
                                                <a:latin typeface="Cambria Math" panose="02040503050406030204" pitchFamily="18" charset="0"/>
                                              </a:rPr>
                                              <m:t>𝑇</m:t>
                                            </m:r>
                                          </m:den>
                                        </m:f>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𝑈</m:t>
                                                </m:r>
                                              </m:e>
                                              <m:sub>
                                                <m:r>
                                                  <a:rPr lang="en-US" sz="1400">
                                                    <a:solidFill>
                                                      <a:schemeClr val="tx1"/>
                                                    </a:solidFill>
                                                    <a:effectLst/>
                                                    <a:latin typeface="Cambria Math" panose="02040503050406030204" pitchFamily="18" charset="0"/>
                                                  </a:rPr>
                                                  <m:t>𝑟𝑒𝑓</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𝑠</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𝑈</m:t>
                                                </m:r>
                                              </m:e>
                                              <m:sub>
                                                <m:r>
                                                  <a:rPr lang="en-US" sz="1400">
                                                    <a:solidFill>
                                                      <a:schemeClr val="tx1"/>
                                                    </a:solidFill>
                                                    <a:effectLst/>
                                                    <a:latin typeface="Cambria Math" panose="02040503050406030204" pitchFamily="18" charset="0"/>
                                                  </a:rPr>
                                                  <m:t>𝑟𝑒𝑓</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e>
                                        </m:d>
                                      </m:e>
                                    </m:d>
                                  </m:e>
                                </m:func>
                              </m:oMath>
                            </m:oMathPara>
                          </a14:m>
                          <a:endParaRPr lang="en-US" sz="1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7898506"/>
                      </a:ext>
                    </a:extLst>
                  </a:tr>
                  <a:tr h="742853">
                    <a:tc>
                      <a:txBody>
                        <a:bodyPr/>
                        <a:lstStyle/>
                        <a:p>
                          <a:pPr marL="0" marR="0" algn="ctr">
                            <a:spcBef>
                              <a:spcPts val="0"/>
                            </a:spcBef>
                            <a:spcAft>
                              <a:spcPts val="0"/>
                            </a:spcAft>
                          </a:pPr>
                          <a:r>
                            <a:rPr lang="en-US" sz="1800" dirty="0">
                              <a:solidFill>
                                <a:schemeClr val="tx1"/>
                              </a:solidFill>
                              <a:effectLst/>
                            </a:rPr>
                            <a:t>Spherical diffusion</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n-US" sz="1400" i="1" smtClean="0">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𝑖</m:t>
                                        </m:r>
                                      </m:sub>
                                    </m:sSub>
                                  </m:num>
                                  <m:den>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𝑡</m:t>
                                    </m:r>
                                  </m:den>
                                </m:f>
                                <m:r>
                                  <a:rPr lang="en-US" sz="1400">
                                    <a:solidFill>
                                      <a:schemeClr val="tx1"/>
                                    </a:solidFill>
                                    <a:effectLst/>
                                    <a:latin typeface="Cambria Math" panose="02040503050406030204" pitchFamily="18" charset="0"/>
                                  </a:rPr>
                                  <m:t>=</m:t>
                                </m:r>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1</m:t>
                                    </m:r>
                                  </m:num>
                                  <m:den>
                                    <m:sSup>
                                      <m:sSupPr>
                                        <m:ctrlPr>
                                          <a:rPr lang="en-US" sz="1400" i="1">
                                            <a:solidFill>
                                              <a:schemeClr val="tx1"/>
                                            </a:solidFill>
                                            <a:effectLst/>
                                            <a:latin typeface="Cambria Math" panose="02040503050406030204" pitchFamily="18" charset="0"/>
                                          </a:rPr>
                                        </m:ctrlPr>
                                      </m:sSup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𝑟</m:t>
                                            </m:r>
                                          </m:e>
                                          <m:sub>
                                            <m:r>
                                              <a:rPr lang="en-US" sz="1400">
                                                <a:solidFill>
                                                  <a:schemeClr val="tx1"/>
                                                </a:solidFill>
                                                <a:effectLst/>
                                                <a:latin typeface="Cambria Math" panose="02040503050406030204" pitchFamily="18" charset="0"/>
                                              </a:rPr>
                                              <m:t>𝑖</m:t>
                                            </m:r>
                                          </m:sub>
                                        </m:sSub>
                                      </m:e>
                                      <m:sup>
                                        <m:r>
                                          <a:rPr lang="en-US" sz="1400">
                                            <a:solidFill>
                                              <a:schemeClr val="tx1"/>
                                            </a:solidFill>
                                            <a:effectLst/>
                                            <a:latin typeface="Cambria Math" panose="02040503050406030204" pitchFamily="18" charset="0"/>
                                          </a:rPr>
                                          <m:t>2</m:t>
                                        </m:r>
                                      </m:sup>
                                    </m:sSup>
                                  </m:den>
                                </m:f>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m:t>
                                    </m:r>
                                  </m:num>
                                  <m:den>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𝑟</m:t>
                                        </m:r>
                                      </m:e>
                                      <m:sub>
                                        <m:r>
                                          <a:rPr lang="en-US" sz="1400">
                                            <a:solidFill>
                                              <a:schemeClr val="tx1"/>
                                            </a:solidFill>
                                            <a:effectLst/>
                                            <a:latin typeface="Cambria Math" panose="02040503050406030204" pitchFamily="18" charset="0"/>
                                          </a:rPr>
                                          <m:t>𝑖</m:t>
                                        </m:r>
                                      </m:sub>
                                    </m:sSub>
                                  </m:den>
                                </m:f>
                                <m:d>
                                  <m:dPr>
                                    <m:ctrlPr>
                                      <a:rPr lang="en-US" sz="1400" i="1">
                                        <a:solidFill>
                                          <a:schemeClr val="tx1"/>
                                        </a:solidFill>
                                        <a:effectLst/>
                                        <a:latin typeface="Cambria Math" panose="02040503050406030204" pitchFamily="18" charset="0"/>
                                      </a:rPr>
                                    </m:ctrlPr>
                                  </m:dPr>
                                  <m:e>
                                    <m:sSup>
                                      <m:sSupPr>
                                        <m:ctrlPr>
                                          <a:rPr lang="en-US" sz="1400" i="1">
                                            <a:solidFill>
                                              <a:schemeClr val="tx1"/>
                                            </a:solidFill>
                                            <a:effectLst/>
                                            <a:latin typeface="Cambria Math" panose="02040503050406030204" pitchFamily="18" charset="0"/>
                                          </a:rPr>
                                        </m:ctrlPr>
                                      </m:sSup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𝑟</m:t>
                                            </m:r>
                                          </m:e>
                                          <m:sub>
                                            <m:r>
                                              <a:rPr lang="en-US" sz="1400">
                                                <a:solidFill>
                                                  <a:schemeClr val="tx1"/>
                                                </a:solidFill>
                                                <a:effectLst/>
                                                <a:latin typeface="Cambria Math" panose="02040503050406030204" pitchFamily="18" charset="0"/>
                                              </a:rPr>
                                              <m:t>𝑖</m:t>
                                            </m:r>
                                          </m:sub>
                                        </m:sSub>
                                      </m:e>
                                      <m:sup>
                                        <m:r>
                                          <a:rPr lang="en-US" sz="1400">
                                            <a:solidFill>
                                              <a:schemeClr val="tx1"/>
                                            </a:solidFill>
                                            <a:effectLst/>
                                            <a:latin typeface="Cambria Math" panose="02040503050406030204" pitchFamily="18" charset="0"/>
                                          </a:rPr>
                                          <m:t>2</m:t>
                                        </m:r>
                                      </m:sup>
                                    </m:sSup>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𝐷</m:t>
                                        </m:r>
                                      </m:e>
                                      <m:sub>
                                        <m:r>
                                          <a:rPr lang="en-US" sz="1400">
                                            <a:solidFill>
                                              <a:schemeClr val="tx1"/>
                                            </a:solidFill>
                                            <a:effectLst/>
                                            <a:latin typeface="Cambria Math" panose="02040503050406030204" pitchFamily="18" charset="0"/>
                                          </a:rPr>
                                          <m:t>𝑖</m:t>
                                        </m:r>
                                      </m:sub>
                                    </m:sSub>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𝑖</m:t>
                                            </m:r>
                                          </m:sub>
                                        </m:sSub>
                                      </m:num>
                                      <m:den>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𝑟</m:t>
                                            </m:r>
                                          </m:e>
                                          <m:sub>
                                            <m:r>
                                              <a:rPr lang="en-US" sz="1400">
                                                <a:solidFill>
                                                  <a:schemeClr val="tx1"/>
                                                </a:solidFill>
                                                <a:effectLst/>
                                                <a:latin typeface="Cambria Math" panose="02040503050406030204" pitchFamily="18" charset="0"/>
                                              </a:rPr>
                                              <m:t>𝑖</m:t>
                                            </m:r>
                                          </m:sub>
                                        </m:sSub>
                                      </m:den>
                                    </m:f>
                                  </m:e>
                                </m:d>
                              </m:oMath>
                            </m:oMathPara>
                          </a14:m>
                          <a:endParaRPr lang="en-US" sz="1400" dirty="0">
                            <a:solidFill>
                              <a:schemeClr val="tx1"/>
                            </a:solidFill>
                            <a:effectLst/>
                          </a:endParaRPr>
                        </a:p>
                        <a:p>
                          <a:pPr marL="0" marR="0" algn="ctr">
                            <a:spcBef>
                              <a:spcPts val="0"/>
                            </a:spcBef>
                            <a:spcAft>
                              <a:spcPts val="0"/>
                            </a:spcAft>
                          </a:pPr>
                          <a14:m>
                            <m:oMathPara xmlns:m="http://schemas.openxmlformats.org/officeDocument/2006/math">
                              <m:oMathParaPr>
                                <m:jc m:val="centerGroup"/>
                              </m:oMathParaPr>
                              <m:oMath xmlns:m="http://schemas.openxmlformats.org/officeDocument/2006/math">
                                <m:sSub>
                                  <m:sSubPr>
                                    <m:ctrlPr>
                                      <a:rPr lang="en-US" sz="1400" i="1">
                                        <a:solidFill>
                                          <a:schemeClr val="tx1"/>
                                        </a:solidFill>
                                        <a:effectLst/>
                                        <a:latin typeface="Cambria Math" panose="02040503050406030204" pitchFamily="18" charset="0"/>
                                      </a:rPr>
                                    </m:ctrlPr>
                                  </m:sSubPr>
                                  <m:e>
                                    <m:d>
                                      <m:dPr>
                                        <m:begChr m:val=""/>
                                        <m:endChr m:val="|"/>
                                        <m:ctrlPr>
                                          <a:rPr lang="en-US" sz="1400" i="1">
                                            <a:solidFill>
                                              <a:schemeClr val="tx1"/>
                                            </a:solidFill>
                                            <a:effectLst/>
                                            <a:latin typeface="Cambria Math" panose="02040503050406030204" pitchFamily="18" charset="0"/>
                                          </a:rPr>
                                        </m:ctrlPr>
                                      </m:dPr>
                                      <m:e>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𝑖</m:t>
                                                </m:r>
                                              </m:sub>
                                            </m:sSub>
                                          </m:num>
                                          <m:den>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𝑟</m:t>
                                                </m:r>
                                              </m:e>
                                              <m:sub>
                                                <m:r>
                                                  <a:rPr lang="en-US" sz="1400">
                                                    <a:solidFill>
                                                      <a:schemeClr val="tx1"/>
                                                    </a:solidFill>
                                                    <a:effectLst/>
                                                    <a:latin typeface="Cambria Math" panose="02040503050406030204" pitchFamily="18" charset="0"/>
                                                  </a:rPr>
                                                  <m:t>𝑖</m:t>
                                                </m:r>
                                              </m:sub>
                                            </m:sSub>
                                          </m:den>
                                        </m:f>
                                      </m:e>
                                    </m:d>
                                  </m:e>
                                  <m: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𝑟</m:t>
                                        </m:r>
                                      </m:e>
                                      <m:sub>
                                        <m:r>
                                          <a:rPr lang="en-US" sz="1400">
                                            <a:solidFill>
                                              <a:schemeClr val="tx1"/>
                                            </a:solidFill>
                                            <a:effectLst/>
                                            <a:latin typeface="Cambria Math" panose="02040503050406030204" pitchFamily="18" charset="0"/>
                                          </a:rPr>
                                          <m:t>𝑖</m:t>
                                        </m:r>
                                      </m:sub>
                                    </m:sSub>
                                    <m:r>
                                      <a:rPr lang="en-US" sz="1400">
                                        <a:solidFill>
                                          <a:schemeClr val="tx1"/>
                                        </a:solidFill>
                                        <a:effectLst/>
                                        <a:latin typeface="Cambria Math" panose="02040503050406030204" pitchFamily="18" charset="0"/>
                                      </a:rPr>
                                      <m:t>=0</m:t>
                                    </m:r>
                                  </m:sub>
                                </m:sSub>
                                <m:r>
                                  <a:rPr lang="en-US" sz="1400">
                                    <a:solidFill>
                                      <a:schemeClr val="tx1"/>
                                    </a:solidFill>
                                    <a:effectLst/>
                                    <a:latin typeface="Cambria Math" panose="02040503050406030204" pitchFamily="18" charset="0"/>
                                  </a:rPr>
                                  <m:t>=0,  </m:t>
                                </m:r>
                                <m:sSub>
                                  <m:sSubPr>
                                    <m:ctrlPr>
                                      <a:rPr lang="en-US" sz="1400" i="1">
                                        <a:solidFill>
                                          <a:schemeClr val="tx1"/>
                                        </a:solidFill>
                                        <a:effectLst/>
                                        <a:latin typeface="Cambria Math" panose="02040503050406030204" pitchFamily="18" charset="0"/>
                                      </a:rPr>
                                    </m:ctrlPr>
                                  </m:sSubPr>
                                  <m:e>
                                    <m:d>
                                      <m:dPr>
                                        <m:begChr m:val=""/>
                                        <m:endChr m:val="|"/>
                                        <m:ctrlPr>
                                          <a:rPr lang="en-US" sz="1400" i="1">
                                            <a:solidFill>
                                              <a:schemeClr val="tx1"/>
                                            </a:solidFill>
                                            <a:effectLst/>
                                            <a:latin typeface="Cambria Math" panose="02040503050406030204" pitchFamily="18" charset="0"/>
                                          </a:rPr>
                                        </m:ctrlPr>
                                      </m:dPr>
                                      <m:e>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𝑖</m:t>
                                                </m:r>
                                              </m:sub>
                                            </m:sSub>
                                          </m:num>
                                          <m:den>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𝑟</m:t>
                                                </m:r>
                                              </m:e>
                                              <m:sub>
                                                <m:r>
                                                  <a:rPr lang="en-US" sz="1400">
                                                    <a:solidFill>
                                                      <a:schemeClr val="tx1"/>
                                                    </a:solidFill>
                                                    <a:effectLst/>
                                                    <a:latin typeface="Cambria Math" panose="02040503050406030204" pitchFamily="18" charset="0"/>
                                                  </a:rPr>
                                                  <m:t>𝑖</m:t>
                                                </m:r>
                                              </m:sub>
                                            </m:sSub>
                                          </m:den>
                                        </m:f>
                                      </m:e>
                                    </m:d>
                                  </m:e>
                                  <m: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𝑟</m:t>
                                        </m:r>
                                      </m:e>
                                      <m:sub>
                                        <m:r>
                                          <a:rPr lang="en-US" sz="1400">
                                            <a:solidFill>
                                              <a:schemeClr val="tx1"/>
                                            </a:solidFill>
                                            <a:effectLst/>
                                            <a:latin typeface="Cambria Math" panose="02040503050406030204" pitchFamily="18" charset="0"/>
                                          </a:rPr>
                                          <m:t>𝑖</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𝑖</m:t>
                                        </m:r>
                                      </m:sub>
                                    </m:sSub>
                                  </m:sub>
                                </m:sSub>
                                <m:r>
                                  <a:rPr lang="en-US" sz="1400">
                                    <a:solidFill>
                                      <a:schemeClr val="tx1"/>
                                    </a:solidFill>
                                    <a:effectLst/>
                                    <a:latin typeface="Cambria Math" panose="02040503050406030204" pitchFamily="18" charset="0"/>
                                  </a:rPr>
                                  <m:t>=−</m:t>
                                </m:r>
                                <m:f>
                                  <m:fPr>
                                    <m:ctrlPr>
                                      <a:rPr lang="en-US" sz="1400" i="1">
                                        <a:solidFill>
                                          <a:schemeClr val="tx1"/>
                                        </a:solidFill>
                                        <a:effectLst/>
                                        <a:latin typeface="Cambria Math" panose="02040503050406030204" pitchFamily="18" charset="0"/>
                                      </a:rPr>
                                    </m:ctrlPr>
                                  </m:fPr>
                                  <m:num>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𝐽</m:t>
                                        </m:r>
                                      </m:e>
                                      <m:sub>
                                        <m:r>
                                          <a:rPr lang="en-US" sz="1400">
                                            <a:solidFill>
                                              <a:schemeClr val="tx1"/>
                                            </a:solidFill>
                                            <a:effectLst/>
                                            <a:latin typeface="Cambria Math" panose="02040503050406030204" pitchFamily="18" charset="0"/>
                                          </a:rPr>
                                          <m:t>𝑖</m:t>
                                        </m:r>
                                      </m:sub>
                                    </m:sSub>
                                  </m:num>
                                  <m:den>
                                    <m:sSub>
                                      <m:sSubPr>
                                        <m:ctrlPr>
                                          <a:rPr lang="en-US" sz="1400" i="1">
                                            <a:solidFill>
                                              <a:schemeClr val="tx1"/>
                                            </a:solidFill>
                                            <a:effectLst/>
                                            <a:latin typeface="Cambria Math" panose="02040503050406030204" pitchFamily="18" charset="0"/>
                                          </a:rPr>
                                        </m:ctrlPr>
                                      </m:sSub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𝐷</m:t>
                                            </m:r>
                                          </m:e>
                                          <m:sub>
                                            <m:r>
                                              <a:rPr lang="en-US" sz="1400">
                                                <a:solidFill>
                                                  <a:schemeClr val="tx1"/>
                                                </a:solidFill>
                                                <a:effectLst/>
                                                <a:latin typeface="Cambria Math" panose="02040503050406030204" pitchFamily="18" charset="0"/>
                                              </a:rPr>
                                              <m:t>𝑖</m:t>
                                            </m:r>
                                          </m:sub>
                                        </m:sSub>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𝑖</m:t>
                                        </m:r>
                                      </m:sub>
                                    </m:sSub>
                                    <m:r>
                                      <a:rPr lang="en-US" sz="1400">
                                        <a:solidFill>
                                          <a:schemeClr val="tx1"/>
                                        </a:solidFill>
                                        <a:effectLst/>
                                        <a:latin typeface="Cambria Math" panose="02040503050406030204" pitchFamily="18" charset="0"/>
                                      </a:rPr>
                                      <m:t>𝐹</m:t>
                                    </m:r>
                                  </m:den>
                                </m:f>
                              </m:oMath>
                            </m:oMathPara>
                          </a14:m>
                          <a:endParaRPr lang="en-US" sz="1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8041971"/>
                      </a:ext>
                    </a:extLst>
                  </a:tr>
                  <a:tr h="333011">
                    <a:tc>
                      <a:txBody>
                        <a:bodyPr/>
                        <a:lstStyle/>
                        <a:p>
                          <a:pPr marL="0" marR="0" algn="ctr">
                            <a:spcBef>
                              <a:spcPts val="0"/>
                            </a:spcBef>
                            <a:spcAft>
                              <a:spcPts val="0"/>
                            </a:spcAft>
                          </a:pPr>
                          <a:r>
                            <a:rPr lang="en-US" sz="1800" dirty="0">
                              <a:solidFill>
                                <a:schemeClr val="tx1"/>
                              </a:solidFill>
                              <a:effectLst/>
                            </a:rPr>
                            <a:t>Overpotential</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150"/>
                            </a:spcBef>
                            <a:spcAft>
                              <a:spcPts val="150"/>
                            </a:spcAft>
                          </a:pPr>
                          <a14:m>
                            <m:oMath xmlns:m="http://schemas.openxmlformats.org/officeDocument/2006/math">
                              <m:sSub>
                                <m:sSubPr>
                                  <m:ctrlPr>
                                    <a:rPr lang="en-US" sz="1400" i="1" smtClean="0">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𝜂</m:t>
                                  </m:r>
                                </m:e>
                                <m:sub>
                                  <m:r>
                                    <a:rPr lang="en-US" sz="1400">
                                      <a:solidFill>
                                        <a:schemeClr val="tx1"/>
                                      </a:solidFill>
                                      <a:effectLst/>
                                      <a:latin typeface="Cambria Math" panose="02040503050406030204" pitchFamily="18" charset="0"/>
                                    </a:rPr>
                                    <m:t>𝑖</m:t>
                                  </m:r>
                                </m:sub>
                              </m:sSub>
                              <m:r>
                                <a:rPr lang="en-US" sz="1400">
                                  <a:solidFill>
                                    <a:schemeClr val="tx1"/>
                                  </a:solidFill>
                                  <a:effectLst/>
                                  <a:latin typeface="Cambria Math" panose="02040503050406030204" pitchFamily="18" charset="0"/>
                                </a:rPr>
                                <m:t>=</m:t>
                              </m:r>
                              <m:f>
                                <m:fPr>
                                  <m:ctrlPr>
                                    <a:rPr lang="en-US" sz="1400" i="1">
                                      <a:solidFill>
                                        <a:schemeClr val="tx1"/>
                                      </a:solidFill>
                                      <a:effectLst/>
                                      <a:latin typeface="Cambria Math" panose="02040503050406030204" pitchFamily="18" charset="0"/>
                                    </a:rPr>
                                  </m:ctrlPr>
                                </m:fPr>
                                <m:num>
                                  <m:r>
                                    <a:rPr lang="en-US" sz="1400">
                                      <a:solidFill>
                                        <a:schemeClr val="tx1"/>
                                      </a:solidFill>
                                      <a:effectLst/>
                                      <a:latin typeface="Cambria Math" panose="02040503050406030204" pitchFamily="18" charset="0"/>
                                    </a:rPr>
                                    <m:t>2</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𝑢</m:t>
                                      </m:r>
                                    </m:sub>
                                  </m:sSub>
                                  <m:r>
                                    <a:rPr lang="en-US" sz="1400">
                                      <a:solidFill>
                                        <a:schemeClr val="tx1"/>
                                      </a:solidFill>
                                      <a:effectLst/>
                                      <a:latin typeface="Cambria Math" panose="02040503050406030204" pitchFamily="18" charset="0"/>
                                    </a:rPr>
                                    <m:t>𝑇</m:t>
                                  </m:r>
                                </m:num>
                                <m:den>
                                  <m:r>
                                    <a:rPr lang="en-US" sz="1400">
                                      <a:solidFill>
                                        <a:schemeClr val="tx1"/>
                                      </a:solidFill>
                                      <a:effectLst/>
                                      <a:latin typeface="Cambria Math" panose="02040503050406030204" pitchFamily="18" charset="0"/>
                                    </a:rPr>
                                    <m:t>𝐹</m:t>
                                  </m:r>
                                </m:den>
                              </m:f>
                              <m:func>
                                <m:funcPr>
                                  <m:ctrlPr>
                                    <a:rPr lang="en-US" sz="1400" i="1">
                                      <a:solidFill>
                                        <a:schemeClr val="tx1"/>
                                      </a:solidFill>
                                      <a:effectLst/>
                                      <a:latin typeface="Cambria Math" panose="02040503050406030204" pitchFamily="18" charset="0"/>
                                    </a:rPr>
                                  </m:ctrlPr>
                                </m:funcPr>
                                <m:fName>
                                  <m:sSup>
                                    <m:sSupPr>
                                      <m:ctrlPr>
                                        <a:rPr lang="en-US" sz="1400" i="1">
                                          <a:solidFill>
                                            <a:schemeClr val="tx1"/>
                                          </a:solidFill>
                                          <a:effectLst/>
                                          <a:latin typeface="Cambria Math" panose="02040503050406030204" pitchFamily="18" charset="0"/>
                                        </a:rPr>
                                      </m:ctrlPr>
                                    </m:sSupPr>
                                    <m:e>
                                      <m:r>
                                        <m:rPr>
                                          <m:sty m:val="p"/>
                                        </m:rPr>
                                        <a:rPr lang="en-US" sz="1400">
                                          <a:solidFill>
                                            <a:schemeClr val="tx1"/>
                                          </a:solidFill>
                                          <a:effectLst/>
                                          <a:latin typeface="Cambria Math" panose="02040503050406030204" pitchFamily="18" charset="0"/>
                                        </a:rPr>
                                        <m:t>sinh</m:t>
                                      </m:r>
                                    </m:e>
                                    <m:sup>
                                      <m:r>
                                        <a:rPr lang="en-US" sz="1400">
                                          <a:solidFill>
                                            <a:schemeClr val="tx1"/>
                                          </a:solidFill>
                                          <a:effectLst/>
                                          <a:latin typeface="Cambria Math" panose="02040503050406030204" pitchFamily="18" charset="0"/>
                                        </a:rPr>
                                        <m:t>−1</m:t>
                                      </m:r>
                                    </m:sup>
                                  </m:sSup>
                                </m:fName>
                                <m:e>
                                  <m:d>
                                    <m:dPr>
                                      <m:ctrlPr>
                                        <a:rPr lang="en-US" sz="1400" i="1">
                                          <a:solidFill>
                                            <a:schemeClr val="tx1"/>
                                          </a:solidFill>
                                          <a:effectLst/>
                                          <a:latin typeface="Cambria Math" panose="02040503050406030204" pitchFamily="18" charset="0"/>
                                        </a:rPr>
                                      </m:ctrlPr>
                                    </m:dPr>
                                    <m:e>
                                      <m:f>
                                        <m:fPr>
                                          <m:ctrlPr>
                                            <a:rPr lang="en-US" sz="1400" i="1">
                                              <a:solidFill>
                                                <a:schemeClr val="tx1"/>
                                              </a:solidFill>
                                              <a:effectLst/>
                                              <a:latin typeface="Cambria Math" panose="02040503050406030204" pitchFamily="18" charset="0"/>
                                            </a:rPr>
                                          </m:ctrlPr>
                                        </m:fPr>
                                        <m:num>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𝐽</m:t>
                                              </m:r>
                                            </m:e>
                                            <m:sub>
                                              <m:r>
                                                <a:rPr lang="en-US" sz="1400">
                                                  <a:solidFill>
                                                    <a:schemeClr val="tx1"/>
                                                  </a:solidFill>
                                                  <a:effectLst/>
                                                  <a:latin typeface="Cambria Math" panose="02040503050406030204" pitchFamily="18" charset="0"/>
                                                </a:rPr>
                                                <m:t>𝑖</m:t>
                                              </m:r>
                                            </m:sub>
                                          </m:sSub>
                                        </m:num>
                                        <m:den>
                                          <m:r>
                                            <a:rPr lang="en-US" sz="1400">
                                              <a:solidFill>
                                                <a:schemeClr val="tx1"/>
                                              </a:solidFill>
                                              <a:effectLst/>
                                              <a:latin typeface="Cambria Math" panose="02040503050406030204" pitchFamily="18" charset="0"/>
                                            </a:rPr>
                                            <m:t>2</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𝑖</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𝑘</m:t>
                                              </m:r>
                                            </m:e>
                                            <m:sub>
                                              <m:r>
                                                <a:rPr lang="en-US" sz="1400">
                                                  <a:solidFill>
                                                    <a:schemeClr val="tx1"/>
                                                  </a:solidFill>
                                                  <a:effectLst/>
                                                  <a:latin typeface="Cambria Math" panose="02040503050406030204" pitchFamily="18" charset="0"/>
                                                </a:rPr>
                                                <m:t>𝑖</m:t>
                                              </m:r>
                                            </m:sub>
                                          </m:sSub>
                                          <m:sSup>
                                            <m:sSupPr>
                                              <m:ctrlPr>
                                                <a:rPr lang="en-US" sz="1400" i="1">
                                                  <a:solidFill>
                                                    <a:schemeClr val="tx1"/>
                                                  </a:solidFill>
                                                  <a:effectLst/>
                                                  <a:latin typeface="Cambria Math" panose="02040503050406030204" pitchFamily="18" charset="0"/>
                                                </a:rPr>
                                              </m:ctrlPr>
                                            </m:sSupPr>
                                            <m:e>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𝑒</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𝑠</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𝑖</m:t>
                                                      </m:r>
                                                    </m:sub>
                                                  </m:sSub>
                                                  <m:d>
                                                    <m:dPr>
                                                      <m:ctrlPr>
                                                        <a:rPr lang="en-US" sz="1400" i="1">
                                                          <a:solidFill>
                                                            <a:schemeClr val="tx1"/>
                                                          </a:solidFill>
                                                          <a:effectLst/>
                                                          <a:latin typeface="Cambria Math" panose="02040503050406030204" pitchFamily="18" charset="0"/>
                                                        </a:rPr>
                                                      </m:ctrlPr>
                                                    </m:dPr>
                                                    <m:e>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𝑚𝑎𝑥</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𝑖</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𝑐</m:t>
                                                          </m:r>
                                                        </m:e>
                                                        <m:sub>
                                                          <m:r>
                                                            <a:rPr lang="en-US" sz="1400">
                                                              <a:solidFill>
                                                                <a:schemeClr val="tx1"/>
                                                              </a:solidFill>
                                                              <a:effectLst/>
                                                              <a:latin typeface="Cambria Math" panose="02040503050406030204" pitchFamily="18" charset="0"/>
                                                            </a:rPr>
                                                            <m:t>𝑠</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𝑖</m:t>
                                                          </m:r>
                                                        </m:sub>
                                                      </m:sSub>
                                                    </m:e>
                                                  </m:d>
                                                </m:e>
                                              </m:d>
                                            </m:e>
                                            <m:sup>
                                              <m:r>
                                                <a:rPr lang="en-US" sz="1400">
                                                  <a:solidFill>
                                                    <a:schemeClr val="tx1"/>
                                                  </a:solidFill>
                                                  <a:effectLst/>
                                                  <a:latin typeface="Cambria Math" panose="02040503050406030204" pitchFamily="18" charset="0"/>
                                                </a:rPr>
                                                <m:t>0.5</m:t>
                                              </m:r>
                                            </m:sup>
                                          </m:sSup>
                                        </m:den>
                                      </m:f>
                                    </m:e>
                                  </m:d>
                                </m:e>
                              </m:func>
                              <m:r>
                                <a:rPr lang="en-US" sz="1400">
                                  <a:solidFill>
                                    <a:schemeClr val="tx1"/>
                                  </a:solidFill>
                                  <a:effectLst/>
                                  <a:latin typeface="Cambria Math" panose="02040503050406030204" pitchFamily="18" charset="0"/>
                                </a:rPr>
                                <m:t>,</m:t>
                              </m:r>
                            </m:oMath>
                          </a14:m>
                          <a:r>
                            <a:rPr lang="en-US" sz="1400" dirty="0">
                              <a:solidFill>
                                <a:schemeClr val="tx1"/>
                              </a:solidFill>
                              <a:effectLst/>
                            </a:rPr>
                            <a:t>  </a:t>
                          </a:r>
                          <a14:m>
                            <m:oMath xmlns:m="http://schemas.openxmlformats.org/officeDocument/2006/math">
                              <m:d>
                                <m:dPr>
                                  <m:ctrlPr>
                                    <a:rPr lang="en-US" sz="1400" i="1">
                                      <a:solidFill>
                                        <a:schemeClr val="tx1"/>
                                      </a:solidFill>
                                      <a:effectLst/>
                                      <a:latin typeface="Cambria Math" panose="02040503050406030204" pitchFamily="18" charset="0"/>
                                    </a:rPr>
                                  </m:ctrlPr>
                                </m:dPr>
                                <m:e>
                                  <m:r>
                                    <a:rPr lang="en-US" sz="1400">
                                      <a:solidFill>
                                        <a:schemeClr val="tx1"/>
                                      </a:solidFill>
                                      <a:effectLst/>
                                      <a:latin typeface="Cambria Math" panose="02040503050406030204" pitchFamily="18" charset="0"/>
                                    </a:rPr>
                                    <m:t>𝑖</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𝑝</m:t>
                                  </m:r>
                                </m:e>
                              </m:d>
                            </m:oMath>
                          </a14:m>
                          <a:endParaRPr lang="en-US" sz="1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6569835"/>
                      </a:ext>
                    </a:extLst>
                  </a:tr>
                  <a:tr h="352174">
                    <a:tc>
                      <a:txBody>
                        <a:bodyPr/>
                        <a:lstStyle/>
                        <a:p>
                          <a:pPr marL="0" marR="0" algn="ctr">
                            <a:spcBef>
                              <a:spcPts val="0"/>
                            </a:spcBef>
                            <a:spcAft>
                              <a:spcPts val="0"/>
                            </a:spcAft>
                          </a:pPr>
                          <a:r>
                            <a:rPr lang="en-US" sz="1800" dirty="0">
                              <a:solidFill>
                                <a:schemeClr val="tx1"/>
                              </a:solidFill>
                              <a:effectLst/>
                            </a:rPr>
                            <a:t>Output voltage</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1400" smtClean="0">
                                    <a:solidFill>
                                      <a:schemeClr val="tx1"/>
                                    </a:solidFill>
                                    <a:effectLst/>
                                    <a:latin typeface="Cambria Math" panose="02040503050406030204" pitchFamily="18" charset="0"/>
                                  </a:rPr>
                                  <m:t>𝑉</m:t>
                                </m:r>
                                <m:r>
                                  <a:rPr lang="en-US" sz="1400" smtClean="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𝑈</m:t>
                                    </m:r>
                                  </m:e>
                                  <m:sub>
                                    <m:r>
                                      <a:rPr lang="en-US" sz="1400">
                                        <a:solidFill>
                                          <a:schemeClr val="tx1"/>
                                        </a:solidFill>
                                        <a:effectLst/>
                                        <a:latin typeface="Cambria Math" panose="02040503050406030204" pitchFamily="18" charset="0"/>
                                      </a:rPr>
                                      <m:t>𝑟𝑒𝑓</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𝑝</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𝑈</m:t>
                                    </m:r>
                                  </m:e>
                                  <m:sub>
                                    <m:r>
                                      <a:rPr lang="en-US" sz="1400">
                                        <a:solidFill>
                                          <a:schemeClr val="tx1"/>
                                        </a:solidFill>
                                        <a:effectLst/>
                                        <a:latin typeface="Cambria Math" panose="02040503050406030204" pitchFamily="18" charset="0"/>
                                      </a:rPr>
                                      <m:t>𝑟𝑒𝑓</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𝑛</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𝜂</m:t>
                                    </m:r>
                                  </m:e>
                                  <m:sub>
                                    <m:r>
                                      <a:rPr lang="en-US" sz="1400">
                                        <a:solidFill>
                                          <a:schemeClr val="tx1"/>
                                        </a:solidFill>
                                        <a:effectLst/>
                                        <a:latin typeface="Cambria Math" panose="02040503050406030204" pitchFamily="18" charset="0"/>
                                      </a:rPr>
                                      <m:t>𝑝</m:t>
                                    </m:r>
                                  </m:sub>
                                </m:sSub>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𝜂</m:t>
                                    </m:r>
                                  </m:e>
                                  <m:sub>
                                    <m:r>
                                      <a:rPr lang="en-US" sz="1400">
                                        <a:solidFill>
                                          <a:schemeClr val="tx1"/>
                                        </a:solidFill>
                                        <a:effectLst/>
                                        <a:latin typeface="Cambria Math" panose="02040503050406030204" pitchFamily="18" charset="0"/>
                                      </a:rPr>
                                      <m:t>𝑝</m:t>
                                    </m:r>
                                  </m:sub>
                                </m:sSub>
                                <m:r>
                                  <a:rPr lang="en-US" sz="1400">
                                    <a:solidFill>
                                      <a:schemeClr val="tx1"/>
                                    </a:solidFill>
                                    <a:effectLst/>
                                    <a:latin typeface="Cambria Math" panose="02040503050406030204" pitchFamily="18" charset="0"/>
                                  </a:rPr>
                                  <m:t>−</m:t>
                                </m:r>
                                <m:d>
                                  <m:dPr>
                                    <m:ctrlPr>
                                      <a:rPr lang="en-US" sz="1400" i="1">
                                        <a:solidFill>
                                          <a:schemeClr val="tx1"/>
                                        </a:solidFill>
                                        <a:effectLst/>
                                        <a:latin typeface="Cambria Math" panose="02040503050406030204" pitchFamily="18" charset="0"/>
                                      </a:rPr>
                                    </m:ctrlPr>
                                  </m:dPr>
                                  <m:e>
                                    <m:d>
                                      <m:dPr>
                                        <m:ctrlPr>
                                          <a:rPr lang="en-US" sz="1400" i="1">
                                            <a:solidFill>
                                              <a:schemeClr val="tx1"/>
                                            </a:solidFill>
                                            <a:effectLst/>
                                            <a:latin typeface="Cambria Math" panose="02040503050406030204" pitchFamily="18" charset="0"/>
                                          </a:rPr>
                                        </m:ctrlPr>
                                      </m:dPr>
                                      <m:e>
                                        <m:f>
                                          <m:fPr>
                                            <m:ctrlPr>
                                              <a:rPr lang="en-US" sz="1400" i="1">
                                                <a:solidFill>
                                                  <a:schemeClr val="tx1"/>
                                                </a:solidFill>
                                                <a:effectLst/>
                                                <a:latin typeface="Cambria Math" panose="02040503050406030204" pitchFamily="18" charset="0"/>
                                              </a:rPr>
                                            </m:ctrlPr>
                                          </m:fPr>
                                          <m:num>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𝑓𝑖𝑙𝑚</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𝑝</m:t>
                                                </m:r>
                                              </m:sub>
                                            </m:sSub>
                                          </m:num>
                                          <m:den>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𝐴</m:t>
                                                </m:r>
                                              </m:e>
                                              <m:sub>
                                                <m:r>
                                                  <a:rPr lang="en-US" sz="1400">
                                                    <a:solidFill>
                                                      <a:schemeClr val="tx1"/>
                                                    </a:solidFill>
                                                    <a:effectLst/>
                                                    <a:latin typeface="Cambria Math" panose="02040503050406030204" pitchFamily="18" charset="0"/>
                                                  </a:rPr>
                                                  <m:t>𝑝</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𝐿</m:t>
                                                </m:r>
                                              </m:e>
                                              <m:sub>
                                                <m:r>
                                                  <a:rPr lang="en-US" sz="1400">
                                                    <a:solidFill>
                                                      <a:schemeClr val="tx1"/>
                                                    </a:solidFill>
                                                    <a:effectLst/>
                                                    <a:latin typeface="Cambria Math" panose="02040503050406030204" pitchFamily="18" charset="0"/>
                                                  </a:rPr>
                                                  <m:t>𝑝</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𝑝</m:t>
                                                </m:r>
                                              </m:sub>
                                            </m:sSub>
                                          </m:den>
                                        </m:f>
                                      </m:e>
                                    </m:d>
                                    <m:r>
                                      <a:rPr lang="en-US" sz="1400">
                                        <a:solidFill>
                                          <a:schemeClr val="tx1"/>
                                        </a:solidFill>
                                        <a:effectLst/>
                                        <a:latin typeface="Cambria Math" panose="02040503050406030204" pitchFamily="18" charset="0"/>
                                      </a:rPr>
                                      <m:t>+</m:t>
                                    </m:r>
                                    <m:d>
                                      <m:dPr>
                                        <m:ctrlPr>
                                          <a:rPr lang="en-US" sz="1400" i="1">
                                            <a:solidFill>
                                              <a:schemeClr val="tx1"/>
                                            </a:solidFill>
                                            <a:effectLst/>
                                            <a:latin typeface="Cambria Math" panose="02040503050406030204" pitchFamily="18" charset="0"/>
                                          </a:rPr>
                                        </m:ctrlPr>
                                      </m:dPr>
                                      <m:e>
                                        <m:f>
                                          <m:fPr>
                                            <m:ctrlPr>
                                              <a:rPr lang="en-US" sz="1400" i="1">
                                                <a:solidFill>
                                                  <a:schemeClr val="tx1"/>
                                                </a:solidFill>
                                                <a:effectLst/>
                                                <a:latin typeface="Cambria Math" panose="02040503050406030204" pitchFamily="18" charset="0"/>
                                              </a:rPr>
                                            </m:ctrlPr>
                                          </m:fPr>
                                          <m:num>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𝑓𝑖𝑙𝑚</m:t>
                                                </m:r>
                                                <m:r>
                                                  <a:rPr lang="en-US" sz="1400">
                                                    <a:solidFill>
                                                      <a:schemeClr val="tx1"/>
                                                    </a:solidFill>
                                                    <a:effectLst/>
                                                    <a:latin typeface="Cambria Math" panose="02040503050406030204" pitchFamily="18" charset="0"/>
                                                  </a:rPr>
                                                  <m:t>,</m:t>
                                                </m:r>
                                                <m:r>
                                                  <a:rPr lang="en-US" sz="1400">
                                                    <a:solidFill>
                                                      <a:schemeClr val="tx1"/>
                                                    </a:solidFill>
                                                    <a:effectLst/>
                                                    <a:latin typeface="Cambria Math" panose="02040503050406030204" pitchFamily="18" charset="0"/>
                                                  </a:rPr>
                                                  <m:t>𝑝</m:t>
                                                </m:r>
                                              </m:sub>
                                            </m:sSub>
                                          </m:num>
                                          <m:den>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𝐴</m:t>
                                                </m:r>
                                              </m:e>
                                              <m:sub>
                                                <m:r>
                                                  <a:rPr lang="en-US" sz="1400">
                                                    <a:solidFill>
                                                      <a:schemeClr val="tx1"/>
                                                    </a:solidFill>
                                                    <a:effectLst/>
                                                    <a:latin typeface="Cambria Math" panose="02040503050406030204" pitchFamily="18" charset="0"/>
                                                  </a:rPr>
                                                  <m:t>𝑝</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𝐿</m:t>
                                                </m:r>
                                              </m:e>
                                              <m:sub>
                                                <m:r>
                                                  <a:rPr lang="en-US" sz="1400">
                                                    <a:solidFill>
                                                      <a:schemeClr val="tx1"/>
                                                    </a:solidFill>
                                                    <a:effectLst/>
                                                    <a:latin typeface="Cambria Math" panose="02040503050406030204" pitchFamily="18" charset="0"/>
                                                  </a:rPr>
                                                  <m:t>𝑝</m:t>
                                                </m:r>
                                              </m:sub>
                                            </m:sSub>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𝑎</m:t>
                                                </m:r>
                                              </m:e>
                                              <m:sub>
                                                <m:r>
                                                  <a:rPr lang="en-US" sz="1400">
                                                    <a:solidFill>
                                                      <a:schemeClr val="tx1"/>
                                                    </a:solidFill>
                                                    <a:effectLst/>
                                                    <a:latin typeface="Cambria Math" panose="02040503050406030204" pitchFamily="18" charset="0"/>
                                                  </a:rPr>
                                                  <m:t>𝑝</m:t>
                                                </m:r>
                                              </m:sub>
                                            </m:sSub>
                                          </m:den>
                                        </m:f>
                                      </m:e>
                                    </m:d>
                                    <m:r>
                                      <a:rPr lang="en-US" sz="1400">
                                        <a:solidFill>
                                          <a:schemeClr val="tx1"/>
                                        </a:solidFill>
                                        <a:effectLst/>
                                        <a:latin typeface="Cambria Math" panose="02040503050406030204" pitchFamily="18" charset="0"/>
                                      </a:rPr>
                                      <m:t>+</m:t>
                                    </m:r>
                                    <m:sSub>
                                      <m:sSubPr>
                                        <m:ctrlPr>
                                          <a:rPr lang="en-US" sz="1400" i="1">
                                            <a:solidFill>
                                              <a:schemeClr val="tx1"/>
                                            </a:solidFill>
                                            <a:effectLst/>
                                            <a:latin typeface="Cambria Math" panose="02040503050406030204" pitchFamily="18" charset="0"/>
                                          </a:rPr>
                                        </m:ctrlPr>
                                      </m:sSubPr>
                                      <m:e>
                                        <m:r>
                                          <a:rPr lang="en-US" sz="1400">
                                            <a:solidFill>
                                              <a:schemeClr val="tx1"/>
                                            </a:solidFill>
                                            <a:effectLst/>
                                            <a:latin typeface="Cambria Math" panose="02040503050406030204" pitchFamily="18" charset="0"/>
                                          </a:rPr>
                                          <m:t>𝑅</m:t>
                                        </m:r>
                                      </m:e>
                                      <m:sub>
                                        <m:r>
                                          <a:rPr lang="en-US" sz="1400">
                                            <a:solidFill>
                                              <a:schemeClr val="tx1"/>
                                            </a:solidFill>
                                            <a:effectLst/>
                                            <a:latin typeface="Cambria Math" panose="02040503050406030204" pitchFamily="18" charset="0"/>
                                          </a:rPr>
                                          <m:t>𝑐</m:t>
                                        </m:r>
                                      </m:sub>
                                    </m:sSub>
                                  </m:e>
                                </m:d>
                                <m:r>
                                  <a:rPr lang="en-US" sz="1400">
                                    <a:solidFill>
                                      <a:schemeClr val="tx1"/>
                                    </a:solidFill>
                                    <a:effectLst/>
                                    <a:latin typeface="Cambria Math" panose="02040503050406030204" pitchFamily="18" charset="0"/>
                                  </a:rPr>
                                  <m:t>𝐼</m:t>
                                </m:r>
                              </m:oMath>
                            </m:oMathPara>
                          </a14:m>
                          <a:endParaRPr lang="en-US" sz="1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7135535"/>
                      </a:ext>
                    </a:extLst>
                  </a:tr>
                </a:tbl>
              </a:graphicData>
            </a:graphic>
          </p:graphicFrame>
        </mc:Choice>
        <mc:Fallback xmlns="">
          <p:graphicFrame>
            <p:nvGraphicFramePr>
              <p:cNvPr id="2" name="Table 1">
                <a:extLst>
                  <a:ext uri="{FF2B5EF4-FFF2-40B4-BE49-F238E27FC236}">
                    <a16:creationId xmlns:a16="http://schemas.microsoft.com/office/drawing/2014/main" id="{7D4BAF03-0D31-AB41-8D03-2CFF27E5A4D3}"/>
                  </a:ext>
                </a:extLst>
              </p:cNvPr>
              <p:cNvGraphicFramePr>
                <a:graphicFrameLocks noGrp="1"/>
              </p:cNvGraphicFramePr>
              <p:nvPr>
                <p:extLst>
                  <p:ext uri="{D42A27DB-BD31-4B8C-83A1-F6EECF244321}">
                    <p14:modId xmlns:p14="http://schemas.microsoft.com/office/powerpoint/2010/main" val="357637700"/>
                  </p:ext>
                </p:extLst>
              </p:nvPr>
            </p:nvGraphicFramePr>
            <p:xfrm>
              <a:off x="178676" y="1265983"/>
              <a:ext cx="11834648" cy="4988434"/>
            </p:xfrm>
            <a:graphic>
              <a:graphicData uri="http://schemas.openxmlformats.org/drawingml/2006/table">
                <a:tbl>
                  <a:tblPr firstRow="1" firstCol="1" lastRow="1" lastCol="1" bandRow="1" bandCol="1">
                    <a:tableStyleId>{5C22544A-7EE6-4342-B048-85BDC9FD1C3A}</a:tableStyleId>
                  </a:tblPr>
                  <a:tblGrid>
                    <a:gridCol w="3179108">
                      <a:extLst>
                        <a:ext uri="{9D8B030D-6E8A-4147-A177-3AD203B41FA5}">
                          <a16:colId xmlns:a16="http://schemas.microsoft.com/office/drawing/2014/main" val="721527687"/>
                        </a:ext>
                      </a:extLst>
                    </a:gridCol>
                    <a:gridCol w="8655540">
                      <a:extLst>
                        <a:ext uri="{9D8B030D-6E8A-4147-A177-3AD203B41FA5}">
                          <a16:colId xmlns:a16="http://schemas.microsoft.com/office/drawing/2014/main" val="2447393879"/>
                        </a:ext>
                      </a:extLst>
                    </a:gridCol>
                  </a:tblGrid>
                  <a:tr h="304800">
                    <a:tc>
                      <a:txBody>
                        <a:bodyPr/>
                        <a:lstStyle/>
                        <a:p>
                          <a:pPr marL="0" marR="0" algn="ctr">
                            <a:spcBef>
                              <a:spcPts val="0"/>
                            </a:spcBef>
                            <a:spcAft>
                              <a:spcPts val="0"/>
                            </a:spcAft>
                          </a:pPr>
                          <a:r>
                            <a:rPr lang="en-US" sz="2000" dirty="0">
                              <a:effectLst/>
                            </a:rPr>
                            <a:t>Description</a:t>
                          </a:r>
                          <a:endParaRPr lang="en-US" sz="20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2000" dirty="0">
                              <a:effectLst/>
                            </a:rPr>
                            <a:t>Equations</a:t>
                          </a:r>
                          <a:endParaRPr lang="en-US" sz="20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661196357"/>
                      </a:ext>
                    </a:extLst>
                  </a:tr>
                  <a:tr h="350393">
                    <a:tc>
                      <a:txBody>
                        <a:bodyPr/>
                        <a:lstStyle/>
                        <a:p>
                          <a:pPr marL="0" marR="0" algn="ctr">
                            <a:spcBef>
                              <a:spcPts val="0"/>
                            </a:spcBef>
                            <a:spcAft>
                              <a:spcPts val="0"/>
                            </a:spcAft>
                          </a:pPr>
                          <a:r>
                            <a:rPr lang="en-US" sz="1800" dirty="0">
                              <a:solidFill>
                                <a:schemeClr val="tx1"/>
                              </a:solidFill>
                              <a:effectLst/>
                            </a:rPr>
                            <a:t>Current density</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804" t="-107143" r="-293" b="-1367857"/>
                          </a:stretch>
                        </a:blipFill>
                      </a:tcPr>
                    </a:tc>
                    <a:extLst>
                      <a:ext uri="{0D108BD9-81ED-4DB2-BD59-A6C34878D82A}">
                        <a16:rowId xmlns:a16="http://schemas.microsoft.com/office/drawing/2014/main" val="2333111652"/>
                      </a:ext>
                    </a:extLst>
                  </a:tr>
                  <a:tr h="2157032">
                    <a:tc>
                      <a:txBody>
                        <a:bodyPr/>
                        <a:lstStyle/>
                        <a:p>
                          <a:pPr marL="0" marR="0" algn="ctr">
                            <a:spcBef>
                              <a:spcPts val="0"/>
                            </a:spcBef>
                            <a:spcAft>
                              <a:spcPts val="0"/>
                            </a:spcAft>
                          </a:pPr>
                          <a:r>
                            <a:rPr lang="en-US" sz="1800" dirty="0">
                              <a:solidFill>
                                <a:schemeClr val="tx1"/>
                              </a:solidFill>
                              <a:effectLst/>
                            </a:rPr>
                            <a:t>Side reaction current density</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804" t="-34118" r="-293" b="-125294"/>
                          </a:stretch>
                        </a:blipFill>
                      </a:tcPr>
                    </a:tc>
                    <a:extLst>
                      <a:ext uri="{0D108BD9-81ED-4DB2-BD59-A6C34878D82A}">
                        <a16:rowId xmlns:a16="http://schemas.microsoft.com/office/drawing/2014/main" val="3447898506"/>
                      </a:ext>
                    </a:extLst>
                  </a:tr>
                  <a:tr h="1194054">
                    <a:tc>
                      <a:txBody>
                        <a:bodyPr/>
                        <a:lstStyle/>
                        <a:p>
                          <a:pPr marL="0" marR="0" algn="ctr">
                            <a:spcBef>
                              <a:spcPts val="0"/>
                            </a:spcBef>
                            <a:spcAft>
                              <a:spcPts val="0"/>
                            </a:spcAft>
                          </a:pPr>
                          <a:r>
                            <a:rPr lang="en-US" sz="1800" dirty="0">
                              <a:solidFill>
                                <a:schemeClr val="tx1"/>
                              </a:solidFill>
                              <a:effectLst/>
                            </a:rPr>
                            <a:t>Spherical diffusion</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804" t="-242553" r="-293" b="-126596"/>
                          </a:stretch>
                        </a:blipFill>
                      </a:tcPr>
                    </a:tc>
                    <a:extLst>
                      <a:ext uri="{0D108BD9-81ED-4DB2-BD59-A6C34878D82A}">
                        <a16:rowId xmlns:a16="http://schemas.microsoft.com/office/drawing/2014/main" val="3448041971"/>
                      </a:ext>
                    </a:extLst>
                  </a:tr>
                  <a:tr h="430721">
                    <a:tc>
                      <a:txBody>
                        <a:bodyPr/>
                        <a:lstStyle/>
                        <a:p>
                          <a:pPr marL="0" marR="0" algn="ctr">
                            <a:spcBef>
                              <a:spcPts val="0"/>
                            </a:spcBef>
                            <a:spcAft>
                              <a:spcPts val="0"/>
                            </a:spcAft>
                          </a:pPr>
                          <a:r>
                            <a:rPr lang="en-US" sz="1800" dirty="0">
                              <a:solidFill>
                                <a:schemeClr val="tx1"/>
                              </a:solidFill>
                              <a:effectLst/>
                            </a:rPr>
                            <a:t>Overpotential</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804" t="-947059" r="-293" b="-250000"/>
                          </a:stretch>
                        </a:blipFill>
                      </a:tcPr>
                    </a:tc>
                    <a:extLst>
                      <a:ext uri="{0D108BD9-81ED-4DB2-BD59-A6C34878D82A}">
                        <a16:rowId xmlns:a16="http://schemas.microsoft.com/office/drawing/2014/main" val="946569835"/>
                      </a:ext>
                    </a:extLst>
                  </a:tr>
                  <a:tr h="551434">
                    <a:tc>
                      <a:txBody>
                        <a:bodyPr/>
                        <a:lstStyle/>
                        <a:p>
                          <a:pPr marL="0" marR="0" algn="ctr">
                            <a:spcBef>
                              <a:spcPts val="0"/>
                            </a:spcBef>
                            <a:spcAft>
                              <a:spcPts val="0"/>
                            </a:spcAft>
                          </a:pPr>
                          <a:r>
                            <a:rPr lang="en-US" sz="1800" dirty="0">
                              <a:solidFill>
                                <a:schemeClr val="tx1"/>
                              </a:solidFill>
                              <a:effectLst/>
                            </a:rPr>
                            <a:t>Output voltage</a:t>
                          </a:r>
                          <a:endParaRPr lang="en-US" sz="24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50836" marR="508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804" t="-809091" r="-293" b="-93182"/>
                          </a:stretch>
                        </a:blipFill>
                      </a:tcPr>
                    </a:tc>
                    <a:extLst>
                      <a:ext uri="{0D108BD9-81ED-4DB2-BD59-A6C34878D82A}">
                        <a16:rowId xmlns:a16="http://schemas.microsoft.com/office/drawing/2014/main" val="2387135535"/>
                      </a:ext>
                    </a:extLst>
                  </a:tr>
                </a:tbl>
              </a:graphicData>
            </a:graphic>
          </p:graphicFrame>
        </mc:Fallback>
      </mc:AlternateContent>
      <p:sp>
        <p:nvSpPr>
          <p:cNvPr id="7" name="직사각형 2">
            <a:extLst>
              <a:ext uri="{FF2B5EF4-FFF2-40B4-BE49-F238E27FC236}">
                <a16:creationId xmlns:a16="http://schemas.microsoft.com/office/drawing/2014/main" id="{64B60928-0780-E043-8E4C-347F3F853574}"/>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16</a:t>
            </a:r>
            <a:endParaRPr kumimoji="1" lang="ko-US" altLang="en-US" sz="2800" b="1" dirty="0"/>
          </a:p>
        </p:txBody>
      </p:sp>
    </p:spTree>
    <p:custDataLst>
      <p:tags r:id="rId1"/>
    </p:custDataLst>
    <p:extLst>
      <p:ext uri="{BB962C8B-B14F-4D97-AF65-F5344CB8AC3E}">
        <p14:creationId xmlns:p14="http://schemas.microsoft.com/office/powerpoint/2010/main" val="34190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6CF43A3-EFBB-2A43-93F2-B833A0EDF3C8}"/>
              </a:ext>
            </a:extLst>
          </p:cNvPr>
          <p:cNvSpPr/>
          <p:nvPr/>
        </p:nvSpPr>
        <p:spPr>
          <a:xfrm>
            <a:off x="1" y="0"/>
            <a:ext cx="12191998"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6" name="직사각형 5">
            <a:extLst>
              <a:ext uri="{FF2B5EF4-FFF2-40B4-BE49-F238E27FC236}">
                <a16:creationId xmlns:a16="http://schemas.microsoft.com/office/drawing/2014/main" id="{4E49AE85-CF23-B646-80D3-B430C7033AFE}"/>
              </a:ext>
            </a:extLst>
          </p:cNvPr>
          <p:cNvSpPr/>
          <p:nvPr/>
        </p:nvSpPr>
        <p:spPr>
          <a:xfrm>
            <a:off x="0" y="570291"/>
            <a:ext cx="12188952"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7" name="직사각형 6">
            <a:extLst>
              <a:ext uri="{FF2B5EF4-FFF2-40B4-BE49-F238E27FC236}">
                <a16:creationId xmlns:a16="http://schemas.microsoft.com/office/drawing/2014/main" id="{A552C6A2-8695-EA4D-AB55-4C98AFCBAADC}"/>
              </a:ext>
            </a:extLst>
          </p:cNvPr>
          <p:cNvSpPr/>
          <p:nvPr/>
        </p:nvSpPr>
        <p:spPr>
          <a:xfrm>
            <a:off x="1" y="6287709"/>
            <a:ext cx="12192000"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8" name="직사각형 7">
            <a:extLst>
              <a:ext uri="{FF2B5EF4-FFF2-40B4-BE49-F238E27FC236}">
                <a16:creationId xmlns:a16="http://schemas.microsoft.com/office/drawing/2014/main" id="{67A4002C-A14A-4C45-8695-2AA4E48C46E3}"/>
              </a:ext>
            </a:extLst>
          </p:cNvPr>
          <p:cNvSpPr/>
          <p:nvPr/>
        </p:nvSpPr>
        <p:spPr>
          <a:xfrm>
            <a:off x="0" y="6104965"/>
            <a:ext cx="12191999" cy="1827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3" name="내용 개체 틀 2">
            <a:extLst>
              <a:ext uri="{FF2B5EF4-FFF2-40B4-BE49-F238E27FC236}">
                <a16:creationId xmlns:a16="http://schemas.microsoft.com/office/drawing/2014/main" id="{A32ACC1C-60D3-AF4B-8EF1-047AD23D5DA1}"/>
              </a:ext>
            </a:extLst>
          </p:cNvPr>
          <p:cNvSpPr txBox="1">
            <a:spLocks/>
          </p:cNvSpPr>
          <p:nvPr/>
        </p:nvSpPr>
        <p:spPr>
          <a:xfrm>
            <a:off x="1043968" y="1035943"/>
            <a:ext cx="8896104" cy="47861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3862" indent="-453862" algn="l">
              <a:buFont typeface="Arial" panose="020B0604020202020204" pitchFamily="34" charset="0"/>
              <a:buAutoNum type="arabicPeriod"/>
            </a:pPr>
            <a:r>
              <a:rPr kumimoji="1" lang="en-US" altLang="ko-Kore-KR" sz="3000" dirty="0"/>
              <a:t>Introduction</a:t>
            </a:r>
          </a:p>
          <a:p>
            <a:pPr marL="453862" indent="-453862" algn="l">
              <a:buFont typeface="Arial" panose="020B0604020202020204" pitchFamily="34" charset="0"/>
              <a:buAutoNum type="arabicPeriod"/>
            </a:pPr>
            <a:r>
              <a:rPr kumimoji="1" lang="en-US" altLang="ko-Kore-KR" sz="3000" dirty="0"/>
              <a:t>Lithium-Ion Battery Cell Model</a:t>
            </a:r>
          </a:p>
          <a:p>
            <a:pPr lvl="1" algn="l"/>
            <a:r>
              <a:rPr kumimoji="1" lang="en-US" altLang="ko-Kore-KR" sz="1800" dirty="0"/>
              <a:t>Basics of Lithium-Ion Battery</a:t>
            </a:r>
          </a:p>
          <a:p>
            <a:pPr lvl="1" algn="l"/>
            <a:r>
              <a:rPr kumimoji="1" lang="en-US" altLang="ko-Kore-KR" sz="1800" dirty="0"/>
              <a:t>The Single Particle Model</a:t>
            </a:r>
          </a:p>
          <a:p>
            <a:pPr marL="453862" indent="-453862" algn="l">
              <a:buFont typeface="Arial" panose="020B0604020202020204" pitchFamily="34" charset="0"/>
              <a:buAutoNum type="arabicPeriod"/>
            </a:pPr>
            <a:r>
              <a:rPr kumimoji="1" lang="en-US" altLang="ko-Kore-KR" sz="3000" dirty="0">
                <a:solidFill>
                  <a:srgbClr val="0070C0"/>
                </a:solidFill>
              </a:rPr>
              <a:t>Model Reduction</a:t>
            </a:r>
          </a:p>
          <a:p>
            <a:pPr lvl="1" algn="l"/>
            <a:r>
              <a:rPr kumimoji="1" lang="en-US" altLang="ko-Kore-KR" sz="1800" dirty="0">
                <a:solidFill>
                  <a:srgbClr val="0070C0"/>
                </a:solidFill>
              </a:rPr>
              <a:t>Baseline Model Reduction Method</a:t>
            </a:r>
          </a:p>
          <a:p>
            <a:pPr lvl="1" algn="l"/>
            <a:r>
              <a:rPr kumimoji="1" lang="en-US" altLang="ko-Kore-KR" sz="1800" dirty="0">
                <a:solidFill>
                  <a:srgbClr val="0070C0"/>
                </a:solidFill>
              </a:rPr>
              <a:t>Optimization-based Model Reduction Method</a:t>
            </a:r>
            <a:endParaRPr kumimoji="1" lang="en-US" altLang="ko-Kore-KR" sz="1600" dirty="0">
              <a:solidFill>
                <a:srgbClr val="0070C0"/>
              </a:solidFill>
            </a:endParaRPr>
          </a:p>
          <a:p>
            <a:pPr lvl="1" algn="l"/>
            <a:r>
              <a:rPr lang="en-US" sz="1800" dirty="0" err="1">
                <a:solidFill>
                  <a:srgbClr val="0070C0"/>
                </a:solidFill>
              </a:rPr>
              <a:t>Pade</a:t>
            </a:r>
            <a:r>
              <a:rPr lang="en-US" sz="1800" dirty="0">
                <a:solidFill>
                  <a:srgbClr val="0070C0"/>
                </a:solidFill>
              </a:rPr>
              <a:t>́ Approximation </a:t>
            </a:r>
            <a:endParaRPr kumimoji="1" lang="en-US" altLang="ko-Kore-KR" sz="1800" dirty="0">
              <a:solidFill>
                <a:srgbClr val="0070C0"/>
              </a:solidFill>
            </a:endParaRPr>
          </a:p>
          <a:p>
            <a:pPr marL="453862" indent="-453862" algn="l">
              <a:buFont typeface="Arial" panose="020B0604020202020204" pitchFamily="34" charset="0"/>
              <a:buAutoNum type="arabicPeriod"/>
            </a:pPr>
            <a:r>
              <a:rPr kumimoji="1" lang="en-US" altLang="ko-Kore-KR" sz="3000" dirty="0"/>
              <a:t>Simulation and Optimization Setup</a:t>
            </a:r>
          </a:p>
          <a:p>
            <a:pPr marL="453862" indent="-453862" algn="l">
              <a:buFont typeface="Arial" panose="020B0604020202020204" pitchFamily="34" charset="0"/>
              <a:buAutoNum type="arabicPeriod"/>
            </a:pPr>
            <a:r>
              <a:rPr kumimoji="1" lang="en-US" altLang="ko-Kore-KR" sz="3000" dirty="0"/>
              <a:t>Results and Discussion</a:t>
            </a:r>
          </a:p>
          <a:p>
            <a:pPr marL="453862" indent="-453862" algn="l">
              <a:buFont typeface="Arial" panose="020B0604020202020204" pitchFamily="34" charset="0"/>
              <a:buAutoNum type="arabicPeriod"/>
            </a:pPr>
            <a:r>
              <a:rPr kumimoji="1" lang="en-US" altLang="ko-Kore-KR" sz="3000" dirty="0"/>
              <a:t>Conclusion</a:t>
            </a:r>
          </a:p>
        </p:txBody>
      </p:sp>
      <p:sp>
        <p:nvSpPr>
          <p:cNvPr id="9" name="직사각형 2">
            <a:extLst>
              <a:ext uri="{FF2B5EF4-FFF2-40B4-BE49-F238E27FC236}">
                <a16:creationId xmlns:a16="http://schemas.microsoft.com/office/drawing/2014/main" id="{6CB477EE-B5CF-7845-AD30-060E59AC5B0B}"/>
              </a:ext>
            </a:extLst>
          </p:cNvPr>
          <p:cNvSpPr/>
          <p:nvPr/>
        </p:nvSpPr>
        <p:spPr>
          <a:xfrm>
            <a:off x="4855319" y="6287709"/>
            <a:ext cx="2481363" cy="6035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17</a:t>
            </a:r>
            <a:endParaRPr kumimoji="1" lang="ko-US" altLang="en-US" sz="2800" b="1" dirty="0"/>
          </a:p>
        </p:txBody>
      </p:sp>
      <p:sp>
        <p:nvSpPr>
          <p:cNvPr id="10" name="Rectangle 9">
            <a:extLst>
              <a:ext uri="{FF2B5EF4-FFF2-40B4-BE49-F238E27FC236}">
                <a16:creationId xmlns:a16="http://schemas.microsoft.com/office/drawing/2014/main" id="{8DDE4EEB-BAFB-BA43-92C7-8433BB98CB95}"/>
              </a:ext>
            </a:extLst>
          </p:cNvPr>
          <p:cNvSpPr/>
          <p:nvPr/>
        </p:nvSpPr>
        <p:spPr>
          <a:xfrm>
            <a:off x="1043969" y="2744697"/>
            <a:ext cx="5052032" cy="145174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9443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3B474880-8E44-C24D-AD92-C9D9995F115D}"/>
              </a:ext>
            </a:extLst>
          </p:cNvPr>
          <p:cNvSpPr txBox="1">
            <a:spLocks/>
          </p:cNvSpPr>
          <p:nvPr/>
        </p:nvSpPr>
        <p:spPr>
          <a:xfrm>
            <a:off x="1176618" y="2332"/>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42" name="TextBox 41">
            <a:extLst>
              <a:ext uri="{FF2B5EF4-FFF2-40B4-BE49-F238E27FC236}">
                <a16:creationId xmlns:a16="http://schemas.microsoft.com/office/drawing/2014/main" id="{D304F8F4-FCE8-514E-9F60-D8E0AF2E26FE}"/>
              </a:ext>
            </a:extLst>
          </p:cNvPr>
          <p:cNvSpPr txBox="1"/>
          <p:nvPr/>
        </p:nvSpPr>
        <p:spPr>
          <a:xfrm>
            <a:off x="1601545" y="834342"/>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a:t>Baseline Model Reduction Method</a:t>
            </a:r>
          </a:p>
        </p:txBody>
      </p:sp>
      <p:sp>
        <p:nvSpPr>
          <p:cNvPr id="18" name="TextBox 17">
            <a:extLst>
              <a:ext uri="{FF2B5EF4-FFF2-40B4-BE49-F238E27FC236}">
                <a16:creationId xmlns:a16="http://schemas.microsoft.com/office/drawing/2014/main" id="{AA5FE39C-B3A8-6443-ACE4-7B9B515C58A8}"/>
              </a:ext>
            </a:extLst>
          </p:cNvPr>
          <p:cNvSpPr txBox="1"/>
          <p:nvPr/>
        </p:nvSpPr>
        <p:spPr>
          <a:xfrm>
            <a:off x="1015476" y="1477966"/>
            <a:ext cx="10161047" cy="1477328"/>
          </a:xfrm>
          <a:prstGeom prst="rect">
            <a:avLst/>
          </a:prstGeom>
          <a:noFill/>
          <a:ln w="19050">
            <a:solidFill>
              <a:srgbClr val="C00000"/>
            </a:solidFill>
          </a:ln>
        </p:spPr>
        <p:txBody>
          <a:bodyPr wrap="square" rtlCol="0">
            <a:spAutoFit/>
          </a:bodyPr>
          <a:lstStyle/>
          <a:p>
            <a:pPr algn="ctr"/>
            <a:r>
              <a:rPr kumimoji="1" lang="en-US" altLang="ko-US" dirty="0"/>
              <a:t>Finite Difference Method (FDM) is applied to the governing equation to convert the PDEs into ODEs to solve the spherical diffusion equations in the SPM.</a:t>
            </a:r>
          </a:p>
          <a:p>
            <a:pPr algn="just"/>
            <a:endParaRPr kumimoji="1" lang="en-US" altLang="ko-US" dirty="0"/>
          </a:p>
          <a:p>
            <a:pPr algn="ctr"/>
            <a:r>
              <a:rPr kumimoji="1" lang="en-US" altLang="ko-Kore-KR" b="1" dirty="0"/>
              <a:t>→ </a:t>
            </a:r>
            <a:r>
              <a:rPr kumimoji="1" lang="en-US" altLang="ko-Kore-KR" dirty="0"/>
              <a:t>FDM is used to model the battery cell with a degradation model by discretizing the electrode particle to compute the concentration distribution. </a:t>
            </a:r>
          </a:p>
        </p:txBody>
      </p:sp>
      <p:sp>
        <p:nvSpPr>
          <p:cNvPr id="20" name="직사각형 19">
            <a:extLst>
              <a:ext uri="{FF2B5EF4-FFF2-40B4-BE49-F238E27FC236}">
                <a16:creationId xmlns:a16="http://schemas.microsoft.com/office/drawing/2014/main" id="{333E402D-51A8-6242-A5DA-945924ED638B}"/>
              </a:ext>
            </a:extLst>
          </p:cNvPr>
          <p:cNvSpPr/>
          <p:nvPr/>
        </p:nvSpPr>
        <p:spPr>
          <a:xfrm>
            <a:off x="0" y="6485035"/>
            <a:ext cx="12192000" cy="37296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mc:AlternateContent xmlns:mc="http://schemas.openxmlformats.org/markup-compatibility/2006" xmlns:a14="http://schemas.microsoft.com/office/drawing/2010/main">
        <mc:Choice Requires="a14">
          <p:sp>
            <p:nvSpPr>
              <p:cNvPr id="15" name="직사각형 14">
                <a:extLst>
                  <a:ext uri="{FF2B5EF4-FFF2-40B4-BE49-F238E27FC236}">
                    <a16:creationId xmlns:a16="http://schemas.microsoft.com/office/drawing/2014/main" id="{AA9513A5-84C1-3144-B8F6-915800869418}"/>
                  </a:ext>
                </a:extLst>
              </p:cNvPr>
              <p:cNvSpPr/>
              <p:nvPr/>
            </p:nvSpPr>
            <p:spPr>
              <a:xfrm>
                <a:off x="1015476" y="3399530"/>
                <a:ext cx="6321206" cy="2366225"/>
              </a:xfrm>
              <a:prstGeom prst="rect">
                <a:avLst/>
              </a:prstGeom>
              <a:ln w="19050">
                <a:solidFill>
                  <a:srgbClr val="C00000"/>
                </a:solidFill>
              </a:ln>
            </p:spPr>
            <p:txBody>
              <a:bodyPr wrap="square">
                <a:spAutoFit/>
              </a:bodyPr>
              <a:lstStyle/>
              <a:p>
                <a:pPr marL="252146" indent="-252146">
                  <a:buFont typeface="시스템 서체 일반체"/>
                  <a:buChar char="-"/>
                </a:pPr>
                <a:r>
                  <a:rPr kumimoji="1" lang="en-US" altLang="ko-US" dirty="0"/>
                  <a:t>Spherical particle radius discretized evenly. </a:t>
                </a:r>
                <a:endParaRPr kumimoji="1" lang="en-US" altLang="ko-US"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num>
                        <m:den>
                          <m:r>
                            <a:rPr lang="en-US" i="1">
                              <a:latin typeface="Cambria Math" panose="02040503050406030204" pitchFamily="18" charset="0"/>
                            </a:rPr>
                            <m:t>𝑁</m:t>
                          </m:r>
                        </m:den>
                      </m:f>
                    </m:oMath>
                  </m:oMathPara>
                </a14:m>
                <a:endParaRPr kumimoji="1" lang="ko-US" altLang="en-US" dirty="0"/>
              </a:p>
              <a:p>
                <a:pPr marL="252146" indent="-252146">
                  <a:buFont typeface="시스템 서체 일반체"/>
                  <a:buChar char="-"/>
                </a:pPr>
                <a:r>
                  <a:rPr kumimoji="1" lang="en-US" altLang="ko-US" dirty="0"/>
                  <a:t> Central-Difference Method is used to simplified the spherical diffusion equation for each grid point </a:t>
                </a:r>
                <a14:m>
                  <m:oMath xmlns:m="http://schemas.openxmlformats.org/officeDocument/2006/math">
                    <m:r>
                      <a:rPr lang="en-US" i="1">
                        <a:latin typeface="Cambria Math" panose="02040503050406030204" pitchFamily="18" charset="0"/>
                      </a:rPr>
                      <m:t>𝑗</m:t>
                    </m:r>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 </m:t>
                        </m:r>
                        <m:r>
                          <a:rPr lang="en-US" i="1">
                            <a:latin typeface="Cambria Math" panose="02040503050406030204" pitchFamily="18" charset="0"/>
                          </a:rPr>
                          <m:t>𝑁</m:t>
                        </m:r>
                        <m:r>
                          <a:rPr lang="en-US" b="0" i="1" smtClean="0">
                            <a:latin typeface="Cambria Math" panose="02040503050406030204" pitchFamily="18" charset="0"/>
                          </a:rPr>
                          <m:t>−1</m:t>
                        </m:r>
                      </m:e>
                    </m:d>
                  </m:oMath>
                </a14:m>
                <a:r>
                  <a:rPr lang="en-US" dirty="0">
                    <a:effectLst/>
                  </a:rPr>
                  <a:t> </a:t>
                </a:r>
                <a:r>
                  <a:rPr kumimoji="1" lang="en-US" altLang="ko-US" dirty="0"/>
                  <a:t>.</a:t>
                </a:r>
              </a:p>
              <a:p>
                <a:pPr algn="ctr">
                  <a:lnSpc>
                    <a:spcPct val="150000"/>
                  </a:lnSpc>
                </a:pP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num>
                      <m:den>
                        <m:r>
                          <a:rPr lang="en-US" i="1">
                            <a:latin typeface="Cambria Math" panose="02040503050406030204" pitchFamily="18" charset="0"/>
                          </a:rPr>
                          <m:t>𝜕</m:t>
                        </m:r>
                        <m:r>
                          <a:rPr lang="en-US" i="1">
                            <a:latin typeface="Cambria Math" panose="02040503050406030204" pitchFamily="18" charset="0"/>
                          </a:rPr>
                          <m:t>𝑡</m:t>
                        </m:r>
                      </m:den>
                    </m:f>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num>
                      <m:den>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den>
                    </m:f>
                    <m:d>
                      <m:dPr>
                        <m:begChr m:val="["/>
                        <m:endChr m:val="]"/>
                        <m:ctrlPr>
                          <a:rPr lang="en-US" i="1">
                            <a:latin typeface="Cambria Math" panose="02040503050406030204" pitchFamily="18" charset="0"/>
                          </a:rPr>
                        </m:ctrlPr>
                      </m:d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d>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r>
                              <a:rPr lang="en-US" i="1">
                                <a:latin typeface="Cambria Math" panose="02040503050406030204" pitchFamily="18" charset="0"/>
                              </a:rPr>
                              <m:t>+1</m:t>
                            </m:r>
                          </m:sub>
                        </m:sSub>
                      </m:e>
                    </m:d>
                  </m:oMath>
                </a14:m>
                <a:r>
                  <a:rPr lang="en-US" altLang="ko-US" dirty="0"/>
                  <a:t> </a:t>
                </a:r>
              </a:p>
            </p:txBody>
          </p:sp>
        </mc:Choice>
        <mc:Fallback xmlns="">
          <p:sp>
            <p:nvSpPr>
              <p:cNvPr id="15" name="직사각형 14">
                <a:extLst>
                  <a:ext uri="{FF2B5EF4-FFF2-40B4-BE49-F238E27FC236}">
                    <a16:creationId xmlns:a16="http://schemas.microsoft.com/office/drawing/2014/main" id="{AA9513A5-84C1-3144-B8F6-915800869418}"/>
                  </a:ext>
                </a:extLst>
              </p:cNvPr>
              <p:cNvSpPr>
                <a:spLocks noRot="1" noChangeAspect="1" noMove="1" noResize="1" noEditPoints="1" noAdjustHandles="1" noChangeArrowheads="1" noChangeShapeType="1" noTextEdit="1"/>
              </p:cNvSpPr>
              <p:nvPr/>
            </p:nvSpPr>
            <p:spPr>
              <a:xfrm>
                <a:off x="1015476" y="3399530"/>
                <a:ext cx="6321206" cy="2366225"/>
              </a:xfrm>
              <a:prstGeom prst="rect">
                <a:avLst/>
              </a:prstGeom>
              <a:blipFill>
                <a:blip r:embed="rId4"/>
                <a:stretch>
                  <a:fillRect l="-800" t="-1058"/>
                </a:stretch>
              </a:blipFill>
              <a:ln w="19050">
                <a:solidFill>
                  <a:srgbClr val="C00000"/>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C7412744-6163-3D4C-8A12-BADC0CC62E40}"/>
              </a:ext>
            </a:extLst>
          </p:cNvPr>
          <p:cNvSpPr txBox="1"/>
          <p:nvPr/>
        </p:nvSpPr>
        <p:spPr>
          <a:xfrm>
            <a:off x="7524303" y="5962645"/>
            <a:ext cx="3322421" cy="309637"/>
          </a:xfrm>
          <a:prstGeom prst="rect">
            <a:avLst/>
          </a:prstGeom>
          <a:noFill/>
        </p:spPr>
        <p:txBody>
          <a:bodyPr wrap="square" rtlCol="0">
            <a:spAutoFit/>
          </a:bodyPr>
          <a:lstStyle/>
          <a:p>
            <a:pPr algn="ctr"/>
            <a:r>
              <a:rPr kumimoji="1" lang="en-US" altLang="ko-Kore-KR" sz="1412" dirty="0"/>
              <a:t>Evenly discretized single particle electrode</a:t>
            </a:r>
            <a:endParaRPr kumimoji="1" lang="ko-Kore-KR" altLang="en-US" sz="1412" dirty="0"/>
          </a:p>
        </p:txBody>
      </p:sp>
      <p:pic>
        <p:nvPicPr>
          <p:cNvPr id="34" name="Picture 33">
            <a:extLst>
              <a:ext uri="{FF2B5EF4-FFF2-40B4-BE49-F238E27FC236}">
                <a16:creationId xmlns:a16="http://schemas.microsoft.com/office/drawing/2014/main" id="{49CD3AEF-6EEE-494A-AA75-40EDB8266B77}"/>
              </a:ext>
            </a:extLst>
          </p:cNvPr>
          <p:cNvPicPr/>
          <p:nvPr/>
        </p:nvPicPr>
        <p:blipFill>
          <a:blip r:embed="rId5">
            <a:extLst>
              <a:ext uri="{28A0092B-C50C-407E-A947-70E740481C1C}">
                <a14:useLocalDpi xmlns:a14="http://schemas.microsoft.com/office/drawing/2010/main" val="0"/>
              </a:ext>
            </a:extLst>
          </a:blip>
          <a:stretch>
            <a:fillRect/>
          </a:stretch>
        </p:blipFill>
        <p:spPr>
          <a:xfrm>
            <a:off x="7624801" y="2993141"/>
            <a:ext cx="3202302" cy="2969504"/>
          </a:xfrm>
          <a:prstGeom prst="rect">
            <a:avLst/>
          </a:prstGeom>
        </p:spPr>
      </p:pic>
      <p:sp>
        <p:nvSpPr>
          <p:cNvPr id="10" name="직사각형 2">
            <a:extLst>
              <a:ext uri="{FF2B5EF4-FFF2-40B4-BE49-F238E27FC236}">
                <a16:creationId xmlns:a16="http://schemas.microsoft.com/office/drawing/2014/main" id="{A19E1DB4-DF20-D248-A126-627F2B1AC05F}"/>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18</a:t>
            </a:r>
            <a:endParaRPr kumimoji="1" lang="ko-US" altLang="en-US" sz="2800" b="1" dirty="0"/>
          </a:p>
        </p:txBody>
      </p:sp>
    </p:spTree>
    <p:custDataLst>
      <p:tags r:id="rId1"/>
    </p:custDataLst>
    <p:extLst>
      <p:ext uri="{BB962C8B-B14F-4D97-AF65-F5344CB8AC3E}">
        <p14:creationId xmlns:p14="http://schemas.microsoft.com/office/powerpoint/2010/main" val="133913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203B47B-61A6-C340-A60E-8A9A09928F1A}"/>
              </a:ext>
            </a:extLst>
          </p:cNvPr>
          <p:cNvSpPr>
            <a:spLocks noGrp="1"/>
          </p:cNvSpPr>
          <p:nvPr>
            <p:ph type="title"/>
          </p:nvPr>
        </p:nvSpPr>
        <p:spPr>
          <a:xfrm>
            <a:off x="1100304" y="197097"/>
            <a:ext cx="9278471" cy="1169614"/>
          </a:xfrm>
        </p:spPr>
        <p:txBody>
          <a:bodyPr/>
          <a:lstStyle/>
          <a:p>
            <a:r>
              <a:rPr kumimoji="1" lang="en-US" altLang="ko-Kore-KR" dirty="0">
                <a:latin typeface="+mn-lt"/>
              </a:rPr>
              <a:t>Outline </a:t>
            </a:r>
            <a:endParaRPr kumimoji="1" lang="ko-Kore-KR" altLang="en-US" dirty="0">
              <a:latin typeface="+mn-lt"/>
            </a:endParaRPr>
          </a:p>
        </p:txBody>
      </p:sp>
      <p:sp>
        <p:nvSpPr>
          <p:cNvPr id="3" name="내용 개체 틀 2">
            <a:extLst>
              <a:ext uri="{FF2B5EF4-FFF2-40B4-BE49-F238E27FC236}">
                <a16:creationId xmlns:a16="http://schemas.microsoft.com/office/drawing/2014/main" id="{773A7556-E8CA-F745-9D53-C237F508E02D}"/>
              </a:ext>
            </a:extLst>
          </p:cNvPr>
          <p:cNvSpPr>
            <a:spLocks noGrp="1"/>
          </p:cNvSpPr>
          <p:nvPr>
            <p:ph idx="1"/>
          </p:nvPr>
        </p:nvSpPr>
        <p:spPr>
          <a:xfrm>
            <a:off x="1813225" y="1369571"/>
            <a:ext cx="8896104" cy="4786116"/>
          </a:xfrm>
        </p:spPr>
        <p:txBody>
          <a:bodyPr>
            <a:normAutofit/>
          </a:bodyPr>
          <a:lstStyle/>
          <a:p>
            <a:pPr marL="453862" indent="-453862">
              <a:buAutoNum type="arabicPeriod"/>
            </a:pPr>
            <a:r>
              <a:rPr kumimoji="1" lang="en-US" altLang="ko-Kore-KR" sz="3000" dirty="0"/>
              <a:t>Introduction</a:t>
            </a:r>
          </a:p>
          <a:p>
            <a:pPr marL="453862" indent="-453862">
              <a:buAutoNum type="arabicPeriod"/>
            </a:pPr>
            <a:r>
              <a:rPr kumimoji="1" lang="en-US" altLang="ko-Kore-KR" sz="3000" dirty="0"/>
              <a:t>Lithium-Ion Battery Cell Model</a:t>
            </a:r>
          </a:p>
          <a:p>
            <a:pPr lvl="1"/>
            <a:r>
              <a:rPr kumimoji="1" lang="en-US" altLang="ko-Kore-KR" sz="1800" dirty="0"/>
              <a:t>Basics of Lithium-Ion Battery</a:t>
            </a:r>
          </a:p>
          <a:p>
            <a:pPr lvl="1"/>
            <a:r>
              <a:rPr kumimoji="1" lang="en-US" altLang="ko-Kore-KR" sz="1800" dirty="0"/>
              <a:t>The Single Particle Model</a:t>
            </a:r>
          </a:p>
          <a:p>
            <a:pPr marL="453862" indent="-453862">
              <a:buAutoNum type="arabicPeriod"/>
            </a:pPr>
            <a:r>
              <a:rPr kumimoji="1" lang="en-US" altLang="ko-Kore-KR" sz="3000" dirty="0"/>
              <a:t>Model Reduction</a:t>
            </a:r>
          </a:p>
          <a:p>
            <a:pPr lvl="1"/>
            <a:r>
              <a:rPr kumimoji="1" lang="en-US" altLang="ko-Kore-KR" sz="1800" dirty="0"/>
              <a:t>Baseline Model Reduction Method</a:t>
            </a:r>
          </a:p>
          <a:p>
            <a:pPr lvl="1"/>
            <a:r>
              <a:rPr kumimoji="1" lang="en-US" altLang="ko-Kore-KR" sz="1800" dirty="0"/>
              <a:t>Optimization-based Model Reduction Method</a:t>
            </a:r>
            <a:endParaRPr kumimoji="1" lang="en-US" altLang="ko-Kore-KR" sz="1600" dirty="0"/>
          </a:p>
          <a:p>
            <a:pPr lvl="1"/>
            <a:r>
              <a:rPr lang="en-US" sz="1800" dirty="0" err="1"/>
              <a:t>Pade</a:t>
            </a:r>
            <a:r>
              <a:rPr lang="en-US" sz="1800" dirty="0"/>
              <a:t>́ Approximation</a:t>
            </a:r>
            <a:r>
              <a:rPr lang="en-US" sz="1800" dirty="0">
                <a:effectLst/>
              </a:rPr>
              <a:t> </a:t>
            </a:r>
            <a:endParaRPr kumimoji="1" lang="en-US" altLang="ko-Kore-KR" sz="1800" dirty="0"/>
          </a:p>
          <a:p>
            <a:pPr marL="453862" indent="-453862">
              <a:buAutoNum type="arabicPeriod"/>
            </a:pPr>
            <a:r>
              <a:rPr kumimoji="1" lang="en-US" altLang="ko-Kore-KR" sz="3000" dirty="0"/>
              <a:t>Simulation and Optimization Setup</a:t>
            </a:r>
          </a:p>
          <a:p>
            <a:pPr marL="453862" indent="-453862">
              <a:buAutoNum type="arabicPeriod"/>
            </a:pPr>
            <a:r>
              <a:rPr kumimoji="1" lang="en-US" altLang="ko-Kore-KR" sz="3000" dirty="0"/>
              <a:t>Results and Discussion</a:t>
            </a:r>
          </a:p>
          <a:p>
            <a:pPr marL="453862" indent="-453862">
              <a:buAutoNum type="arabicPeriod"/>
            </a:pPr>
            <a:r>
              <a:rPr kumimoji="1" lang="en-US" altLang="ko-Kore-KR" sz="3000" dirty="0"/>
              <a:t>Conclusion</a:t>
            </a:r>
          </a:p>
        </p:txBody>
      </p:sp>
      <p:sp>
        <p:nvSpPr>
          <p:cNvPr id="4" name="직사각형 7">
            <a:extLst>
              <a:ext uri="{FF2B5EF4-FFF2-40B4-BE49-F238E27FC236}">
                <a16:creationId xmlns:a16="http://schemas.microsoft.com/office/drawing/2014/main" id="{59ECA94B-4E45-4148-B938-E0D3DCAFC6AD}"/>
              </a:ext>
            </a:extLst>
          </p:cNvPr>
          <p:cNvSpPr/>
          <p:nvPr/>
        </p:nvSpPr>
        <p:spPr>
          <a:xfrm>
            <a:off x="-19008" y="6433551"/>
            <a:ext cx="12226506" cy="43994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a:p>
        </p:txBody>
      </p:sp>
      <p:sp>
        <p:nvSpPr>
          <p:cNvPr id="5" name="직사각형 8">
            <a:extLst>
              <a:ext uri="{FF2B5EF4-FFF2-40B4-BE49-F238E27FC236}">
                <a16:creationId xmlns:a16="http://schemas.microsoft.com/office/drawing/2014/main" id="{551D8D4B-7A35-4446-9972-1CFB8729BE76}"/>
              </a:ext>
            </a:extLst>
          </p:cNvPr>
          <p:cNvSpPr/>
          <p:nvPr/>
        </p:nvSpPr>
        <p:spPr>
          <a:xfrm>
            <a:off x="4672640" y="6433552"/>
            <a:ext cx="2812211" cy="46040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dirty="0"/>
          </a:p>
        </p:txBody>
      </p:sp>
      <p:sp>
        <p:nvSpPr>
          <p:cNvPr id="6" name="직사각형 2">
            <a:extLst>
              <a:ext uri="{FF2B5EF4-FFF2-40B4-BE49-F238E27FC236}">
                <a16:creationId xmlns:a16="http://schemas.microsoft.com/office/drawing/2014/main" id="{9F6FB7ED-24F4-7440-8432-0554CD492CFA}"/>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sz="2800" b="1" dirty="0"/>
              <a:t>1</a:t>
            </a:r>
            <a:endParaRPr kumimoji="1" lang="ko-US" altLang="en-US" sz="2800" b="1" dirty="0"/>
          </a:p>
        </p:txBody>
      </p:sp>
    </p:spTree>
    <p:extLst>
      <p:ext uri="{BB962C8B-B14F-4D97-AF65-F5344CB8AC3E}">
        <p14:creationId xmlns:p14="http://schemas.microsoft.com/office/powerpoint/2010/main" val="203251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직사각형 1">
                <a:extLst>
                  <a:ext uri="{FF2B5EF4-FFF2-40B4-BE49-F238E27FC236}">
                    <a16:creationId xmlns:a16="http://schemas.microsoft.com/office/drawing/2014/main" id="{FF371735-DA64-384A-9608-1A02FE93EF26}"/>
                  </a:ext>
                </a:extLst>
              </p:cNvPr>
              <p:cNvSpPr/>
              <p:nvPr/>
            </p:nvSpPr>
            <p:spPr>
              <a:xfrm>
                <a:off x="737107" y="1539840"/>
                <a:ext cx="10717784" cy="3647089"/>
              </a:xfrm>
              <a:prstGeom prst="rect">
                <a:avLst/>
              </a:prstGeom>
              <a:ln w="19050">
                <a:solidFill>
                  <a:srgbClr val="C00000"/>
                </a:solidFill>
              </a:ln>
            </p:spPr>
            <p:txBody>
              <a:bodyPr wrap="square">
                <a:spAutoFit/>
              </a:bodyPr>
              <a:lstStyle/>
              <a:p>
                <a:pPr algn="just"/>
                <a:r>
                  <a:rPr kumimoji="1" lang="en-US" altLang="ko-US" sz="2000" dirty="0"/>
                  <a:t>The forward difference method is applied to the first boundary condition </a:t>
                </a:r>
                <a14:m>
                  <m:oMath xmlns:m="http://schemas.openxmlformats.org/officeDocument/2006/math">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den>
                                </m:f>
                              </m:e>
                            </m:d>
                          </m:e>
                          <m:sub>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r>
                              <a:rPr lang="en-US" sz="2000" i="1">
                                <a:latin typeface="Cambria Math" panose="02040503050406030204" pitchFamily="18" charset="0"/>
                              </a:rPr>
                              <m:t>=0</m:t>
                            </m:r>
                          </m:sub>
                        </m:sSub>
                        <m:r>
                          <a:rPr lang="en-US" sz="2000" i="1">
                            <a:latin typeface="Cambria Math" panose="02040503050406030204" pitchFamily="18" charset="0"/>
                          </a:rPr>
                          <m:t>=0</m:t>
                        </m:r>
                      </m:e>
                    </m:d>
                  </m:oMath>
                </a14:m>
                <a:r>
                  <a:rPr kumimoji="1" lang="en-US" altLang="ko-US" sz="2000" dirty="0"/>
                  <a:t>.</a:t>
                </a:r>
              </a:p>
              <a:p>
                <a:pPr algn="ct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r>
                              <a:rPr lang="en-US" sz="2000" i="1">
                                <a:latin typeface="Cambria Math" panose="02040503050406030204" pitchFamily="18" charset="0"/>
                              </a:rPr>
                              <m:t>,1</m:t>
                            </m:r>
                          </m:sub>
                        </m:sSub>
                      </m:num>
                      <m:den>
                        <m:r>
                          <a:rPr lang="en-US" sz="2000" i="1">
                            <a:latin typeface="Cambria Math" panose="02040503050406030204" pitchFamily="18" charset="0"/>
                          </a:rPr>
                          <m:t>𝜕</m:t>
                        </m:r>
                        <m:r>
                          <a:rPr lang="en-US" sz="2000" i="1">
                            <a:latin typeface="Cambria Math" panose="02040503050406030204" pitchFamily="18" charset="0"/>
                          </a:rPr>
                          <m:t>𝑡</m:t>
                        </m:r>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𝑖</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e>
                        </m:d>
                      </m:num>
                      <m:den>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r>
                              <a:rPr lang="en-US" sz="2000" i="1">
                                <a:latin typeface="Cambria Math" panose="02040503050406030204" pitchFamily="18" charset="0"/>
                              </a:rPr>
                              <m:t>,1</m:t>
                            </m:r>
                          </m:sub>
                        </m:sSub>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r>
                              <a:rPr lang="en-US" sz="2000" i="1">
                                <a:latin typeface="Cambria Math" panose="02040503050406030204" pitchFamily="18" charset="0"/>
                              </a:rPr>
                              <m:t>)</m:t>
                            </m:r>
                          </m:e>
                          <m:sup>
                            <m:r>
                              <a:rPr lang="en-US" sz="2000" i="1">
                                <a:latin typeface="Cambria Math" panose="02040503050406030204" pitchFamily="18" charset="0"/>
                              </a:rPr>
                              <m:t>2</m:t>
                            </m:r>
                          </m:sup>
                        </m:sSup>
                      </m:den>
                    </m:f>
                    <m:d>
                      <m:dPr>
                        <m:begChr m:val="["/>
                        <m:endChr m:val="]"/>
                        <m:ctrlPr>
                          <a:rPr lang="en-US" sz="2000" i="1">
                            <a:latin typeface="Cambria Math" panose="02040503050406030204" pitchFamily="18" charset="0"/>
                          </a:rPr>
                        </m:ctrlPr>
                      </m:d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r>
                              <a:rPr lang="en-US" sz="2000" i="1">
                                <a:latin typeface="Cambria Math" panose="02040503050406030204" pitchFamily="18" charset="0"/>
                              </a:rPr>
                              <m:t>,2</m:t>
                            </m:r>
                          </m:sub>
                        </m:sSub>
                      </m:e>
                    </m:d>
                  </m:oMath>
                </a14:m>
                <a:r>
                  <a:rPr kumimoji="1" lang="en-US" altLang="ko-US" sz="2000" dirty="0"/>
                  <a:t>  </a:t>
                </a:r>
              </a:p>
              <a:p>
                <a:pPr algn="ctr"/>
                <a:r>
                  <a:rPr kumimoji="1" lang="en-US" altLang="ko-Kore-KR" sz="2000" b="1" dirty="0"/>
                  <a:t>→</a:t>
                </a:r>
                <a:r>
                  <a:rPr kumimoji="1" lang="en-US" altLang="ko-Kore-KR" sz="2000" dirty="0"/>
                  <a:t> Provides the concentration dynamic for </a:t>
                </a:r>
                <a14:m>
                  <m:oMath xmlns:m="http://schemas.openxmlformats.org/officeDocument/2006/math">
                    <m:sSub>
                      <m:sSubPr>
                        <m:ctrlPr>
                          <a:rPr lang="en-US" sz="2000" i="1" smtClean="0">
                            <a:latin typeface="Cambria Math" panose="02040503050406030204" pitchFamily="18" charset="0"/>
                          </a:rPr>
                        </m:ctrlPr>
                      </m:sSubPr>
                      <m:e>
                        <m:r>
                          <a:rPr lang="en-US" sz="2000" b="0" i="1">
                            <a:latin typeface="Cambria Math" panose="02040503050406030204" pitchFamily="18" charset="0"/>
                          </a:rPr>
                          <m:t>𝑐</m:t>
                        </m:r>
                      </m:e>
                      <m:sub>
                        <m:r>
                          <a:rPr lang="en-US" sz="2000" b="0" i="1">
                            <a:latin typeface="Cambria Math" panose="02040503050406030204" pitchFamily="18" charset="0"/>
                          </a:rPr>
                          <m:t>𝑖</m:t>
                        </m:r>
                        <m:r>
                          <a:rPr lang="en-US" sz="2000" b="0" i="1">
                            <a:latin typeface="Cambria Math" panose="02040503050406030204" pitchFamily="18" charset="0"/>
                          </a:rPr>
                          <m:t>,1</m:t>
                        </m:r>
                      </m:sub>
                    </m:sSub>
                  </m:oMath>
                </a14:m>
                <a:endParaRPr kumimoji="1" lang="en-US" altLang="ko-US" sz="2000" dirty="0"/>
              </a:p>
              <a:p>
                <a:pPr algn="ctr"/>
                <a:endParaRPr kumimoji="1" lang="en-US" altLang="ko-US" sz="2000" dirty="0"/>
              </a:p>
              <a:p>
                <a:pPr algn="just"/>
                <a:r>
                  <a:rPr kumimoji="1" lang="en-US" altLang="ko-US" sz="2000" dirty="0"/>
                  <a:t>The backward difference method is applied to the second boundary condition </a:t>
                </a:r>
                <a14:m>
                  <m:oMath xmlns:m="http://schemas.openxmlformats.org/officeDocument/2006/math">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i="1">
                                <a:latin typeface="Cambria Math" panose="02040503050406030204" pitchFamily="18" charset="0"/>
                              </a:rPr>
                              <m:t> </m:t>
                            </m:r>
                            <m:d>
                              <m:dPr>
                                <m:begChr m:val=""/>
                                <m:endChr m:val="|"/>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sub>
                                    </m:sSub>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den>
                                </m:f>
                              </m:e>
                            </m:d>
                          </m:e>
                          <m:sub>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m:t>
                                </m:r>
                              </m:sub>
                            </m:sSub>
                          </m:sub>
                        </m:sSub>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𝐽</m:t>
                                </m:r>
                              </m:e>
                              <m:sub>
                                <m:r>
                                  <a:rPr lang="en-US" sz="2000" i="1">
                                    <a:latin typeface="Cambria Math" panose="02040503050406030204" pitchFamily="18" charset="0"/>
                                  </a:rPr>
                                  <m:t>𝑖</m:t>
                                </m:r>
                              </m:sub>
                            </m:sSub>
                          </m:num>
                          <m:den>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𝑖</m:t>
                                    </m:r>
                                  </m:sub>
                                </m:sSub>
                                <m:r>
                                  <a:rPr lang="en-US" sz="2000" i="1">
                                    <a:latin typeface="Cambria Math" panose="02040503050406030204" pitchFamily="18" charset="0"/>
                                  </a:rPr>
                                  <m:t>𝑎</m:t>
                                </m:r>
                              </m:e>
                              <m:sub>
                                <m:r>
                                  <a:rPr lang="en-US" sz="2000" i="1">
                                    <a:latin typeface="Cambria Math" panose="02040503050406030204" pitchFamily="18" charset="0"/>
                                  </a:rPr>
                                  <m:t>𝑖</m:t>
                                </m:r>
                              </m:sub>
                            </m:sSub>
                            <m:r>
                              <a:rPr lang="en-US" sz="2000" i="1">
                                <a:latin typeface="Cambria Math" panose="02040503050406030204" pitchFamily="18" charset="0"/>
                              </a:rPr>
                              <m:t>𝐹</m:t>
                            </m:r>
                          </m:den>
                        </m:f>
                      </m:e>
                    </m:d>
                  </m:oMath>
                </a14:m>
                <a:r>
                  <a:rPr kumimoji="1" lang="en-US" altLang="ko-US" sz="2000" dirty="0"/>
                  <a:t>.</a:t>
                </a:r>
              </a:p>
              <a:p>
                <a:pPr algn="ctr">
                  <a:lnSpc>
                    <a:spcPct val="150000"/>
                  </a:lnSpc>
                </a:pP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𝑖</m:t>
                            </m:r>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−1</m:t>
                            </m:r>
                          </m:sub>
                        </m:sSub>
                      </m:num>
                      <m:den>
                        <m:r>
                          <a:rPr lang="en-US" sz="2000" i="1">
                            <a:latin typeface="Cambria Math" panose="02040503050406030204" pitchFamily="18" charset="0"/>
                          </a:rPr>
                          <m:t>𝜕</m:t>
                        </m:r>
                        <m:r>
                          <a:rPr lang="en-US" sz="2000" i="1">
                            <a:latin typeface="Cambria Math" panose="02040503050406030204" pitchFamily="18" charset="0"/>
                          </a:rPr>
                          <m:t>𝑡</m:t>
                        </m:r>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𝑛</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sSup>
                          <m:sSupPr>
                            <m:ctrlPr>
                              <a:rPr lang="en-US" sz="2000" i="1">
                                <a:latin typeface="Cambria Math" panose="02040503050406030204" pitchFamily="18" charset="0"/>
                              </a:rPr>
                            </m:ctrlPr>
                          </m:sSupPr>
                          <m:e>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e>
                          <m:sup>
                            <m:r>
                              <a:rPr lang="en-US" sz="2000" i="1">
                                <a:latin typeface="Cambria Math" panose="02040503050406030204" pitchFamily="18" charset="0"/>
                              </a:rPr>
                              <m:t>2</m:t>
                            </m:r>
                          </m:sup>
                        </m:sSup>
                      </m:den>
                    </m:f>
                    <m:d>
                      <m:dPr>
                        <m:begChr m:val="["/>
                        <m:endChr m:val="]"/>
                        <m:ctrlPr>
                          <a:rPr lang="en-US" sz="2000" i="1">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−2</m:t>
                            </m:r>
                          </m:sub>
                        </m:sSub>
                        <m:r>
                          <a:rPr lang="en-US" sz="2000" i="1">
                            <a:latin typeface="Cambria Math" panose="02040503050406030204" pitchFamily="18" charset="0"/>
                          </a:rPr>
                          <m:t>−2</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−1</m:t>
                            </m:r>
                          </m:sub>
                        </m:sSub>
                        <m:r>
                          <a:rPr lang="en-US" sz="2000" i="1">
                            <a:latin typeface="Cambria Math" panose="02040503050406030204" pitchFamily="18" charset="0"/>
                          </a:rPr>
                          <m:t>+</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𝑖</m:t>
                                </m:r>
                              </m:sub>
                            </m:sSub>
                          </m:e>
                        </m:d>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𝑁</m:t>
                            </m:r>
                          </m:sub>
                        </m:sSub>
                      </m:e>
                    </m:d>
                  </m:oMath>
                </a14:m>
                <a:r>
                  <a:rPr lang="en-US" altLang="ko-US" sz="2000" dirty="0"/>
                  <a:t> </a:t>
                </a:r>
              </a:p>
              <a:p>
                <a:pPr algn="ctr">
                  <a:lnSpc>
                    <a:spcPct val="150000"/>
                  </a:lnSpc>
                </a:pP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𝑁</m:t>
                        </m:r>
                      </m:sub>
                    </m:sSub>
                    <m:r>
                      <a:rPr lang="en-US" sz="2000" i="1">
                        <a:latin typeface="Cambria Math" panose="02040503050406030204" pitchFamily="18" charset="0"/>
                      </a:rPr>
                      <m:t>=</m:t>
                    </m:r>
                    <m:r>
                      <a:rPr lang="en-US" sz="2000" i="1">
                        <a:latin typeface="Cambria Math" panose="02040503050406030204" pitchFamily="18" charset="0"/>
                      </a:rPr>
                      <m:t>𝑔</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𝑛</m:t>
                            </m:r>
                            <m:r>
                              <a:rPr lang="en-US" sz="2000" i="1">
                                <a:latin typeface="Cambria Math" panose="02040503050406030204" pitchFamily="18" charset="0"/>
                              </a:rPr>
                              <m:t>,</m:t>
                            </m:r>
                            <m:r>
                              <a:rPr lang="en-US" sz="2000" i="1">
                                <a:latin typeface="Cambria Math" panose="02040503050406030204" pitchFamily="18" charset="0"/>
                              </a:rPr>
                              <m:t>𝑁</m:t>
                            </m:r>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𝐼</m:t>
                        </m:r>
                      </m:e>
                    </m:d>
                  </m:oMath>
                </a14:m>
                <a:r>
                  <a:rPr lang="en-US" altLang="ko-US" sz="2000" dirty="0"/>
                  <a:t> </a:t>
                </a:r>
              </a:p>
            </p:txBody>
          </p:sp>
        </mc:Choice>
        <mc:Fallback xmlns="">
          <p:sp>
            <p:nvSpPr>
              <p:cNvPr id="2" name="직사각형 1">
                <a:extLst>
                  <a:ext uri="{FF2B5EF4-FFF2-40B4-BE49-F238E27FC236}">
                    <a16:creationId xmlns:a16="http://schemas.microsoft.com/office/drawing/2014/main" id="{FF371735-DA64-384A-9608-1A02FE93EF26}"/>
                  </a:ext>
                </a:extLst>
              </p:cNvPr>
              <p:cNvSpPr>
                <a:spLocks noRot="1" noChangeAspect="1" noMove="1" noResize="1" noEditPoints="1" noAdjustHandles="1" noChangeArrowheads="1" noChangeShapeType="1" noTextEdit="1"/>
              </p:cNvSpPr>
              <p:nvPr/>
            </p:nvSpPr>
            <p:spPr>
              <a:xfrm>
                <a:off x="737107" y="1539840"/>
                <a:ext cx="10717784" cy="3647089"/>
              </a:xfrm>
              <a:prstGeom prst="rect">
                <a:avLst/>
              </a:prstGeom>
              <a:blipFill>
                <a:blip r:embed="rId4"/>
                <a:stretch>
                  <a:fillRect l="-591" t="-25862" b="-1724"/>
                </a:stretch>
              </a:blipFill>
              <a:ln w="19050">
                <a:solidFill>
                  <a:srgbClr val="C00000"/>
                </a:solidFill>
              </a:ln>
            </p:spPr>
            <p:txBody>
              <a:bodyPr/>
              <a:lstStyle/>
              <a:p>
                <a:r>
                  <a:rPr lang="en-US">
                    <a:noFill/>
                  </a:rPr>
                  <a:t> </a:t>
                </a:r>
              </a:p>
            </p:txBody>
          </p:sp>
        </mc:Fallback>
      </mc:AlternateContent>
      <p:sp>
        <p:nvSpPr>
          <p:cNvPr id="16" name="직사각형 15">
            <a:extLst>
              <a:ext uri="{FF2B5EF4-FFF2-40B4-BE49-F238E27FC236}">
                <a16:creationId xmlns:a16="http://schemas.microsoft.com/office/drawing/2014/main" id="{9373B413-D2B7-5747-8898-85EA4CA6D3BC}"/>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2" name="Title 1">
            <a:extLst>
              <a:ext uri="{FF2B5EF4-FFF2-40B4-BE49-F238E27FC236}">
                <a16:creationId xmlns:a16="http://schemas.microsoft.com/office/drawing/2014/main" id="{9D4041C4-EA70-FB43-941C-ED551597C9BF}"/>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23" name="TextBox 22">
            <a:extLst>
              <a:ext uri="{FF2B5EF4-FFF2-40B4-BE49-F238E27FC236}">
                <a16:creationId xmlns:a16="http://schemas.microsoft.com/office/drawing/2014/main" id="{FBECE24B-C080-E342-9C9F-EDAE8AAB20B8}"/>
              </a:ext>
            </a:extLst>
          </p:cNvPr>
          <p:cNvSpPr txBox="1"/>
          <p:nvPr/>
        </p:nvSpPr>
        <p:spPr>
          <a:xfrm>
            <a:off x="1601545" y="949953"/>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a:t>Baseline Model Reduction Method</a:t>
            </a:r>
          </a:p>
        </p:txBody>
      </p:sp>
      <p:sp>
        <p:nvSpPr>
          <p:cNvPr id="15" name="Rectangle 14">
            <a:extLst>
              <a:ext uri="{FF2B5EF4-FFF2-40B4-BE49-F238E27FC236}">
                <a16:creationId xmlns:a16="http://schemas.microsoft.com/office/drawing/2014/main" id="{03140F80-3EF7-2B4D-A86B-6DC69904A183}"/>
              </a:ext>
            </a:extLst>
          </p:cNvPr>
          <p:cNvSpPr/>
          <p:nvPr/>
        </p:nvSpPr>
        <p:spPr>
          <a:xfrm>
            <a:off x="348386" y="5566457"/>
            <a:ext cx="11495227" cy="400110"/>
          </a:xfrm>
          <a:prstGeom prst="rect">
            <a:avLst/>
          </a:prstGeom>
        </p:spPr>
        <p:txBody>
          <a:bodyPr wrap="square">
            <a:spAutoFit/>
          </a:bodyPr>
          <a:lstStyle/>
          <a:p>
            <a:pPr algn="ctr"/>
            <a:r>
              <a:rPr kumimoji="1" lang="en-US" altLang="ko-Kore-KR" sz="2000" b="1" dirty="0"/>
              <a:t>→ </a:t>
            </a:r>
            <a:r>
              <a:rPr kumimoji="1" lang="en-US" altLang="ko-Kore-KR" sz="2000" dirty="0"/>
              <a:t>A similar procedure can be applied for the linearized degradation case or the positive electrode dynamics</a:t>
            </a:r>
            <a:endParaRPr lang="en-US" altLang="ko-US" sz="2000" dirty="0"/>
          </a:p>
        </p:txBody>
      </p:sp>
      <p:sp>
        <p:nvSpPr>
          <p:cNvPr id="8" name="직사각형 2">
            <a:extLst>
              <a:ext uri="{FF2B5EF4-FFF2-40B4-BE49-F238E27FC236}">
                <a16:creationId xmlns:a16="http://schemas.microsoft.com/office/drawing/2014/main" id="{9E0B4CBF-3F43-1649-8F58-0C67AC926E8B}"/>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19</a:t>
            </a:r>
            <a:endParaRPr kumimoji="1" lang="ko-US" altLang="en-US" sz="2800" b="1" dirty="0"/>
          </a:p>
        </p:txBody>
      </p:sp>
    </p:spTree>
    <p:custDataLst>
      <p:tags r:id="rId1"/>
    </p:custDataLst>
    <p:extLst>
      <p:ext uri="{BB962C8B-B14F-4D97-AF65-F5344CB8AC3E}">
        <p14:creationId xmlns:p14="http://schemas.microsoft.com/office/powerpoint/2010/main" val="2684557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744BFD6A-CFBD-6F4C-91B3-E66CE8359B97}"/>
              </a:ext>
            </a:extLst>
          </p:cNvPr>
          <p:cNvSpPr txBox="1">
            <a:spLocks/>
          </p:cNvSpPr>
          <p:nvPr/>
        </p:nvSpPr>
        <p:spPr>
          <a:xfrm>
            <a:off x="1176618" y="-1268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19" name="TextBox 18">
            <a:extLst>
              <a:ext uri="{FF2B5EF4-FFF2-40B4-BE49-F238E27FC236}">
                <a16:creationId xmlns:a16="http://schemas.microsoft.com/office/drawing/2014/main" id="{4BB46F03-A6ED-0342-A637-A7432613A62F}"/>
              </a:ext>
            </a:extLst>
          </p:cNvPr>
          <p:cNvSpPr txBox="1"/>
          <p:nvPr/>
        </p:nvSpPr>
        <p:spPr>
          <a:xfrm>
            <a:off x="1601545" y="819327"/>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a:t>Optimization-Based Model Reduction</a:t>
            </a:r>
          </a:p>
        </p:txBody>
      </p:sp>
      <p:sp>
        <p:nvSpPr>
          <p:cNvPr id="20" name="아래쪽 화살표[D] 20">
            <a:extLst>
              <a:ext uri="{FF2B5EF4-FFF2-40B4-BE49-F238E27FC236}">
                <a16:creationId xmlns:a16="http://schemas.microsoft.com/office/drawing/2014/main" id="{8B84883A-4DD2-7A41-9A24-B8FDE460E088}"/>
              </a:ext>
            </a:extLst>
          </p:cNvPr>
          <p:cNvSpPr/>
          <p:nvPr/>
        </p:nvSpPr>
        <p:spPr>
          <a:xfrm rot="16200000">
            <a:off x="5867401" y="1378269"/>
            <a:ext cx="457200" cy="60696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21" name="직사각형 14">
            <a:extLst>
              <a:ext uri="{FF2B5EF4-FFF2-40B4-BE49-F238E27FC236}">
                <a16:creationId xmlns:a16="http://schemas.microsoft.com/office/drawing/2014/main" id="{E2D0AE8A-6FDA-A549-95A3-DA1A96E7CE19}"/>
              </a:ext>
            </a:extLst>
          </p:cNvPr>
          <p:cNvSpPr/>
          <p:nvPr/>
        </p:nvSpPr>
        <p:spPr>
          <a:xfrm>
            <a:off x="656666" y="1358587"/>
            <a:ext cx="4489076" cy="646331"/>
          </a:xfrm>
          <a:prstGeom prst="rect">
            <a:avLst/>
          </a:prstGeom>
          <a:ln w="19050">
            <a:solidFill>
              <a:srgbClr val="C00000"/>
            </a:solidFill>
          </a:ln>
        </p:spPr>
        <p:txBody>
          <a:bodyPr wrap="square">
            <a:spAutoFit/>
          </a:bodyPr>
          <a:lstStyle/>
          <a:p>
            <a:pPr algn="ctr"/>
            <a:r>
              <a:rPr lang="en-US" altLang="ko-US" dirty="0"/>
              <a:t>The FDM requires a high number of states to accurately capture diffusion dynamics</a:t>
            </a:r>
          </a:p>
        </p:txBody>
      </p:sp>
      <p:sp>
        <p:nvSpPr>
          <p:cNvPr id="22" name="직사각형 14">
            <a:extLst>
              <a:ext uri="{FF2B5EF4-FFF2-40B4-BE49-F238E27FC236}">
                <a16:creationId xmlns:a16="http://schemas.microsoft.com/office/drawing/2014/main" id="{AAD6573D-767C-5B47-92A4-4B6E800FE7DB}"/>
              </a:ext>
            </a:extLst>
          </p:cNvPr>
          <p:cNvSpPr/>
          <p:nvPr/>
        </p:nvSpPr>
        <p:spPr>
          <a:xfrm>
            <a:off x="7046258" y="1358587"/>
            <a:ext cx="4489076" cy="646331"/>
          </a:xfrm>
          <a:prstGeom prst="rect">
            <a:avLst/>
          </a:prstGeom>
          <a:ln w="19050">
            <a:solidFill>
              <a:srgbClr val="C00000"/>
            </a:solidFill>
          </a:ln>
        </p:spPr>
        <p:txBody>
          <a:bodyPr wrap="square">
            <a:spAutoFit/>
          </a:bodyPr>
          <a:lstStyle/>
          <a:p>
            <a:pPr algn="ctr"/>
            <a:r>
              <a:rPr lang="en-US" altLang="ko-US" dirty="0"/>
              <a:t>The optimization-based procedure is used to reduce the model’s complexity</a:t>
            </a:r>
          </a:p>
        </p:txBody>
      </p:sp>
      <p:sp>
        <p:nvSpPr>
          <p:cNvPr id="24" name="직사각형 15">
            <a:extLst>
              <a:ext uri="{FF2B5EF4-FFF2-40B4-BE49-F238E27FC236}">
                <a16:creationId xmlns:a16="http://schemas.microsoft.com/office/drawing/2014/main" id="{47252711-E15D-9140-BBD2-37B7650BC3A1}"/>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pic>
        <p:nvPicPr>
          <p:cNvPr id="3" name="Picture 2">
            <a:extLst>
              <a:ext uri="{FF2B5EF4-FFF2-40B4-BE49-F238E27FC236}">
                <a16:creationId xmlns:a16="http://schemas.microsoft.com/office/drawing/2014/main" id="{CEBD9268-49D2-3449-8B1F-1EF255954192}"/>
              </a:ext>
            </a:extLst>
          </p:cNvPr>
          <p:cNvPicPr>
            <a:picLocks noChangeAspect="1"/>
          </p:cNvPicPr>
          <p:nvPr/>
        </p:nvPicPr>
        <p:blipFill>
          <a:blip r:embed="rId3"/>
          <a:srcRect/>
          <a:stretch/>
        </p:blipFill>
        <p:spPr>
          <a:xfrm>
            <a:off x="-56404" y="2133463"/>
            <a:ext cx="5573071" cy="4347323"/>
          </a:xfrm>
          <a:prstGeom prst="rect">
            <a:avLst/>
          </a:prstGeom>
        </p:spPr>
      </p:pic>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7D4E272-C84B-1B4A-A829-CE42FE1E5B6B}"/>
                  </a:ext>
                </a:extLst>
              </p:cNvPr>
              <p:cNvSpPr/>
              <p:nvPr/>
            </p:nvSpPr>
            <p:spPr>
              <a:xfrm>
                <a:off x="1936645" y="2635364"/>
                <a:ext cx="2751606" cy="338554"/>
              </a:xfrm>
              <a:prstGeom prst="rect">
                <a:avLst/>
              </a:prstGeom>
              <a:ln>
                <a:solidFill>
                  <a:srgbClr val="0070C0"/>
                </a:solidFill>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b="0" i="1" smtClean="0">
                              <a:effectLst/>
                              <a:latin typeface="Cambria Math" panose="02040503050406030204" pitchFamily="18" charset="0"/>
                            </a:rPr>
                          </m:ctrlPr>
                        </m:sSubPr>
                        <m:e>
                          <m:r>
                            <a:rPr lang="en-US" sz="1600" b="0" i="1" smtClean="0">
                              <a:effectLst/>
                              <a:latin typeface="Cambria Math" panose="02040503050406030204" pitchFamily="18" charset="0"/>
                            </a:rPr>
                            <m:t>𝑦</m:t>
                          </m:r>
                        </m:e>
                        <m:sub>
                          <m:r>
                            <a:rPr lang="en-US" sz="1600" b="0" i="1" smtClean="0">
                              <a:effectLst/>
                              <a:latin typeface="Cambria Math" panose="02040503050406030204" pitchFamily="18" charset="0"/>
                            </a:rPr>
                            <m:t>𝑡𝑟𝑢𝑒</m:t>
                          </m:r>
                        </m:sub>
                      </m:sSub>
                      <m:r>
                        <a:rPr lang="en-US" sz="1600" b="0" i="1" smtClean="0">
                          <a:effectLst/>
                          <a:latin typeface="Cambria Math" panose="02040503050406030204" pitchFamily="18" charset="0"/>
                        </a:rPr>
                        <m:t>=</m:t>
                      </m:r>
                      <m:sSup>
                        <m:sSupPr>
                          <m:ctrlPr>
                            <a:rPr lang="en-US" sz="1600" b="0" i="1" smtClean="0">
                              <a:effectLst/>
                              <a:latin typeface="Cambria Math" panose="02040503050406030204" pitchFamily="18" charset="0"/>
                            </a:rPr>
                          </m:ctrlPr>
                        </m:sSupPr>
                        <m:e>
                          <m:r>
                            <a:rPr lang="en-US" sz="1600" b="0" i="1" smtClean="0">
                              <a:effectLst/>
                              <a:latin typeface="Cambria Math" panose="02040503050406030204" pitchFamily="18" charset="0"/>
                            </a:rPr>
                            <m:t>𝑥</m:t>
                          </m:r>
                        </m:e>
                        <m:sup>
                          <m:r>
                            <a:rPr lang="en-US" sz="1600" b="0" i="1" smtClean="0">
                              <a:effectLst/>
                              <a:latin typeface="Cambria Math" panose="02040503050406030204" pitchFamily="18" charset="0"/>
                            </a:rPr>
                            <m:t>3</m:t>
                          </m:r>
                        </m:sup>
                      </m:sSup>
                      <m:r>
                        <a:rPr lang="en-US" sz="1600" b="0" i="1" smtClean="0">
                          <a:effectLst/>
                          <a:latin typeface="Cambria Math" panose="02040503050406030204" pitchFamily="18" charset="0"/>
                        </a:rPr>
                        <m:t>−12</m:t>
                      </m:r>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+36</m:t>
                      </m:r>
                      <m:r>
                        <a:rPr lang="en-US" sz="1600" b="0" i="1" smtClean="0">
                          <a:latin typeface="Cambria Math" panose="02040503050406030204" pitchFamily="18" charset="0"/>
                        </a:rPr>
                        <m:t>𝑥</m:t>
                      </m:r>
                      <m:r>
                        <a:rPr lang="en-US" sz="1600" b="0" i="1" smtClean="0">
                          <a:latin typeface="Cambria Math" panose="02040503050406030204" pitchFamily="18" charset="0"/>
                        </a:rPr>
                        <m:t>+9</m:t>
                      </m:r>
                    </m:oMath>
                  </m:oMathPara>
                </a14:m>
                <a:endParaRPr lang="en-US" altLang="ko-US" sz="1600" dirty="0"/>
              </a:p>
            </p:txBody>
          </p:sp>
        </mc:Choice>
        <mc:Fallback xmlns="">
          <p:sp>
            <p:nvSpPr>
              <p:cNvPr id="13" name="Rectangle 12">
                <a:extLst>
                  <a:ext uri="{FF2B5EF4-FFF2-40B4-BE49-F238E27FC236}">
                    <a16:creationId xmlns:a16="http://schemas.microsoft.com/office/drawing/2014/main" id="{47D4E272-C84B-1B4A-A829-CE42FE1E5B6B}"/>
                  </a:ext>
                </a:extLst>
              </p:cNvPr>
              <p:cNvSpPr>
                <a:spLocks noRot="1" noChangeAspect="1" noMove="1" noResize="1" noEditPoints="1" noAdjustHandles="1" noChangeArrowheads="1" noChangeShapeType="1" noTextEdit="1"/>
              </p:cNvSpPr>
              <p:nvPr/>
            </p:nvSpPr>
            <p:spPr>
              <a:xfrm>
                <a:off x="1936645" y="2635364"/>
                <a:ext cx="2751606" cy="338554"/>
              </a:xfrm>
              <a:prstGeom prst="rect">
                <a:avLst/>
              </a:prstGeom>
              <a:blipFill>
                <a:blip r:embed="rId4"/>
                <a:stretch>
                  <a:fillRect/>
                </a:stretch>
              </a:blipFill>
              <a:ln>
                <a:solidFill>
                  <a:srgbClr val="0070C0"/>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12559ECB-9D5A-6B40-93B2-7B594E14C947}"/>
              </a:ext>
            </a:extLst>
          </p:cNvPr>
          <p:cNvCxnSpPr>
            <a:cxnSpLocks/>
            <a:endCxn id="13" idx="2"/>
          </p:cNvCxnSpPr>
          <p:nvPr/>
        </p:nvCxnSpPr>
        <p:spPr>
          <a:xfrm flipH="1" flipV="1">
            <a:off x="3312448" y="2973918"/>
            <a:ext cx="1542871" cy="58632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34DE7BF-CADC-504C-8BA8-F1BC375BE70A}"/>
                  </a:ext>
                </a:extLst>
              </p:cNvPr>
              <p:cNvSpPr/>
              <p:nvPr/>
            </p:nvSpPr>
            <p:spPr>
              <a:xfrm>
                <a:off x="391885" y="5785557"/>
                <a:ext cx="2751607" cy="338554"/>
              </a:xfrm>
              <a:prstGeom prst="rect">
                <a:avLst/>
              </a:prstGeom>
              <a:ln>
                <a:solidFill>
                  <a:srgbClr val="0070C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𝑟</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𝜎</m:t>
                          </m:r>
                        </m:e>
                        <m:sub>
                          <m:r>
                            <a:rPr lang="en-US" sz="1600" i="1">
                              <a:latin typeface="Cambria Math" panose="02040503050406030204" pitchFamily="18" charset="0"/>
                            </a:rPr>
                            <m:t>1</m:t>
                          </m:r>
                        </m:sub>
                      </m:sSub>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3</m:t>
                          </m:r>
                        </m:sup>
                      </m:sSup>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𝜎</m:t>
                          </m:r>
                        </m:e>
                        <m:sub>
                          <m:r>
                            <a:rPr lang="en-US" sz="1600" b="0" i="1" smtClean="0">
                              <a:latin typeface="Cambria Math" panose="02040503050406030204" pitchFamily="18" charset="0"/>
                            </a:rPr>
                            <m:t>2</m:t>
                          </m:r>
                        </m:sub>
                      </m:sSub>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2</m:t>
                          </m:r>
                        </m:sup>
                      </m:sSup>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𝜎</m:t>
                          </m:r>
                        </m:e>
                        <m:sub>
                          <m:r>
                            <a:rPr lang="en-US" sz="1600" b="0" i="1" smtClean="0">
                              <a:latin typeface="Cambria Math" panose="02040503050406030204" pitchFamily="18" charset="0"/>
                            </a:rPr>
                            <m:t>3</m:t>
                          </m:r>
                        </m:sub>
                      </m:sSub>
                      <m:r>
                        <a:rPr lang="en-US" sz="1600" i="1">
                          <a:latin typeface="Cambria Math" panose="02040503050406030204" pitchFamily="18" charset="0"/>
                        </a:rPr>
                        <m:t>𝑥</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𝜎</m:t>
                          </m:r>
                        </m:e>
                        <m:sub>
                          <m:r>
                            <a:rPr lang="en-US" sz="1600" b="0" i="1" smtClean="0">
                              <a:latin typeface="Cambria Math" panose="02040503050406030204" pitchFamily="18" charset="0"/>
                            </a:rPr>
                            <m:t>4</m:t>
                          </m:r>
                        </m:sub>
                      </m:sSub>
                    </m:oMath>
                  </m:oMathPara>
                </a14:m>
                <a:endParaRPr lang="en-US" sz="1600" dirty="0"/>
              </a:p>
            </p:txBody>
          </p:sp>
        </mc:Choice>
        <mc:Fallback xmlns="">
          <p:sp>
            <p:nvSpPr>
              <p:cNvPr id="10" name="Rectangle 9">
                <a:extLst>
                  <a:ext uri="{FF2B5EF4-FFF2-40B4-BE49-F238E27FC236}">
                    <a16:creationId xmlns:a16="http://schemas.microsoft.com/office/drawing/2014/main" id="{F34DE7BF-CADC-504C-8BA8-F1BC375BE70A}"/>
                  </a:ext>
                </a:extLst>
              </p:cNvPr>
              <p:cNvSpPr>
                <a:spLocks noRot="1" noChangeAspect="1" noMove="1" noResize="1" noEditPoints="1" noAdjustHandles="1" noChangeArrowheads="1" noChangeShapeType="1" noTextEdit="1"/>
              </p:cNvSpPr>
              <p:nvPr/>
            </p:nvSpPr>
            <p:spPr>
              <a:xfrm>
                <a:off x="391885" y="5785557"/>
                <a:ext cx="2751607" cy="338554"/>
              </a:xfrm>
              <a:prstGeom prst="rect">
                <a:avLst/>
              </a:prstGeom>
              <a:blipFill>
                <a:blip r:embed="rId5"/>
                <a:stretch>
                  <a:fillRect/>
                </a:stretch>
              </a:blipFill>
              <a:ln>
                <a:solidFill>
                  <a:srgbClr val="0070C0"/>
                </a:solidFill>
              </a:ln>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89A5664-2B87-7541-B161-73A7A5CEAD29}"/>
              </a:ext>
            </a:extLst>
          </p:cNvPr>
          <p:cNvCxnSpPr>
            <a:cxnSpLocks/>
          </p:cNvCxnSpPr>
          <p:nvPr/>
        </p:nvCxnSpPr>
        <p:spPr>
          <a:xfrm flipH="1">
            <a:off x="1767688" y="5050971"/>
            <a:ext cx="540083" cy="734586"/>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Up Arrow 15">
            <a:extLst>
              <a:ext uri="{FF2B5EF4-FFF2-40B4-BE49-F238E27FC236}">
                <a16:creationId xmlns:a16="http://schemas.microsoft.com/office/drawing/2014/main" id="{0DF8BB06-D0CF-F644-8F9F-44FDC9403762}"/>
              </a:ext>
            </a:extLst>
          </p:cNvPr>
          <p:cNvSpPr/>
          <p:nvPr/>
        </p:nvSpPr>
        <p:spPr>
          <a:xfrm>
            <a:off x="3861219" y="5166574"/>
            <a:ext cx="101999" cy="56605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Up Arrow 26">
            <a:extLst>
              <a:ext uri="{FF2B5EF4-FFF2-40B4-BE49-F238E27FC236}">
                <a16:creationId xmlns:a16="http://schemas.microsoft.com/office/drawing/2014/main" id="{A4336E5B-5E00-1D41-B87E-D53A2F19AC98}"/>
              </a:ext>
            </a:extLst>
          </p:cNvPr>
          <p:cNvSpPr/>
          <p:nvPr/>
        </p:nvSpPr>
        <p:spPr>
          <a:xfrm rot="20666487">
            <a:off x="3789047" y="4619924"/>
            <a:ext cx="93247" cy="358618"/>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173C053-F706-6642-B5E7-769145F08CDA}"/>
                  </a:ext>
                </a:extLst>
              </p:cNvPr>
              <p:cNvSpPr txBox="1"/>
              <p:nvPr/>
            </p:nvSpPr>
            <p:spPr>
              <a:xfrm>
                <a:off x="4021835" y="5260010"/>
                <a:ext cx="2404840" cy="369332"/>
              </a:xfrm>
              <a:prstGeom prst="rect">
                <a:avLst/>
              </a:prstGeom>
              <a:solidFill>
                <a:schemeClr val="bg1"/>
              </a:solidFill>
            </p:spPr>
            <p:txBody>
              <a:bodyPr wrap="square" rtlCol="0">
                <a:spAutoFit/>
              </a:bodyPr>
              <a:lstStyle/>
              <a:p>
                <a:r>
                  <a:rPr lang="en-US" dirty="0"/>
                  <a:t>1</a:t>
                </a:r>
                <a:r>
                  <a:rPr lang="en-US" baseline="30000" dirty="0"/>
                  <a:t>st</a:t>
                </a:r>
                <a:r>
                  <a:rPr lang="en-US" dirty="0"/>
                  <a:t> Gen.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2</a:t>
                </a:r>
                <a:r>
                  <a:rPr lang="en-US" baseline="30000" dirty="0"/>
                  <a:t>nd</a:t>
                </a:r>
                <a:r>
                  <a:rPr lang="en-US" dirty="0"/>
                  <a:t> Gen.</a:t>
                </a:r>
              </a:p>
            </p:txBody>
          </p:sp>
        </mc:Choice>
        <mc:Fallback xmlns="">
          <p:sp>
            <p:nvSpPr>
              <p:cNvPr id="17" name="TextBox 16">
                <a:extLst>
                  <a:ext uri="{FF2B5EF4-FFF2-40B4-BE49-F238E27FC236}">
                    <a16:creationId xmlns:a16="http://schemas.microsoft.com/office/drawing/2014/main" id="{E173C053-F706-6642-B5E7-769145F08CDA}"/>
                  </a:ext>
                </a:extLst>
              </p:cNvPr>
              <p:cNvSpPr txBox="1">
                <a:spLocks noRot="1" noChangeAspect="1" noMove="1" noResize="1" noEditPoints="1" noAdjustHandles="1" noChangeArrowheads="1" noChangeShapeType="1" noTextEdit="1"/>
              </p:cNvSpPr>
              <p:nvPr/>
            </p:nvSpPr>
            <p:spPr>
              <a:xfrm>
                <a:off x="4021835" y="5260010"/>
                <a:ext cx="2404840" cy="369332"/>
              </a:xfrm>
              <a:prstGeom prst="rect">
                <a:avLst/>
              </a:prstGeom>
              <a:blipFill>
                <a:blip r:embed="rId6"/>
                <a:stretch>
                  <a:fillRect l="-2105"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D42291C-44EE-8644-A031-AA4E87B0B289}"/>
                  </a:ext>
                </a:extLst>
              </p:cNvPr>
              <p:cNvSpPr txBox="1"/>
              <p:nvPr/>
            </p:nvSpPr>
            <p:spPr>
              <a:xfrm>
                <a:off x="3963218" y="4553745"/>
                <a:ext cx="2404840" cy="369332"/>
              </a:xfrm>
              <a:prstGeom prst="rect">
                <a:avLst/>
              </a:prstGeom>
              <a:solidFill>
                <a:schemeClr val="bg1"/>
              </a:solidFill>
            </p:spPr>
            <p:txBody>
              <a:bodyPr wrap="square" rtlCol="0">
                <a:spAutoFit/>
              </a:bodyPr>
              <a:lstStyle/>
              <a:p>
                <a:r>
                  <a:rPr lang="en-US" dirty="0"/>
                  <a:t>2</a:t>
                </a:r>
                <a:r>
                  <a:rPr lang="en-US" baseline="30000" dirty="0"/>
                  <a:t>nd</a:t>
                </a:r>
                <a:r>
                  <a:rPr lang="en-US" dirty="0"/>
                  <a:t> Gen.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3</a:t>
                </a:r>
                <a:r>
                  <a:rPr lang="en-US" baseline="30000" dirty="0"/>
                  <a:t>rd</a:t>
                </a:r>
                <a:r>
                  <a:rPr lang="en-US" dirty="0"/>
                  <a:t> Gen.</a:t>
                </a:r>
              </a:p>
            </p:txBody>
          </p:sp>
        </mc:Choice>
        <mc:Fallback xmlns="">
          <p:sp>
            <p:nvSpPr>
              <p:cNvPr id="28" name="TextBox 27">
                <a:extLst>
                  <a:ext uri="{FF2B5EF4-FFF2-40B4-BE49-F238E27FC236}">
                    <a16:creationId xmlns:a16="http://schemas.microsoft.com/office/drawing/2014/main" id="{ED42291C-44EE-8644-A031-AA4E87B0B289}"/>
                  </a:ext>
                </a:extLst>
              </p:cNvPr>
              <p:cNvSpPr txBox="1">
                <a:spLocks noRot="1" noChangeAspect="1" noMove="1" noResize="1" noEditPoints="1" noAdjustHandles="1" noChangeArrowheads="1" noChangeShapeType="1" noTextEdit="1"/>
              </p:cNvSpPr>
              <p:nvPr/>
            </p:nvSpPr>
            <p:spPr>
              <a:xfrm>
                <a:off x="3963218" y="4553745"/>
                <a:ext cx="2404840" cy="369332"/>
              </a:xfrm>
              <a:prstGeom prst="rect">
                <a:avLst/>
              </a:prstGeom>
              <a:blipFill>
                <a:blip r:embed="rId7"/>
                <a:stretch>
                  <a:fillRect l="-2105"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E66EC12-1C65-EB40-B3D1-B7522810AF04}"/>
                  </a:ext>
                </a:extLst>
              </p:cNvPr>
              <p:cNvSpPr txBox="1"/>
              <p:nvPr/>
            </p:nvSpPr>
            <p:spPr>
              <a:xfrm>
                <a:off x="6231122" y="3923964"/>
                <a:ext cx="2765822" cy="1827103"/>
              </a:xfrm>
              <a:prstGeom prst="rect">
                <a:avLst/>
              </a:prstGeom>
              <a:noFill/>
            </p:spPr>
            <p:txBody>
              <a:bodyPr wrap="none" lIns="0" tIns="0" rIns="0" bIns="0" rtlCol="0">
                <a:spAutoFit/>
              </a:bodyPr>
              <a:lstStyle/>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e>
                              <m:e>
                                <m:r>
                                  <a:rPr lang="en-US" i="1">
                                    <a:latin typeface="Cambria Math" panose="02040503050406030204" pitchFamily="18" charset="0"/>
                                  </a:rPr>
                                  <m:t>5</m:t>
                                </m:r>
                              </m:e>
                              <m:e>
                                <m:r>
                                  <a:rPr lang="en-US" i="1">
                                    <a:latin typeface="Cambria Math" panose="02040503050406030204" pitchFamily="18" charset="0"/>
                                  </a:rPr>
                                  <m:t>9</m:t>
                                </m:r>
                              </m:e>
                              <m:e>
                                <m:r>
                                  <a:rPr lang="en-US" i="1">
                                    <a:latin typeface="Cambria Math" panose="02040503050406030204" pitchFamily="18" charset="0"/>
                                  </a:rPr>
                                  <m:t>10</m:t>
                                </m:r>
                              </m:e>
                            </m:mr>
                            <m:mr>
                              <m:e>
                                <m:r>
                                  <a:rPr lang="en-US" i="1">
                                    <a:latin typeface="Cambria Math" panose="02040503050406030204" pitchFamily="18" charset="0"/>
                                  </a:rPr>
                                  <m:t>0.1</m:t>
                                </m:r>
                              </m:e>
                              <m:e>
                                <m:r>
                                  <a:rPr lang="en-US" i="1" smtClean="0">
                                    <a:solidFill>
                                      <a:srgbClr val="0070C0"/>
                                    </a:solidFill>
                                    <a:latin typeface="Cambria Math" panose="02040503050406030204" pitchFamily="18" charset="0"/>
                                  </a:rPr>
                                  <m:t>−11</m:t>
                                </m:r>
                              </m:e>
                              <m:e>
                                <m:r>
                                  <a:rPr lang="en-US" i="1">
                                    <a:latin typeface="Cambria Math" panose="02040503050406030204" pitchFamily="18" charset="0"/>
                                  </a:rPr>
                                  <m:t>1</m:t>
                                </m:r>
                              </m:e>
                              <m:e>
                                <m:r>
                                  <a:rPr lang="en-US" i="1">
                                    <a:latin typeface="Cambria Math" panose="02040503050406030204" pitchFamily="18" charset="0"/>
                                  </a:rPr>
                                  <m:t>−4.5</m:t>
                                </m:r>
                              </m:e>
                            </m:mr>
                            <m:mr>
                              <m:e>
                                <m:r>
                                  <a:rPr lang="en-US" b="0" i="1" smtClean="0">
                                    <a:solidFill>
                                      <a:srgbClr val="0070C0"/>
                                    </a:solidFill>
                                    <a:latin typeface="Cambria Math" panose="02040503050406030204" pitchFamily="18" charset="0"/>
                                  </a:rPr>
                                  <m:t>1</m:t>
                                </m:r>
                              </m:e>
                              <m:e>
                                <m:r>
                                  <a:rPr lang="en-US" i="1">
                                    <a:latin typeface="Cambria Math" panose="02040503050406030204" pitchFamily="18" charset="0"/>
                                  </a:rPr>
                                  <m:t>3.5</m:t>
                                </m:r>
                              </m:e>
                              <m:e>
                                <m:r>
                                  <a:rPr lang="en-US" i="1">
                                    <a:latin typeface="Cambria Math" panose="02040503050406030204" pitchFamily="18" charset="0"/>
                                  </a:rPr>
                                  <m:t>−3</m:t>
                                </m:r>
                              </m:e>
                              <m:e>
                                <m:r>
                                  <a:rPr lang="en-US" i="1" smtClean="0">
                                    <a:solidFill>
                                      <a:srgbClr val="0070C0"/>
                                    </a:solidFill>
                                    <a:latin typeface="Cambria Math" panose="02040503050406030204" pitchFamily="18" charset="0"/>
                                  </a:rPr>
                                  <m:t>11</m:t>
                                </m:r>
                              </m:e>
                            </m:mr>
                            <m:mr>
                              <m:e>
                                <m:r>
                                  <a:rPr lang="en-US" i="1">
                                    <a:latin typeface="Cambria Math" panose="02040503050406030204" pitchFamily="18" charset="0"/>
                                  </a:rPr>
                                  <m:t>−10</m:t>
                                </m:r>
                              </m:e>
                              <m:e>
                                <m:r>
                                  <a:rPr lang="en-US" i="1">
                                    <a:latin typeface="Cambria Math" panose="02040503050406030204" pitchFamily="18" charset="0"/>
                                  </a:rPr>
                                  <m:t>−5</m:t>
                                </m:r>
                              </m:e>
                              <m:e>
                                <m:r>
                                  <a:rPr lang="en-US" i="1" smtClean="0">
                                    <a:solidFill>
                                      <a:srgbClr val="0070C0"/>
                                    </a:solidFill>
                                    <a:latin typeface="Cambria Math" panose="02040503050406030204" pitchFamily="18" charset="0"/>
                                  </a:rPr>
                                  <m:t>10</m:t>
                                </m:r>
                              </m:e>
                              <m:e>
                                <m:r>
                                  <a:rPr lang="en-US" i="1">
                                    <a:latin typeface="Cambria Math" panose="02040503050406030204" pitchFamily="18" charset="0"/>
                                  </a:rPr>
                                  <m:t>3</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i="1">
                                    <a:latin typeface="Cambria Math" panose="02040503050406030204" pitchFamily="18" charset="0"/>
                                  </a:rPr>
                                  <m:t>2.3</m:t>
                                </m:r>
                              </m:e>
                              <m:e>
                                <m:r>
                                  <a:rPr lang="en-US" i="1">
                                    <a:latin typeface="Cambria Math" panose="02040503050406030204" pitchFamily="18" charset="0"/>
                                  </a:rPr>
                                  <m:t>4</m:t>
                                </m:r>
                              </m:e>
                              <m:e>
                                <m:r>
                                  <a:rPr lang="en-US" i="1">
                                    <a:latin typeface="Cambria Math" panose="02040503050406030204" pitchFamily="18" charset="0"/>
                                  </a:rPr>
                                  <m:t>4</m:t>
                                </m:r>
                              </m:e>
                              <m:e>
                                <m:r>
                                  <a:rPr lang="en-US" i="1">
                                    <a:latin typeface="Cambria Math" panose="02040503050406030204" pitchFamily="18" charset="0"/>
                                  </a:rPr>
                                  <m:t>−4</m:t>
                                </m:r>
                              </m:e>
                            </m:mr>
                          </m:m>
                        </m:e>
                      </m:d>
                    </m:oMath>
                  </m:oMathPara>
                </a14:m>
                <a:endParaRPr lang="en-US" dirty="0"/>
              </a:p>
            </p:txBody>
          </p:sp>
        </mc:Choice>
        <mc:Fallback xmlns="">
          <p:sp>
            <p:nvSpPr>
              <p:cNvPr id="29" name="TextBox 28">
                <a:extLst>
                  <a:ext uri="{FF2B5EF4-FFF2-40B4-BE49-F238E27FC236}">
                    <a16:creationId xmlns:a16="http://schemas.microsoft.com/office/drawing/2014/main" id="{8E66EC12-1C65-EB40-B3D1-B7522810AF04}"/>
                  </a:ext>
                </a:extLst>
              </p:cNvPr>
              <p:cNvSpPr txBox="1">
                <a:spLocks noRot="1" noChangeAspect="1" noMove="1" noResize="1" noEditPoints="1" noAdjustHandles="1" noChangeArrowheads="1" noChangeShapeType="1" noTextEdit="1"/>
              </p:cNvSpPr>
              <p:nvPr/>
            </p:nvSpPr>
            <p:spPr>
              <a:xfrm>
                <a:off x="6231122" y="3923964"/>
                <a:ext cx="2765822" cy="1827103"/>
              </a:xfrm>
              <a:prstGeom prst="rect">
                <a:avLst/>
              </a:prstGeom>
              <a:blipFill>
                <a:blip r:embed="rId8"/>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791BAAF-9163-6D41-A204-554519078FC1}"/>
                  </a:ext>
                </a:extLst>
              </p:cNvPr>
              <p:cNvSpPr txBox="1"/>
              <p:nvPr/>
            </p:nvSpPr>
            <p:spPr>
              <a:xfrm>
                <a:off x="6505518" y="3719992"/>
                <a:ext cx="32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1</m:t>
                          </m:r>
                        </m:sub>
                      </m:sSub>
                    </m:oMath>
                  </m:oMathPara>
                </a14:m>
                <a:endParaRPr lang="en-US" dirty="0"/>
              </a:p>
            </p:txBody>
          </p:sp>
        </mc:Choice>
        <mc:Fallback xmlns="">
          <p:sp>
            <p:nvSpPr>
              <p:cNvPr id="30" name="TextBox 29">
                <a:extLst>
                  <a:ext uri="{FF2B5EF4-FFF2-40B4-BE49-F238E27FC236}">
                    <a16:creationId xmlns:a16="http://schemas.microsoft.com/office/drawing/2014/main" id="{D791BAAF-9163-6D41-A204-554519078FC1}"/>
                  </a:ext>
                </a:extLst>
              </p:cNvPr>
              <p:cNvSpPr txBox="1">
                <a:spLocks noRot="1" noChangeAspect="1" noMove="1" noResize="1" noEditPoints="1" noAdjustHandles="1" noChangeArrowheads="1" noChangeShapeType="1" noTextEdit="1"/>
              </p:cNvSpPr>
              <p:nvPr/>
            </p:nvSpPr>
            <p:spPr>
              <a:xfrm>
                <a:off x="6505518" y="3719992"/>
                <a:ext cx="323835" cy="369332"/>
              </a:xfrm>
              <a:prstGeom prst="rect">
                <a:avLst/>
              </a:prstGeom>
              <a:blipFill>
                <a:blip r:embed="rId9"/>
                <a:stretch>
                  <a:fillRect r="-769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BEF5DC2B-A0E6-8645-9250-B73DB435A689}"/>
              </a:ext>
            </a:extLst>
          </p:cNvPr>
          <p:cNvSpPr txBox="1"/>
          <p:nvPr/>
        </p:nvSpPr>
        <p:spPr>
          <a:xfrm>
            <a:off x="6231121" y="2599167"/>
            <a:ext cx="5568993" cy="3416320"/>
          </a:xfrm>
          <a:prstGeom prst="rect">
            <a:avLst/>
          </a:prstGeom>
          <a:noFill/>
          <a:ln w="19050">
            <a:solidFill>
              <a:srgbClr val="C00000"/>
            </a:solidFill>
          </a:ln>
        </p:spPr>
        <p:txBody>
          <a:bodyPr wrap="square" rtlCol="0">
            <a:spAutoFit/>
          </a:bodyPr>
          <a:lstStyle/>
          <a:p>
            <a:pPr marL="285750" indent="-285750" algn="just">
              <a:buFont typeface="System Font Regular"/>
              <a:buChar char="-"/>
            </a:pPr>
            <a:r>
              <a:rPr lang="en-US" altLang="ko-US" b="1" dirty="0"/>
              <a:t>Genetic Algorithm (GA)</a:t>
            </a:r>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a:p>
            <a:pPr marL="285750" indent="-285750" algn="just">
              <a:buFont typeface="System Font Regular"/>
              <a:buChar char="-"/>
            </a:pPr>
            <a:endParaRPr lang="en-US" altLang="ko-US" b="1" dirty="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BB3D247-C43C-A140-BBD6-EDFD64893DE3}"/>
                  </a:ext>
                </a:extLst>
              </p:cNvPr>
              <p:cNvSpPr txBox="1"/>
              <p:nvPr/>
            </p:nvSpPr>
            <p:spPr>
              <a:xfrm>
                <a:off x="7133029" y="3719992"/>
                <a:ext cx="32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2</m:t>
                          </m:r>
                        </m:sub>
                      </m:sSub>
                    </m:oMath>
                  </m:oMathPara>
                </a14:m>
                <a:endParaRPr lang="en-US" dirty="0"/>
              </a:p>
            </p:txBody>
          </p:sp>
        </mc:Choice>
        <mc:Fallback xmlns="">
          <p:sp>
            <p:nvSpPr>
              <p:cNvPr id="31" name="TextBox 30">
                <a:extLst>
                  <a:ext uri="{FF2B5EF4-FFF2-40B4-BE49-F238E27FC236}">
                    <a16:creationId xmlns:a16="http://schemas.microsoft.com/office/drawing/2014/main" id="{8BB3D247-C43C-A140-BBD6-EDFD64893DE3}"/>
                  </a:ext>
                </a:extLst>
              </p:cNvPr>
              <p:cNvSpPr txBox="1">
                <a:spLocks noRot="1" noChangeAspect="1" noMove="1" noResize="1" noEditPoints="1" noAdjustHandles="1" noChangeArrowheads="1" noChangeShapeType="1" noTextEdit="1"/>
              </p:cNvSpPr>
              <p:nvPr/>
            </p:nvSpPr>
            <p:spPr>
              <a:xfrm>
                <a:off x="7133029" y="3719992"/>
                <a:ext cx="323835" cy="369332"/>
              </a:xfrm>
              <a:prstGeom prst="rect">
                <a:avLst/>
              </a:prstGeom>
              <a:blipFill>
                <a:blip r:embed="rId10"/>
                <a:stretch>
                  <a:fillRect r="-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F2CFBE9-B2DB-EB40-9C87-4DE61E08DEC0}"/>
                  </a:ext>
                </a:extLst>
              </p:cNvPr>
              <p:cNvSpPr txBox="1"/>
              <p:nvPr/>
            </p:nvSpPr>
            <p:spPr>
              <a:xfrm>
                <a:off x="7726080" y="3719992"/>
                <a:ext cx="32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3</m:t>
                          </m:r>
                        </m:sub>
                      </m:sSub>
                    </m:oMath>
                  </m:oMathPara>
                </a14:m>
                <a:endParaRPr lang="en-US" dirty="0"/>
              </a:p>
            </p:txBody>
          </p:sp>
        </mc:Choice>
        <mc:Fallback xmlns="">
          <p:sp>
            <p:nvSpPr>
              <p:cNvPr id="32" name="TextBox 31">
                <a:extLst>
                  <a:ext uri="{FF2B5EF4-FFF2-40B4-BE49-F238E27FC236}">
                    <a16:creationId xmlns:a16="http://schemas.microsoft.com/office/drawing/2014/main" id="{FF2CFBE9-B2DB-EB40-9C87-4DE61E08DEC0}"/>
                  </a:ext>
                </a:extLst>
              </p:cNvPr>
              <p:cNvSpPr txBox="1">
                <a:spLocks noRot="1" noChangeAspect="1" noMove="1" noResize="1" noEditPoints="1" noAdjustHandles="1" noChangeArrowheads="1" noChangeShapeType="1" noTextEdit="1"/>
              </p:cNvSpPr>
              <p:nvPr/>
            </p:nvSpPr>
            <p:spPr>
              <a:xfrm>
                <a:off x="7726080" y="3719992"/>
                <a:ext cx="323835" cy="369332"/>
              </a:xfrm>
              <a:prstGeom prst="rect">
                <a:avLst/>
              </a:prstGeom>
              <a:blipFill>
                <a:blip r:embed="rId11"/>
                <a:stretch>
                  <a:fillRect r="-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B548C57-5C38-FA41-9680-3DBA4E85A09B}"/>
                  </a:ext>
                </a:extLst>
              </p:cNvPr>
              <p:cNvSpPr txBox="1"/>
              <p:nvPr/>
            </p:nvSpPr>
            <p:spPr>
              <a:xfrm>
                <a:off x="8345635" y="3726046"/>
                <a:ext cx="32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4</m:t>
                          </m:r>
                        </m:sub>
                      </m:sSub>
                    </m:oMath>
                  </m:oMathPara>
                </a14:m>
                <a:endParaRPr lang="en-US" dirty="0"/>
              </a:p>
            </p:txBody>
          </p:sp>
        </mc:Choice>
        <mc:Fallback xmlns="">
          <p:sp>
            <p:nvSpPr>
              <p:cNvPr id="33" name="TextBox 32">
                <a:extLst>
                  <a:ext uri="{FF2B5EF4-FFF2-40B4-BE49-F238E27FC236}">
                    <a16:creationId xmlns:a16="http://schemas.microsoft.com/office/drawing/2014/main" id="{BB548C57-5C38-FA41-9680-3DBA4E85A09B}"/>
                  </a:ext>
                </a:extLst>
              </p:cNvPr>
              <p:cNvSpPr txBox="1">
                <a:spLocks noRot="1" noChangeAspect="1" noMove="1" noResize="1" noEditPoints="1" noAdjustHandles="1" noChangeArrowheads="1" noChangeShapeType="1" noTextEdit="1"/>
              </p:cNvSpPr>
              <p:nvPr/>
            </p:nvSpPr>
            <p:spPr>
              <a:xfrm>
                <a:off x="8345635" y="3726046"/>
                <a:ext cx="323835" cy="369332"/>
              </a:xfrm>
              <a:prstGeom prst="rect">
                <a:avLst/>
              </a:prstGeom>
              <a:blipFill>
                <a:blip r:embed="rId12"/>
                <a:stretch>
                  <a:fillRect r="-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917A82E-AAB7-5244-905D-575D06D6C15B}"/>
                  </a:ext>
                </a:extLst>
              </p:cNvPr>
              <p:cNvSpPr txBox="1"/>
              <p:nvPr/>
            </p:nvSpPr>
            <p:spPr>
              <a:xfrm>
                <a:off x="9159647" y="3923350"/>
                <a:ext cx="2594300" cy="1827103"/>
              </a:xfrm>
              <a:prstGeom prst="rect">
                <a:avLst/>
              </a:prstGeom>
              <a:noFill/>
            </p:spPr>
            <p:txBody>
              <a:bodyPr wrap="none" lIns="0" tIns="0" rIns="0" bIns="0" rtlCol="0">
                <a:spAutoFit/>
              </a:bodyPr>
              <a:lstStyle/>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3</m:t>
                                </m:r>
                              </m:e>
                              <m:e>
                                <m:r>
                                  <a:rPr lang="en-US" i="1">
                                    <a:latin typeface="Cambria Math" panose="02040503050406030204" pitchFamily="18" charset="0"/>
                                  </a:rPr>
                                  <m:t>5</m:t>
                                </m:r>
                              </m:e>
                              <m:e>
                                <m:r>
                                  <a:rPr lang="en-US" b="0" i="1" smtClean="0">
                                    <a:solidFill>
                                      <a:srgbClr val="0070C0"/>
                                    </a:solidFill>
                                    <a:latin typeface="Cambria Math" panose="02040503050406030204" pitchFamily="18" charset="0"/>
                                  </a:rPr>
                                  <m:t>20</m:t>
                                </m:r>
                              </m:e>
                              <m:e>
                                <m:r>
                                  <a:rPr lang="en-US" b="0" i="1" smtClean="0">
                                    <a:latin typeface="Cambria Math" panose="02040503050406030204" pitchFamily="18" charset="0"/>
                                  </a:rPr>
                                  <m:t>−3.9</m:t>
                                </m:r>
                              </m:e>
                            </m:mr>
                            <m:mr>
                              <m:e>
                                <m:r>
                                  <a:rPr lang="en-US" i="1">
                                    <a:latin typeface="Cambria Math" panose="02040503050406030204" pitchFamily="18" charset="0"/>
                                  </a:rPr>
                                  <m:t>0.1</m:t>
                                </m:r>
                              </m:e>
                              <m:e>
                                <m:r>
                                  <a:rPr lang="en-US" i="1" smtClean="0">
                                    <a:solidFill>
                                      <a:srgbClr val="0070C0"/>
                                    </a:solidFill>
                                    <a:latin typeface="Cambria Math" panose="02040503050406030204" pitchFamily="18" charset="0"/>
                                  </a:rPr>
                                  <m:t>−11</m:t>
                                </m:r>
                              </m:e>
                              <m:e>
                                <m:r>
                                  <a:rPr lang="en-US" i="1">
                                    <a:latin typeface="Cambria Math" panose="02040503050406030204" pitchFamily="18" charset="0"/>
                                  </a:rPr>
                                  <m:t>1</m:t>
                                </m:r>
                              </m:e>
                              <m:e>
                                <m:r>
                                  <a:rPr lang="en-US" b="0" i="1" smtClean="0">
                                    <a:latin typeface="Cambria Math" panose="02040503050406030204" pitchFamily="18" charset="0"/>
                                  </a:rPr>
                                  <m:t>3</m:t>
                                </m:r>
                              </m:e>
                            </m:mr>
                            <m:mr>
                              <m:e>
                                <m:r>
                                  <a:rPr lang="en-US" i="1">
                                    <a:latin typeface="Cambria Math" panose="02040503050406030204" pitchFamily="18" charset="0"/>
                                  </a:rPr>
                                  <m:t>6</m:t>
                                </m:r>
                              </m:e>
                              <m:e>
                                <m:r>
                                  <a:rPr lang="en-US" i="1">
                                    <a:latin typeface="Cambria Math" panose="02040503050406030204" pitchFamily="18" charset="0"/>
                                  </a:rPr>
                                  <m:t>3.5</m:t>
                                </m:r>
                              </m:e>
                              <m:e>
                                <m:r>
                                  <a:rPr lang="en-US" i="1">
                                    <a:latin typeface="Cambria Math" panose="02040503050406030204" pitchFamily="18" charset="0"/>
                                  </a:rPr>
                                  <m:t>−3</m:t>
                                </m:r>
                              </m:e>
                              <m:e>
                                <m:r>
                                  <a:rPr lang="en-US" b="0" i="1" smtClean="0">
                                    <a:solidFill>
                                      <a:srgbClr val="0070C0"/>
                                    </a:solidFill>
                                    <a:latin typeface="Cambria Math" panose="02040503050406030204" pitchFamily="18" charset="0"/>
                                  </a:rPr>
                                  <m:t>9</m:t>
                                </m:r>
                              </m:e>
                            </m:mr>
                            <m:mr>
                              <m:e>
                                <m:r>
                                  <a:rPr lang="en-US" i="1">
                                    <a:latin typeface="Cambria Math" panose="02040503050406030204" pitchFamily="18" charset="0"/>
                                  </a:rPr>
                                  <m:t>−10</m:t>
                                </m:r>
                              </m:e>
                              <m:e>
                                <m:r>
                                  <a:rPr lang="en-US" i="1">
                                    <a:latin typeface="Cambria Math" panose="02040503050406030204" pitchFamily="18" charset="0"/>
                                  </a:rPr>
                                  <m:t>−5</m:t>
                                </m:r>
                              </m:e>
                              <m:e>
                                <m:r>
                                  <a:rPr lang="en-US" i="1">
                                    <a:latin typeface="Cambria Math" panose="02040503050406030204" pitchFamily="18" charset="0"/>
                                  </a:rPr>
                                  <m:t>10</m:t>
                                </m:r>
                              </m:e>
                              <m:e>
                                <m:r>
                                  <a:rPr lang="en-US" b="0" i="1" smtClean="0">
                                    <a:latin typeface="Cambria Math" panose="02040503050406030204" pitchFamily="18" charset="0"/>
                                  </a:rPr>
                                  <m:t>11</m:t>
                                </m:r>
                              </m:e>
                            </m:mr>
                            <m:mr>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e>
                                <m:r>
                                  <a:rPr lang="en-US" i="1" smtClean="0">
                                    <a:latin typeface="Cambria Math" panose="02040503050406030204" pitchFamily="18" charset="0"/>
                                  </a:rPr>
                                  <m:t>⋮</m:t>
                                </m:r>
                              </m:e>
                            </m:mr>
                            <m:mr>
                              <m:e>
                                <m:r>
                                  <a:rPr lang="en-US" b="0" i="1" smtClean="0">
                                    <a:solidFill>
                                      <a:srgbClr val="0070C0"/>
                                    </a:solidFill>
                                    <a:latin typeface="Cambria Math" panose="02040503050406030204" pitchFamily="18" charset="0"/>
                                  </a:rPr>
                                  <m:t>1</m:t>
                                </m:r>
                              </m:e>
                              <m:e>
                                <m:r>
                                  <a:rPr lang="en-US" i="1">
                                    <a:latin typeface="Cambria Math" panose="02040503050406030204" pitchFamily="18" charset="0"/>
                                  </a:rPr>
                                  <m:t>4</m:t>
                                </m:r>
                              </m:e>
                              <m:e>
                                <m:r>
                                  <a:rPr lang="en-US" i="1">
                                    <a:latin typeface="Cambria Math" panose="02040503050406030204" pitchFamily="18" charset="0"/>
                                  </a:rPr>
                                  <m:t>4</m:t>
                                </m:r>
                              </m:e>
                              <m:e>
                                <m:r>
                                  <a:rPr lang="en-US" i="1">
                                    <a:latin typeface="Cambria Math" panose="02040503050406030204" pitchFamily="18" charset="0"/>
                                  </a:rPr>
                                  <m:t>−4</m:t>
                                </m:r>
                              </m:e>
                            </m:mr>
                          </m:m>
                        </m:e>
                      </m:d>
                    </m:oMath>
                  </m:oMathPara>
                </a14:m>
                <a:endParaRPr lang="en-US" dirty="0"/>
              </a:p>
            </p:txBody>
          </p:sp>
        </mc:Choice>
        <mc:Fallback xmlns="">
          <p:sp>
            <p:nvSpPr>
              <p:cNvPr id="34" name="TextBox 33">
                <a:extLst>
                  <a:ext uri="{FF2B5EF4-FFF2-40B4-BE49-F238E27FC236}">
                    <a16:creationId xmlns:a16="http://schemas.microsoft.com/office/drawing/2014/main" id="{8917A82E-AAB7-5244-905D-575D06D6C15B}"/>
                  </a:ext>
                </a:extLst>
              </p:cNvPr>
              <p:cNvSpPr txBox="1">
                <a:spLocks noRot="1" noChangeAspect="1" noMove="1" noResize="1" noEditPoints="1" noAdjustHandles="1" noChangeArrowheads="1" noChangeShapeType="1" noTextEdit="1"/>
              </p:cNvSpPr>
              <p:nvPr/>
            </p:nvSpPr>
            <p:spPr>
              <a:xfrm>
                <a:off x="9159647" y="3923350"/>
                <a:ext cx="2594300" cy="1827103"/>
              </a:xfrm>
              <a:prstGeom prst="rect">
                <a:avLst/>
              </a:prstGeom>
              <a:blipFill>
                <a:blip r:embed="rId13"/>
                <a:stretch>
                  <a:fillRect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EC0225E-F378-824B-994D-A59E321B3442}"/>
                  </a:ext>
                </a:extLst>
              </p:cNvPr>
              <p:cNvSpPr txBox="1"/>
              <p:nvPr/>
            </p:nvSpPr>
            <p:spPr>
              <a:xfrm>
                <a:off x="9328027" y="3719378"/>
                <a:ext cx="32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1</m:t>
                          </m:r>
                        </m:sub>
                      </m:sSub>
                    </m:oMath>
                  </m:oMathPara>
                </a14:m>
                <a:endParaRPr lang="en-US" dirty="0"/>
              </a:p>
            </p:txBody>
          </p:sp>
        </mc:Choice>
        <mc:Fallback xmlns="">
          <p:sp>
            <p:nvSpPr>
              <p:cNvPr id="35" name="TextBox 34">
                <a:extLst>
                  <a:ext uri="{FF2B5EF4-FFF2-40B4-BE49-F238E27FC236}">
                    <a16:creationId xmlns:a16="http://schemas.microsoft.com/office/drawing/2014/main" id="{BEC0225E-F378-824B-994D-A59E321B3442}"/>
                  </a:ext>
                </a:extLst>
              </p:cNvPr>
              <p:cNvSpPr txBox="1">
                <a:spLocks noRot="1" noChangeAspect="1" noMove="1" noResize="1" noEditPoints="1" noAdjustHandles="1" noChangeArrowheads="1" noChangeShapeType="1" noTextEdit="1"/>
              </p:cNvSpPr>
              <p:nvPr/>
            </p:nvSpPr>
            <p:spPr>
              <a:xfrm>
                <a:off x="9328027" y="3719378"/>
                <a:ext cx="323835" cy="369332"/>
              </a:xfrm>
              <a:prstGeom prst="rect">
                <a:avLst/>
              </a:prstGeom>
              <a:blipFill>
                <a:blip r:embed="rId14"/>
                <a:stretch>
                  <a:fillRect r="-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6607886-35E1-9342-827C-528CB76ADCB0}"/>
                  </a:ext>
                </a:extLst>
              </p:cNvPr>
              <p:cNvSpPr txBox="1"/>
              <p:nvPr/>
            </p:nvSpPr>
            <p:spPr>
              <a:xfrm>
                <a:off x="9955538" y="3719378"/>
                <a:ext cx="32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2</m:t>
                          </m:r>
                        </m:sub>
                      </m:sSub>
                    </m:oMath>
                  </m:oMathPara>
                </a14:m>
                <a:endParaRPr lang="en-US" dirty="0"/>
              </a:p>
            </p:txBody>
          </p:sp>
        </mc:Choice>
        <mc:Fallback xmlns="">
          <p:sp>
            <p:nvSpPr>
              <p:cNvPr id="36" name="TextBox 35">
                <a:extLst>
                  <a:ext uri="{FF2B5EF4-FFF2-40B4-BE49-F238E27FC236}">
                    <a16:creationId xmlns:a16="http://schemas.microsoft.com/office/drawing/2014/main" id="{D6607886-35E1-9342-827C-528CB76ADCB0}"/>
                  </a:ext>
                </a:extLst>
              </p:cNvPr>
              <p:cNvSpPr txBox="1">
                <a:spLocks noRot="1" noChangeAspect="1" noMove="1" noResize="1" noEditPoints="1" noAdjustHandles="1" noChangeArrowheads="1" noChangeShapeType="1" noTextEdit="1"/>
              </p:cNvSpPr>
              <p:nvPr/>
            </p:nvSpPr>
            <p:spPr>
              <a:xfrm>
                <a:off x="9955538" y="3719378"/>
                <a:ext cx="323835" cy="369332"/>
              </a:xfrm>
              <a:prstGeom prst="rect">
                <a:avLst/>
              </a:prstGeom>
              <a:blipFill>
                <a:blip r:embed="rId15"/>
                <a:stretch>
                  <a:fillRect r="-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CC9E083-50D6-B04D-A543-622C447B17CC}"/>
                  </a:ext>
                </a:extLst>
              </p:cNvPr>
              <p:cNvSpPr txBox="1"/>
              <p:nvPr/>
            </p:nvSpPr>
            <p:spPr>
              <a:xfrm>
                <a:off x="10548589" y="3719378"/>
                <a:ext cx="32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3</m:t>
                          </m:r>
                        </m:sub>
                      </m:sSub>
                    </m:oMath>
                  </m:oMathPara>
                </a14:m>
                <a:endParaRPr lang="en-US" dirty="0"/>
              </a:p>
            </p:txBody>
          </p:sp>
        </mc:Choice>
        <mc:Fallback xmlns="">
          <p:sp>
            <p:nvSpPr>
              <p:cNvPr id="37" name="TextBox 36">
                <a:extLst>
                  <a:ext uri="{FF2B5EF4-FFF2-40B4-BE49-F238E27FC236}">
                    <a16:creationId xmlns:a16="http://schemas.microsoft.com/office/drawing/2014/main" id="{4CC9E083-50D6-B04D-A543-622C447B17CC}"/>
                  </a:ext>
                </a:extLst>
              </p:cNvPr>
              <p:cNvSpPr txBox="1">
                <a:spLocks noRot="1" noChangeAspect="1" noMove="1" noResize="1" noEditPoints="1" noAdjustHandles="1" noChangeArrowheads="1" noChangeShapeType="1" noTextEdit="1"/>
              </p:cNvSpPr>
              <p:nvPr/>
            </p:nvSpPr>
            <p:spPr>
              <a:xfrm>
                <a:off x="10548589" y="3719378"/>
                <a:ext cx="323835" cy="369332"/>
              </a:xfrm>
              <a:prstGeom prst="rect">
                <a:avLst/>
              </a:prstGeom>
              <a:blipFill>
                <a:blip r:embed="rId16"/>
                <a:stretch>
                  <a:fillRect r="-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FE70786-8682-EF41-99AA-4B494FD77755}"/>
                  </a:ext>
                </a:extLst>
              </p:cNvPr>
              <p:cNvSpPr txBox="1"/>
              <p:nvPr/>
            </p:nvSpPr>
            <p:spPr>
              <a:xfrm>
                <a:off x="11168144" y="3725432"/>
                <a:ext cx="323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4</m:t>
                          </m:r>
                        </m:sub>
                      </m:sSub>
                    </m:oMath>
                  </m:oMathPara>
                </a14:m>
                <a:endParaRPr lang="en-US" dirty="0"/>
              </a:p>
            </p:txBody>
          </p:sp>
        </mc:Choice>
        <mc:Fallback xmlns="">
          <p:sp>
            <p:nvSpPr>
              <p:cNvPr id="38" name="TextBox 37">
                <a:extLst>
                  <a:ext uri="{FF2B5EF4-FFF2-40B4-BE49-F238E27FC236}">
                    <a16:creationId xmlns:a16="http://schemas.microsoft.com/office/drawing/2014/main" id="{7FE70786-8682-EF41-99AA-4B494FD77755}"/>
                  </a:ext>
                </a:extLst>
              </p:cNvPr>
              <p:cNvSpPr txBox="1">
                <a:spLocks noRot="1" noChangeAspect="1" noMove="1" noResize="1" noEditPoints="1" noAdjustHandles="1" noChangeArrowheads="1" noChangeShapeType="1" noTextEdit="1"/>
              </p:cNvSpPr>
              <p:nvPr/>
            </p:nvSpPr>
            <p:spPr>
              <a:xfrm>
                <a:off x="11168144" y="3725432"/>
                <a:ext cx="323835" cy="369332"/>
              </a:xfrm>
              <a:prstGeom prst="rect">
                <a:avLst/>
              </a:prstGeom>
              <a:blipFill>
                <a:blip r:embed="rId17"/>
                <a:stretch>
                  <a:fillRect r="-11538"/>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E74ECDEB-D77E-C94C-BD46-0339419AB0BE}"/>
              </a:ext>
            </a:extLst>
          </p:cNvPr>
          <p:cNvSpPr txBox="1"/>
          <p:nvPr/>
        </p:nvSpPr>
        <p:spPr>
          <a:xfrm>
            <a:off x="6776411" y="3356714"/>
            <a:ext cx="1878604" cy="369332"/>
          </a:xfrm>
          <a:prstGeom prst="rect">
            <a:avLst/>
          </a:prstGeom>
          <a:noFill/>
        </p:spPr>
        <p:txBody>
          <a:bodyPr wrap="square" rtlCol="0">
            <a:spAutoFit/>
          </a:bodyPr>
          <a:lstStyle/>
          <a:p>
            <a:r>
              <a:rPr lang="en-US" dirty="0"/>
              <a:t>Initial Population</a:t>
            </a:r>
          </a:p>
        </p:txBody>
      </p:sp>
      <p:sp>
        <p:nvSpPr>
          <p:cNvPr id="40" name="TextBox 39">
            <a:extLst>
              <a:ext uri="{FF2B5EF4-FFF2-40B4-BE49-F238E27FC236}">
                <a16:creationId xmlns:a16="http://schemas.microsoft.com/office/drawing/2014/main" id="{B4D18B89-D69C-8941-8DD7-4D27A99D7143}"/>
              </a:ext>
            </a:extLst>
          </p:cNvPr>
          <p:cNvSpPr txBox="1"/>
          <p:nvPr/>
        </p:nvSpPr>
        <p:spPr>
          <a:xfrm>
            <a:off x="9408380" y="3362596"/>
            <a:ext cx="2030069" cy="369332"/>
          </a:xfrm>
          <a:prstGeom prst="rect">
            <a:avLst/>
          </a:prstGeom>
          <a:noFill/>
        </p:spPr>
        <p:txBody>
          <a:bodyPr wrap="square" rtlCol="0">
            <a:spAutoFit/>
          </a:bodyPr>
          <a:lstStyle/>
          <a:p>
            <a:pPr algn="ctr"/>
            <a:r>
              <a:rPr lang="en-US" dirty="0"/>
              <a:t>Second Population</a:t>
            </a:r>
          </a:p>
        </p:txBody>
      </p:sp>
      <p:sp>
        <p:nvSpPr>
          <p:cNvPr id="41" name="아래쪽 화살표[D] 20">
            <a:extLst>
              <a:ext uri="{FF2B5EF4-FFF2-40B4-BE49-F238E27FC236}">
                <a16:creationId xmlns:a16="http://schemas.microsoft.com/office/drawing/2014/main" id="{9D1D3FB4-6913-D344-8F7A-9468AD4341D2}"/>
              </a:ext>
            </a:extLst>
          </p:cNvPr>
          <p:cNvSpPr/>
          <p:nvPr/>
        </p:nvSpPr>
        <p:spPr>
          <a:xfrm rot="16200000">
            <a:off x="8893818" y="3237895"/>
            <a:ext cx="290069" cy="606969"/>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42" name="직사각형 2">
            <a:extLst>
              <a:ext uri="{FF2B5EF4-FFF2-40B4-BE49-F238E27FC236}">
                <a16:creationId xmlns:a16="http://schemas.microsoft.com/office/drawing/2014/main" id="{65A74294-1A15-FA4C-9044-3E8FFC5A9CD7}"/>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20</a:t>
            </a:r>
            <a:endParaRPr kumimoji="1" lang="ko-US" altLang="en-US" sz="2800" b="1" dirty="0"/>
          </a:p>
        </p:txBody>
      </p:sp>
    </p:spTree>
    <p:extLst>
      <p:ext uri="{BB962C8B-B14F-4D97-AF65-F5344CB8AC3E}">
        <p14:creationId xmlns:p14="http://schemas.microsoft.com/office/powerpoint/2010/main" val="2138817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E36F4D7B-63C2-124E-B8A2-093500BD3085}"/>
              </a:ext>
            </a:extLst>
          </p:cNvPr>
          <p:cNvSpPr txBox="1"/>
          <p:nvPr/>
        </p:nvSpPr>
        <p:spPr>
          <a:xfrm>
            <a:off x="656666" y="1557663"/>
            <a:ext cx="10878668" cy="7109639"/>
          </a:xfrm>
          <a:prstGeom prst="rect">
            <a:avLst/>
          </a:prstGeom>
          <a:noFill/>
          <a:ln w="19050">
            <a:noFill/>
          </a:ln>
        </p:spPr>
        <p:txBody>
          <a:bodyPr wrap="square" rtlCol="0">
            <a:spAutoFit/>
          </a:bodyPr>
          <a:lstStyle/>
          <a:p>
            <a:pPr marL="342900" indent="-342900" algn="just">
              <a:buAutoNum type="arabicParenBoth"/>
            </a:pPr>
            <a:r>
              <a:rPr kumimoji="1" lang="en-US" altLang="ko-Kore-KR" dirty="0"/>
              <a:t>A state space model is selected</a:t>
            </a:r>
          </a:p>
          <a:p>
            <a:pPr marL="342900" indent="-342900" algn="just">
              <a:buFontTx/>
              <a:buAutoNum type="arabicParenBoth"/>
            </a:pPr>
            <a:r>
              <a:rPr kumimoji="1" lang="en-US" altLang="ko-Kore-KR" dirty="0"/>
              <a:t>Constraints</a:t>
            </a:r>
          </a:p>
          <a:p>
            <a:pPr marL="342900" indent="-342900" algn="just">
              <a:buFontTx/>
              <a:buAutoNum type="arabicParenBoth"/>
            </a:pPr>
            <a:r>
              <a:rPr kumimoji="1" lang="en-US" altLang="ko-Kore-KR" dirty="0"/>
              <a:t>The objective function is defined</a:t>
            </a:r>
          </a:p>
          <a:p>
            <a:pPr marL="342900" indent="-342900" algn="just">
              <a:buFontTx/>
              <a:buAutoNum type="arabicParenBoth"/>
            </a:pPr>
            <a:r>
              <a:rPr kumimoji="1" lang="en-US" altLang="ko-Kore-KR" dirty="0"/>
              <a:t>The optimization problem is </a:t>
            </a:r>
          </a:p>
          <a:p>
            <a:pPr algn="just"/>
            <a:r>
              <a:rPr kumimoji="1" lang="en-US" altLang="ko-Kore-KR" dirty="0"/>
              <a:t>       formulated and solved</a:t>
            </a:r>
          </a:p>
          <a:p>
            <a:pPr marL="342900" indent="-342900" algn="just">
              <a:buFontTx/>
              <a:buAutoNum type="arabicParenBoth"/>
            </a:pPr>
            <a:endParaRPr kumimoji="1" lang="en-US" altLang="ko-Kore-KR" dirty="0"/>
          </a:p>
          <a:p>
            <a:pPr algn="just"/>
            <a:endParaRPr kumimoji="1" lang="en-US" altLang="ko-Kore-KR" dirty="0"/>
          </a:p>
          <a:p>
            <a:pPr marL="342900" indent="-342900" algn="just">
              <a:buAutoNum type="arabicParenBoth"/>
            </a:pPr>
            <a:endParaRPr kumimoji="1" lang="en-US" altLang="ko-Kore-KR" dirty="0"/>
          </a:p>
          <a:p>
            <a:pPr algn="just"/>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p:txBody>
      </p:sp>
      <p:sp>
        <p:nvSpPr>
          <p:cNvPr id="4" name="Slide Number Placeholder 3"/>
          <p:cNvSpPr>
            <a:spLocks noGrp="1"/>
          </p:cNvSpPr>
          <p:nvPr>
            <p:ph type="sldNum" sz="quarter" idx="12"/>
          </p:nvPr>
        </p:nvSpPr>
        <p:spPr/>
        <p:txBody>
          <a:bodyPr/>
          <a:lstStyle/>
          <a:p>
            <a:fld id="{8DEFE23A-4FF7-41CF-9D67-A1A984F1DA76}" type="slidenum">
              <a:rPr lang="en-US" smtClean="0"/>
              <a:pPr/>
              <a:t>22</a:t>
            </a:fld>
            <a:endParaRPr lang="en-US" dirty="0"/>
          </a:p>
        </p:txBody>
      </p:sp>
      <p:sp>
        <p:nvSpPr>
          <p:cNvPr id="23" name="TextBox 22">
            <a:extLst>
              <a:ext uri="{FF2B5EF4-FFF2-40B4-BE49-F238E27FC236}">
                <a16:creationId xmlns:a16="http://schemas.microsoft.com/office/drawing/2014/main" id="{BEF5DC2B-A0E6-8645-9250-B73DB435A689}"/>
              </a:ext>
            </a:extLst>
          </p:cNvPr>
          <p:cNvSpPr txBox="1"/>
          <p:nvPr/>
        </p:nvSpPr>
        <p:spPr>
          <a:xfrm>
            <a:off x="464967" y="1095928"/>
            <a:ext cx="11262065" cy="400110"/>
          </a:xfrm>
          <a:prstGeom prst="rect">
            <a:avLst/>
          </a:prstGeom>
          <a:noFill/>
          <a:ln w="19050">
            <a:noFill/>
          </a:ln>
        </p:spPr>
        <p:txBody>
          <a:bodyPr wrap="square" rtlCol="0">
            <a:spAutoFit/>
          </a:bodyPr>
          <a:lstStyle/>
          <a:p>
            <a:pPr algn="ctr"/>
            <a:r>
              <a:rPr kumimoji="1" lang="en-US" altLang="ko-Kore-KR" sz="2000" dirty="0"/>
              <a:t>To develop a reduced-order model using an optimization-based approach, the following steps are applied.</a:t>
            </a:r>
          </a:p>
        </p:txBody>
      </p:sp>
      <p:sp>
        <p:nvSpPr>
          <p:cNvPr id="24" name="직사각형 15">
            <a:extLst>
              <a:ext uri="{FF2B5EF4-FFF2-40B4-BE49-F238E27FC236}">
                <a16:creationId xmlns:a16="http://schemas.microsoft.com/office/drawing/2014/main" id="{47252711-E15D-9140-BBD2-37B7650BC3A1}"/>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08A0932F-B41B-9D4F-A497-60D76001266A}"/>
                  </a:ext>
                </a:extLst>
              </p:cNvPr>
              <p:cNvSpPr/>
              <p:nvPr/>
            </p:nvSpPr>
            <p:spPr>
              <a:xfrm>
                <a:off x="3247690" y="1817507"/>
                <a:ext cx="9364717" cy="4444358"/>
              </a:xfrm>
              <a:prstGeom prst="rect">
                <a:avLst/>
              </a:prstGeom>
            </p:spPr>
            <p:txBody>
              <a:bodyPr wrap="square">
                <a:spAutoFit/>
              </a:bodyPr>
              <a:lstStyle/>
              <a:p>
                <a:pPr algn="ct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𝑟</m:t>
                                  </m:r>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𝑟</m:t>
                                  </m:r>
                                  <m:r>
                                    <a:rPr lang="en-US" i="1">
                                      <a:latin typeface="Cambria Math" panose="02040503050406030204" pitchFamily="18" charset="0"/>
                                    </a:rPr>
                                    <m:t>,2</m:t>
                                  </m:r>
                                </m:sub>
                              </m:sSub>
                            </m:e>
                          </m:mr>
                          <m:mr>
                            <m:e>
                              <m:eqArr>
                                <m:eqArrPr>
                                  <m:ctrlPr>
                                    <a:rPr lang="en-US" i="1">
                                      <a:latin typeface="Cambria Math" panose="02040503050406030204" pitchFamily="18" charset="0"/>
                                    </a:rPr>
                                  </m:ctrlPr>
                                </m:eqArrPr>
                                <m:e>
                                  <m:r>
                                    <a:rPr lang="en-US" i="1">
                                      <a:latin typeface="Cambria Math" panose="02040503050406030204" pitchFamily="18" charset="0"/>
                                    </a:rPr>
                                    <m:t>⋮</m:t>
                                  </m:r>
                                </m:e>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sub>
                                  </m:sSub>
                                </m:e>
                              </m:eqAr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5"/>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2</m:t>
                                  </m:r>
                                </m:sub>
                              </m:sSub>
                            </m:e>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3</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sub>
                              </m:sSub>
                            </m:e>
                          </m:mr>
                          <m:mr>
                            <m:e>
                              <m:r>
                                <a:rPr lang="en-US" i="1">
                                  <a:latin typeface="Cambria Math" panose="02040503050406030204" pitchFamily="18" charset="0"/>
                                </a:rPr>
                                <m:t>0</m:t>
                              </m:r>
                            </m:e>
                            <m:e>
                              <m:sSub>
                                <m:sSubPr>
                                  <m:ctrlPr>
                                    <a:rPr lang="en-US" i="1">
                                      <a:latin typeface="Cambria Math" panose="02040503050406030204" pitchFamily="18" charset="0"/>
                                    </a:rPr>
                                  </m:ctrlPr>
                                </m:sSubPr>
                                <m:e>
                                  <m:r>
                                    <a:rPr lang="en-US" i="1">
                                      <a:latin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+1</m:t>
                                  </m:r>
                                </m:sub>
                              </m:sSub>
                            </m:e>
                            <m:e>
                              <m:sSub>
                                <m:sSubPr>
                                  <m:ctrlPr>
                                    <a:rPr lang="en-US" i="1">
                                      <a:latin typeface="Cambria Math" panose="02040503050406030204" pitchFamily="18" charset="0"/>
                                    </a:rPr>
                                  </m:ctrlPr>
                                </m:sSubPr>
                                <m:e>
                                  <m:r>
                                    <a:rPr lang="en-US" i="1">
                                      <a:latin typeface="Cambria Math" panose="02040503050406030204" pitchFamily="18" charset="0"/>
                                    </a:rPr>
                                    <m:t>𝜎</m:t>
                                  </m:r>
                                </m:e>
                                <m:sub>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+2</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2</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−1</m:t>
                                  </m:r>
                                </m:sub>
                              </m:sSub>
                            </m:e>
                          </m:mr>
                          <m:mr>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e>
                              <m:r>
                                <a:rPr lang="en-US" i="1">
                                  <a:latin typeface="Cambria Math" panose="02040503050406030204" pitchFamily="18" charset="0"/>
                                </a:rPr>
                                <m:t>⋮</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𝜎</m:t>
                                  </m:r>
                                </m:e>
                                <m: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+1)</m:t>
                                      </m:r>
                                    </m:num>
                                    <m:den>
                                      <m:r>
                                        <a:rPr lang="en-US" i="1">
                                          <a:latin typeface="Cambria Math" panose="02040503050406030204" pitchFamily="18" charset="0"/>
                                        </a:rPr>
                                        <m:t>2</m:t>
                                      </m:r>
                                    </m:den>
                                  </m:f>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𝑟</m:t>
                                  </m:r>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𝑟</m:t>
                                  </m:r>
                                  <m:r>
                                    <a:rPr lang="en-US" i="1">
                                      <a:latin typeface="Cambria Math" panose="02040503050406030204" pitchFamily="18" charset="0"/>
                                    </a:rPr>
                                    <m:t>,2</m:t>
                                  </m:r>
                                </m:sub>
                              </m:sSub>
                            </m:e>
                          </m:mr>
                          <m:mr>
                            <m:e>
                              <m:eqArr>
                                <m:eqArrPr>
                                  <m:ctrlPr>
                                    <a:rPr lang="en-US" i="1">
                                      <a:latin typeface="Cambria Math" panose="02040503050406030204" pitchFamily="18" charset="0"/>
                                    </a:rPr>
                                  </m:ctrlPr>
                                </m:eqArrPr>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sub>
                                  </m:sSub>
                                </m:e>
                              </m:eqArr>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𝜎</m:t>
                                  </m:r>
                                </m:e>
                                <m: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+1)+2</m:t>
                                      </m:r>
                                    </m:num>
                                    <m:den>
                                      <m:r>
                                        <a:rPr lang="en-US" i="1">
                                          <a:latin typeface="Cambria Math" panose="02040503050406030204" pitchFamily="18" charset="0"/>
                                        </a:rPr>
                                        <m:t>2</m:t>
                                      </m:r>
                                    </m:den>
                                  </m:f>
                                </m:sub>
                              </m:sSub>
                            </m:e>
                          </m:mr>
                          <m:mr>
                            <m:e>
                              <m:sSub>
                                <m:sSubPr>
                                  <m:ctrlPr>
                                    <a:rPr lang="en-US" i="1">
                                      <a:latin typeface="Cambria Math" panose="02040503050406030204" pitchFamily="18" charset="0"/>
                                    </a:rPr>
                                  </m:ctrlPr>
                                </m:sSubPr>
                                <m:e>
                                  <m:r>
                                    <a:rPr lang="en-US" i="1">
                                      <a:latin typeface="Cambria Math" panose="02040503050406030204" pitchFamily="18" charset="0"/>
                                    </a:rPr>
                                    <m:t>𝜎</m:t>
                                  </m:r>
                                </m:e>
                                <m: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+1)+4</m:t>
                                      </m:r>
                                    </m:num>
                                    <m:den>
                                      <m:r>
                                        <a:rPr lang="en-US" i="1">
                                          <a:latin typeface="Cambria Math" panose="02040503050406030204" pitchFamily="18" charset="0"/>
                                        </a:rPr>
                                        <m:t>2</m:t>
                                      </m:r>
                                    </m:den>
                                  </m:f>
                                </m:sub>
                              </m:sSub>
                            </m:e>
                          </m:mr>
                          <m:mr>
                            <m:e>
                              <m:eqArr>
                                <m:eqArrPr>
                                  <m:ctrlPr>
                                    <a:rPr lang="en-US" i="1">
                                      <a:latin typeface="Cambria Math" panose="02040503050406030204" pitchFamily="18" charset="0"/>
                                    </a:rPr>
                                  </m:ctrlPr>
                                </m:eqArrPr>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𝜎</m:t>
                                      </m:r>
                                    </m:e>
                                    <m: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+3)</m:t>
                                          </m:r>
                                        </m:num>
                                        <m:den>
                                          <m:r>
                                            <a:rPr lang="en-US" i="1">
                                              <a:latin typeface="Cambria Math" panose="02040503050406030204" pitchFamily="18" charset="0"/>
                                            </a:rPr>
                                            <m:t>2</m:t>
                                          </m:r>
                                        </m:den>
                                      </m:f>
                                    </m:sub>
                                  </m:sSub>
                                </m:e>
                              </m:eqArr>
                            </m:e>
                          </m:mr>
                        </m:m>
                      </m:e>
                    </m:d>
                    <m:r>
                      <a:rPr lang="en-US" i="1">
                        <a:latin typeface="Cambria Math" panose="02040503050406030204" pitchFamily="18" charset="0"/>
                      </a:rPr>
                      <m:t>𝐼</m:t>
                    </m:r>
                  </m:oMath>
                </a14:m>
                <a:r>
                  <a:rPr lang="en-US" dirty="0"/>
                  <a:t> </a:t>
                </a: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𝑟</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4"/>
                                  <m:mcJc m:val="center"/>
                                </m:mcPr>
                              </m:mc>
                            </m:mcs>
                            <m:ctrlPr>
                              <a:rPr lang="en-US" i="1">
                                <a:latin typeface="Cambria Math" panose="02040503050406030204" pitchFamily="18" charset="0"/>
                              </a:rPr>
                            </m:ctrlPr>
                          </m:mPr>
                          <m:mr>
                            <m:e>
                              <m:r>
                                <a:rPr lang="en-US" i="1">
                                  <a:latin typeface="Cambria Math" panose="02040503050406030204" pitchFamily="18" charset="0"/>
                                </a:rPr>
                                <m:t>1</m:t>
                              </m:r>
                            </m:e>
                            <m:e>
                              <m:sSub>
                                <m:sSubPr>
                                  <m:ctrlPr>
                                    <a:rPr lang="en-US" i="1">
                                      <a:latin typeface="Cambria Math" panose="02040503050406030204" pitchFamily="18" charset="0"/>
                                    </a:rPr>
                                  </m:ctrlPr>
                                </m:sSubPr>
                                <m:e>
                                  <m:r>
                                    <a:rPr lang="en-US" i="1">
                                      <a:latin typeface="Cambria Math" panose="02040503050406030204" pitchFamily="18" charset="0"/>
                                    </a:rPr>
                                    <m:t>𝜎</m:t>
                                  </m:r>
                                </m:e>
                                <m: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+3)+2</m:t>
                                      </m:r>
                                    </m:num>
                                    <m:den>
                                      <m:r>
                                        <a:rPr lang="en-US" i="1">
                                          <a:latin typeface="Cambria Math" panose="02040503050406030204" pitchFamily="18" charset="0"/>
                                        </a:rPr>
                                        <m:t>2</m:t>
                                      </m:r>
                                    </m:den>
                                  </m:f>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𝜎</m:t>
                                  </m:r>
                                </m:e>
                                <m: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+5)−2</m:t>
                                      </m:r>
                                    </m:num>
                                    <m:den>
                                      <m:r>
                                        <a:rPr lang="en-US" i="1">
                                          <a:latin typeface="Cambria Math" panose="02040503050406030204" pitchFamily="18" charset="0"/>
                                        </a:rPr>
                                        <m:t>2</m:t>
                                      </m:r>
                                    </m:den>
                                  </m:f>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𝑟</m:t>
                                  </m:r>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𝑟</m:t>
                                  </m:r>
                                  <m:r>
                                    <a:rPr lang="en-US" i="1">
                                      <a:latin typeface="Cambria Math" panose="02040503050406030204" pitchFamily="18" charset="0"/>
                                    </a:rPr>
                                    <m:t>,2</m:t>
                                  </m:r>
                                </m:sub>
                              </m:sSub>
                            </m:e>
                          </m:mr>
                          <m:mr>
                            <m:e>
                              <m:eqArr>
                                <m:eqArrPr>
                                  <m:ctrlPr>
                                    <a:rPr lang="en-US" i="1">
                                      <a:latin typeface="Cambria Math" panose="02040503050406030204" pitchFamily="18" charset="0"/>
                                    </a:rPr>
                                  </m:ctrlPr>
                                </m:eqArrPr>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sub>
                                  </m:sSub>
                                </m:e>
                              </m:eqArr>
                            </m:e>
                          </m:mr>
                        </m:m>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+5)</m:t>
                            </m:r>
                          </m:num>
                          <m:den>
                            <m:r>
                              <a:rPr lang="en-US" i="1">
                                <a:latin typeface="Cambria Math" panose="02040503050406030204" pitchFamily="18" charset="0"/>
                              </a:rPr>
                              <m:t>2</m:t>
                            </m:r>
                          </m:den>
                        </m:f>
                      </m:sub>
                    </m:sSub>
                    <m:r>
                      <a:rPr lang="en-US" i="1">
                        <a:latin typeface="Cambria Math" panose="02040503050406030204" pitchFamily="18" charset="0"/>
                      </a:rPr>
                      <m:t>𝐼</m:t>
                    </m:r>
                  </m:oMath>
                </a14:m>
                <a:r>
                  <a:rPr lang="en-US" dirty="0"/>
                  <a:t> </a:t>
                </a:r>
              </a:p>
              <a:p>
                <a:pPr algn="ctr"/>
                <a:endParaRPr lang="en-US" sz="1200" dirty="0"/>
              </a:p>
              <a:p>
                <a:pPr algn="ctr">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oMath>
                </a14:m>
                <a:r>
                  <a:rPr lang="en-US" dirty="0"/>
                  <a:t>: Chosen order of the model</a:t>
                </a:r>
              </a:p>
              <a:p>
                <a:pPr algn="ctr">
                  <a:spcBef>
                    <a:spcPts val="400"/>
                  </a:spcBef>
                </a:pP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𝑟</m:t>
                        </m:r>
                      </m:sub>
                    </m:sSub>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𝑟</m:t>
                                  </m:r>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𝑟</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sub>
                              </m:sSub>
                            </m:e>
                          </m:mr>
                        </m:m>
                      </m:e>
                    </m:d>
                  </m:oMath>
                </a14:m>
                <a:r>
                  <a:rPr lang="en-US" dirty="0"/>
                  <a:t> : State</a:t>
                </a:r>
              </a:p>
              <a:p>
                <a:pPr algn="ctr">
                  <a:spcBef>
                    <a:spcPts val="400"/>
                  </a:spcBef>
                </a:pPr>
                <a14:m>
                  <m:oMath xmlns:m="http://schemas.openxmlformats.org/officeDocument/2006/math">
                    <m:r>
                      <a:rPr lang="en-US" i="1">
                        <a:latin typeface="Cambria Math" panose="02040503050406030204" pitchFamily="18" charset="0"/>
                      </a:rPr>
                      <m:t>𝐼</m:t>
                    </m:r>
                  </m:oMath>
                </a14:m>
                <a:r>
                  <a:rPr lang="en-US" dirty="0"/>
                  <a:t> : Input current </a:t>
                </a:r>
              </a:p>
              <a:p>
                <a:pPr algn="ctr">
                  <a:spcBef>
                    <a:spcPts val="400"/>
                  </a:spcBef>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𝑖</m:t>
                        </m:r>
                      </m:sub>
                    </m:sSub>
                  </m:oMath>
                </a14:m>
                <a:r>
                  <a:rPr lang="en-US" dirty="0"/>
                  <a:t> : Surface concentration</a:t>
                </a:r>
              </a:p>
              <a:p>
                <a:pPr algn="ctr">
                  <a:spcBef>
                    <a:spcPts val="400"/>
                  </a:spcBef>
                </a:pPr>
                <a14:m>
                  <m:oMath xmlns:m="http://schemas.openxmlformats.org/officeDocument/2006/math">
                    <m:r>
                      <a:rPr lang="en-US" b="1" i="1">
                        <a:latin typeface="Cambria Math" panose="02040503050406030204" pitchFamily="18" charset="0"/>
                      </a:rPr>
                      <m:t>𝝈</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1</m:t>
                                  </m:r>
                                </m:sub>
                              </m:sSub>
                            </m:e>
                            <m:e>
                              <m:r>
                                <a:rPr lang="en-US" i="1">
                                  <a:latin typeface="Cambria Math" panose="02040503050406030204" pitchFamily="18" charset="0"/>
                                </a:rPr>
                                <m:t>⋯</m:t>
                              </m:r>
                            </m:e>
                            <m:e>
                              <m:sSub>
                                <m:sSubPr>
                                  <m:ctrlPr>
                                    <a:rPr lang="en-US" i="1">
                                      <a:latin typeface="Cambria Math" panose="02040503050406030204" pitchFamily="18" charset="0"/>
                                    </a:rPr>
                                  </m:ctrlPr>
                                </m:sSubPr>
                                <m:e>
                                  <m:r>
                                    <a:rPr lang="en-US" i="1">
                                      <a:latin typeface="Cambria Math" panose="02040503050406030204" pitchFamily="18" charset="0"/>
                                    </a:rPr>
                                    <m:t>𝜎</m:t>
                                  </m:r>
                                </m:e>
                                <m:sub>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𝑟</m:t>
                                          </m:r>
                                        </m:sub>
                                      </m:sSub>
                                      <m:r>
                                        <a:rPr lang="en-US" i="1">
                                          <a:latin typeface="Cambria Math" panose="02040503050406030204" pitchFamily="18" charset="0"/>
                                        </a:rPr>
                                        <m:t>+5)</m:t>
                                      </m:r>
                                    </m:num>
                                    <m:den>
                                      <m:r>
                                        <a:rPr lang="en-US" i="1">
                                          <a:latin typeface="Cambria Math" panose="02040503050406030204" pitchFamily="18" charset="0"/>
                                        </a:rPr>
                                        <m:t>2</m:t>
                                      </m:r>
                                    </m:den>
                                  </m:f>
                                </m:sub>
                              </m:sSub>
                            </m:e>
                          </m:mr>
                        </m:m>
                      </m:e>
                    </m:d>
                  </m:oMath>
                </a14:m>
                <a:r>
                  <a:rPr lang="en-US" dirty="0"/>
                  <a:t> : Design variables</a:t>
                </a:r>
              </a:p>
            </p:txBody>
          </p:sp>
        </mc:Choice>
        <mc:Fallback xmlns="">
          <p:sp>
            <p:nvSpPr>
              <p:cNvPr id="2" name="Rectangle 1">
                <a:extLst>
                  <a:ext uri="{FF2B5EF4-FFF2-40B4-BE49-F238E27FC236}">
                    <a16:creationId xmlns:a16="http://schemas.microsoft.com/office/drawing/2014/main" id="{08A0932F-B41B-9D4F-A497-60D76001266A}"/>
                  </a:ext>
                </a:extLst>
              </p:cNvPr>
              <p:cNvSpPr>
                <a:spLocks noRot="1" noChangeAspect="1" noMove="1" noResize="1" noEditPoints="1" noAdjustHandles="1" noChangeArrowheads="1" noChangeShapeType="1" noTextEdit="1"/>
              </p:cNvSpPr>
              <p:nvPr/>
            </p:nvSpPr>
            <p:spPr>
              <a:xfrm>
                <a:off x="3247690" y="1817507"/>
                <a:ext cx="9364717" cy="4444358"/>
              </a:xfrm>
              <a:prstGeom prst="rect">
                <a:avLst/>
              </a:prstGeom>
              <a:blipFill>
                <a:blip r:embed="rId3"/>
                <a:stretch>
                  <a:fillRect b="-857"/>
                </a:stretch>
              </a:blipFill>
            </p:spPr>
            <p:txBody>
              <a:bodyPr/>
              <a:lstStyle/>
              <a:p>
                <a:r>
                  <a:rPr lang="en-US">
                    <a:noFill/>
                  </a:rPr>
                  <a:t> </a:t>
                </a:r>
              </a:p>
            </p:txBody>
          </p:sp>
        </mc:Fallback>
      </mc:AlternateContent>
      <p:sp>
        <p:nvSpPr>
          <p:cNvPr id="5" name="Double Bracket 4">
            <a:extLst>
              <a:ext uri="{FF2B5EF4-FFF2-40B4-BE49-F238E27FC236}">
                <a16:creationId xmlns:a16="http://schemas.microsoft.com/office/drawing/2014/main" id="{50F4BE30-8435-3440-907E-0902F79A5642}"/>
              </a:ext>
            </a:extLst>
          </p:cNvPr>
          <p:cNvSpPr/>
          <p:nvPr/>
        </p:nvSpPr>
        <p:spPr>
          <a:xfrm>
            <a:off x="5474460" y="4650180"/>
            <a:ext cx="4888006" cy="1632600"/>
          </a:xfrm>
          <a:prstGeom prst="bracketPair">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E7B1E89D-39A4-FE41-9167-25ED3FB1DA8C}"/>
              </a:ext>
            </a:extLst>
          </p:cNvPr>
          <p:cNvCxnSpPr/>
          <p:nvPr/>
        </p:nvCxnSpPr>
        <p:spPr>
          <a:xfrm>
            <a:off x="696195" y="1568173"/>
            <a:ext cx="107785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5398C0D-BE69-5745-B308-FF7F6D27B6C9}"/>
              </a:ext>
            </a:extLst>
          </p:cNvPr>
          <p:cNvCxnSpPr>
            <a:cxnSpLocks/>
          </p:cNvCxnSpPr>
          <p:nvPr/>
        </p:nvCxnSpPr>
        <p:spPr>
          <a:xfrm>
            <a:off x="706705" y="1557663"/>
            <a:ext cx="0" cy="334202"/>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A71C58B-3A3C-694F-90F0-FD8F1C9E1CBC}"/>
              </a:ext>
            </a:extLst>
          </p:cNvPr>
          <p:cNvCxnSpPr>
            <a:cxnSpLocks/>
          </p:cNvCxnSpPr>
          <p:nvPr/>
        </p:nvCxnSpPr>
        <p:spPr>
          <a:xfrm flipH="1">
            <a:off x="696195" y="1881355"/>
            <a:ext cx="362355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9A98382-4323-4A4C-BCFE-83A93208A407}"/>
              </a:ext>
            </a:extLst>
          </p:cNvPr>
          <p:cNvCxnSpPr>
            <a:cxnSpLocks/>
          </p:cNvCxnSpPr>
          <p:nvPr/>
        </p:nvCxnSpPr>
        <p:spPr>
          <a:xfrm flipV="1">
            <a:off x="4309242" y="1870846"/>
            <a:ext cx="0" cy="447499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675BE4C-348F-C846-863C-6D92EB2861B4}"/>
              </a:ext>
            </a:extLst>
          </p:cNvPr>
          <p:cNvCxnSpPr>
            <a:cxnSpLocks/>
          </p:cNvCxnSpPr>
          <p:nvPr/>
        </p:nvCxnSpPr>
        <p:spPr>
          <a:xfrm flipH="1">
            <a:off x="4298732" y="6335330"/>
            <a:ext cx="717605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96C09E2-325A-7344-A2CC-52AC7FCF81E6}"/>
              </a:ext>
            </a:extLst>
          </p:cNvPr>
          <p:cNvCxnSpPr>
            <a:cxnSpLocks/>
          </p:cNvCxnSpPr>
          <p:nvPr/>
        </p:nvCxnSpPr>
        <p:spPr>
          <a:xfrm flipV="1">
            <a:off x="11461099" y="1557663"/>
            <a:ext cx="0" cy="478817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5AFADD14-401A-F543-B03A-322B33C66278}"/>
              </a:ext>
            </a:extLst>
          </p:cNvPr>
          <p:cNvSpPr txBox="1">
            <a:spLocks/>
          </p:cNvSpPr>
          <p:nvPr/>
        </p:nvSpPr>
        <p:spPr>
          <a:xfrm>
            <a:off x="1176618" y="-4521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33" name="TextBox 32">
            <a:extLst>
              <a:ext uri="{FF2B5EF4-FFF2-40B4-BE49-F238E27FC236}">
                <a16:creationId xmlns:a16="http://schemas.microsoft.com/office/drawing/2014/main" id="{9E78B5A3-F6C5-1941-9347-52E0D3381133}"/>
              </a:ext>
            </a:extLst>
          </p:cNvPr>
          <p:cNvSpPr txBox="1"/>
          <p:nvPr/>
        </p:nvSpPr>
        <p:spPr>
          <a:xfrm>
            <a:off x="1601545" y="661067"/>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a:t>Optimization-Based Model Reduction</a:t>
            </a:r>
          </a:p>
        </p:txBody>
      </p:sp>
      <p:sp>
        <p:nvSpPr>
          <p:cNvPr id="18" name="직사각형 2">
            <a:extLst>
              <a:ext uri="{FF2B5EF4-FFF2-40B4-BE49-F238E27FC236}">
                <a16:creationId xmlns:a16="http://schemas.microsoft.com/office/drawing/2014/main" id="{9C0B8756-B9A8-4A46-9E8A-91285CBFC8CF}"/>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21</a:t>
            </a:r>
            <a:endParaRPr kumimoji="1" lang="ko-US" altLang="en-US" sz="2800" b="1" dirty="0"/>
          </a:p>
        </p:txBody>
      </p:sp>
    </p:spTree>
    <p:extLst>
      <p:ext uri="{BB962C8B-B14F-4D97-AF65-F5344CB8AC3E}">
        <p14:creationId xmlns:p14="http://schemas.microsoft.com/office/powerpoint/2010/main" val="18764960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23</a:t>
            </a:fld>
            <a:endParaRPr lang="en-US" dirty="0"/>
          </a:p>
        </p:txBody>
      </p:sp>
      <p:sp>
        <p:nvSpPr>
          <p:cNvPr id="24" name="직사각형 15">
            <a:extLst>
              <a:ext uri="{FF2B5EF4-FFF2-40B4-BE49-F238E27FC236}">
                <a16:creationId xmlns:a16="http://schemas.microsoft.com/office/drawing/2014/main" id="{47252711-E15D-9140-BBD2-37B7650BC3A1}"/>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9" name="TextBox 8">
            <a:extLst>
              <a:ext uri="{FF2B5EF4-FFF2-40B4-BE49-F238E27FC236}">
                <a16:creationId xmlns:a16="http://schemas.microsoft.com/office/drawing/2014/main" id="{69630A05-4938-E14E-B4DD-95715787A1D9}"/>
              </a:ext>
            </a:extLst>
          </p:cNvPr>
          <p:cNvSpPr txBox="1"/>
          <p:nvPr/>
        </p:nvSpPr>
        <p:spPr>
          <a:xfrm>
            <a:off x="656666" y="1557663"/>
            <a:ext cx="10878668" cy="4524315"/>
          </a:xfrm>
          <a:prstGeom prst="rect">
            <a:avLst/>
          </a:prstGeom>
          <a:noFill/>
          <a:ln w="19050">
            <a:noFill/>
          </a:ln>
        </p:spPr>
        <p:txBody>
          <a:bodyPr wrap="square" rtlCol="0">
            <a:spAutoFit/>
          </a:bodyPr>
          <a:lstStyle/>
          <a:p>
            <a:pPr marL="342900" indent="-342900" algn="just">
              <a:buAutoNum type="arabicParenBoth"/>
            </a:pPr>
            <a:r>
              <a:rPr kumimoji="1" lang="en-US" altLang="ko-Kore-KR" dirty="0"/>
              <a:t>A state space model is selected</a:t>
            </a:r>
          </a:p>
          <a:p>
            <a:pPr marL="342900" indent="-342900" algn="just">
              <a:buFontTx/>
              <a:buAutoNum type="arabicParenBoth"/>
            </a:pPr>
            <a:r>
              <a:rPr kumimoji="1" lang="en-US" altLang="ko-Kore-KR" dirty="0"/>
              <a:t>Constraints</a:t>
            </a:r>
          </a:p>
          <a:p>
            <a:pPr marL="342900" indent="-342900" algn="just">
              <a:buFontTx/>
              <a:buAutoNum type="arabicParenBoth"/>
            </a:pPr>
            <a:r>
              <a:rPr kumimoji="1" lang="en-US" altLang="ko-Kore-KR" dirty="0"/>
              <a:t>The objective function is defined</a:t>
            </a:r>
          </a:p>
          <a:p>
            <a:pPr marL="342900" indent="-342900" algn="just">
              <a:buFontTx/>
              <a:buAutoNum type="arabicParenBoth"/>
            </a:pPr>
            <a:r>
              <a:rPr kumimoji="1" lang="en-US" altLang="ko-Kore-KR" dirty="0"/>
              <a:t>The optimization problem is </a:t>
            </a:r>
          </a:p>
          <a:p>
            <a:pPr algn="just"/>
            <a:r>
              <a:rPr kumimoji="1" lang="en-US" altLang="ko-Kore-KR" dirty="0"/>
              <a:t>       formulated and solved</a:t>
            </a:r>
          </a:p>
          <a:p>
            <a:pPr marL="342900" indent="-342900" algn="just">
              <a:buFontTx/>
              <a:buAutoNum type="arabicParenBoth"/>
            </a:pPr>
            <a:endParaRPr kumimoji="1" lang="en-US" altLang="ko-Kore-KR" dirty="0"/>
          </a:p>
          <a:p>
            <a:pPr algn="just"/>
            <a:endParaRPr kumimoji="1" lang="en-US" altLang="ko-Kore-KR" dirty="0"/>
          </a:p>
          <a:p>
            <a:pPr marL="342900" indent="-342900" algn="just">
              <a:buAutoNum type="arabicParenBoth"/>
            </a:pPr>
            <a:endParaRPr kumimoji="1" lang="en-US" altLang="ko-Kore-KR" dirty="0"/>
          </a:p>
          <a:p>
            <a:pPr algn="just"/>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p:txBody>
      </p:sp>
      <p:sp>
        <p:nvSpPr>
          <p:cNvPr id="12" name="Double Bracket 11">
            <a:extLst>
              <a:ext uri="{FF2B5EF4-FFF2-40B4-BE49-F238E27FC236}">
                <a16:creationId xmlns:a16="http://schemas.microsoft.com/office/drawing/2014/main" id="{DC8F44B4-6599-3841-9E5B-8B75A7D4ADB2}"/>
              </a:ext>
            </a:extLst>
          </p:cNvPr>
          <p:cNvSpPr/>
          <p:nvPr/>
        </p:nvSpPr>
        <p:spPr>
          <a:xfrm>
            <a:off x="6818028" y="3750457"/>
            <a:ext cx="2246779" cy="762374"/>
          </a:xfrm>
          <a:prstGeom prst="bracketPair">
            <a:avLst/>
          </a:prstGeom>
          <a:ln w="28575">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F4451E9-3FB2-8C41-A9DD-ED58F685B074}"/>
              </a:ext>
            </a:extLst>
          </p:cNvPr>
          <p:cNvCxnSpPr/>
          <p:nvPr/>
        </p:nvCxnSpPr>
        <p:spPr>
          <a:xfrm>
            <a:off x="692952" y="1896649"/>
            <a:ext cx="107785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44A18E-15EB-9749-90AD-96491B7A5593}"/>
              </a:ext>
            </a:extLst>
          </p:cNvPr>
          <p:cNvCxnSpPr>
            <a:cxnSpLocks/>
          </p:cNvCxnSpPr>
          <p:nvPr/>
        </p:nvCxnSpPr>
        <p:spPr>
          <a:xfrm>
            <a:off x="706705" y="1899124"/>
            <a:ext cx="0" cy="27809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BCA2539-4EAA-2E4E-A2A8-8236D27715B7}"/>
              </a:ext>
            </a:extLst>
          </p:cNvPr>
          <p:cNvCxnSpPr>
            <a:cxnSpLocks/>
          </p:cNvCxnSpPr>
          <p:nvPr/>
        </p:nvCxnSpPr>
        <p:spPr>
          <a:xfrm flipH="1">
            <a:off x="696195" y="2163980"/>
            <a:ext cx="362355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6A31D47-861D-344A-A35F-541F36F39D1D}"/>
              </a:ext>
            </a:extLst>
          </p:cNvPr>
          <p:cNvCxnSpPr>
            <a:cxnSpLocks/>
          </p:cNvCxnSpPr>
          <p:nvPr/>
        </p:nvCxnSpPr>
        <p:spPr>
          <a:xfrm flipV="1">
            <a:off x="4309242" y="2151947"/>
            <a:ext cx="0" cy="284745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033AFB3-1941-5243-BB62-26041ECD4B63}"/>
                  </a:ext>
                </a:extLst>
              </p:cNvPr>
              <p:cNvSpPr/>
              <p:nvPr/>
            </p:nvSpPr>
            <p:spPr>
              <a:xfrm>
                <a:off x="4893419" y="2413338"/>
                <a:ext cx="6096000" cy="2031325"/>
              </a:xfrm>
              <a:prstGeom prst="rect">
                <a:avLst/>
              </a:prstGeom>
            </p:spPr>
            <p:txBody>
              <a:bodyPr>
                <a:spAutoFit/>
              </a:bodyPr>
              <a:lstStyle/>
              <a:p>
                <a:pPr algn="ct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𝝈</m:t>
                        </m:r>
                      </m:e>
                      <m:sub>
                        <m:r>
                          <a:rPr lang="en-US" i="1">
                            <a:latin typeface="Cambria Math" panose="02040503050406030204" pitchFamily="18" charset="0"/>
                          </a:rPr>
                          <m:t>𝑙𝑏</m:t>
                        </m:r>
                      </m:sub>
                    </m:sSub>
                    <m:r>
                      <a:rPr lang="en-US" i="1">
                        <a:latin typeface="Cambria Math" panose="02040503050406030204" pitchFamily="18" charset="0"/>
                      </a:rPr>
                      <m:t>≤</m:t>
                    </m:r>
                    <m:r>
                      <a:rPr lang="en-US" b="1" i="1">
                        <a:latin typeface="Cambria Math" panose="02040503050406030204" pitchFamily="18" charset="0"/>
                      </a:rPr>
                      <m:t>𝝈</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𝝈</m:t>
                        </m:r>
                      </m:e>
                      <m:sub>
                        <m:r>
                          <a:rPr lang="en-US" i="1">
                            <a:latin typeface="Cambria Math" panose="02040503050406030204" pitchFamily="18" charset="0"/>
                          </a:rPr>
                          <m:t>𝑢𝑏</m:t>
                        </m:r>
                      </m:sub>
                    </m:sSub>
                  </m:oMath>
                </a14:m>
                <a:r>
                  <a:rPr lang="en-US" dirty="0"/>
                  <a:t> </a:t>
                </a:r>
              </a:p>
              <a:p>
                <a:pPr algn="ctr"/>
                <a:endParaRPr lang="en-US" dirty="0"/>
              </a:p>
              <a:p>
                <a:pPr algn="ctr"/>
                <a:r>
                  <a:rPr kumimoji="1" lang="en-US" altLang="ko-Kore-KR" b="1" dirty="0"/>
                  <a:t>→ </a:t>
                </a:r>
                <a:r>
                  <a:rPr kumimoji="1" lang="en-US" altLang="ko-Kore-KR" dirty="0"/>
                  <a:t>The constraints are the bounds of the design variables to be optimized.</a:t>
                </a:r>
              </a:p>
              <a:p>
                <a:pPr algn="ctr"/>
                <a:endParaRPr lang="en-US" i="1" dirty="0">
                  <a:latin typeface="Cambria Math" panose="02040503050406030204" pitchFamily="18" charset="0"/>
                </a:endParaRPr>
              </a:p>
              <a:p>
                <a:pPr algn="ct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𝝈</m:t>
                        </m:r>
                      </m:e>
                      <m:sub>
                        <m:r>
                          <a:rPr lang="en-US" i="1">
                            <a:latin typeface="Cambria Math" panose="02040503050406030204" pitchFamily="18" charset="0"/>
                          </a:rPr>
                          <m:t>𝑙𝑏</m:t>
                        </m:r>
                      </m:sub>
                    </m:sSub>
                  </m:oMath>
                </a14:m>
                <a:r>
                  <a:rPr kumimoji="1" lang="en-US" altLang="ko-Kore-KR" dirty="0"/>
                  <a:t>: Lower bound</a:t>
                </a:r>
              </a:p>
              <a:p>
                <a:pPr algn="ct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𝝈</m:t>
                        </m:r>
                      </m:e>
                      <m:sub>
                        <m:r>
                          <a:rPr lang="en-US" i="1">
                            <a:latin typeface="Cambria Math" panose="02040503050406030204" pitchFamily="18" charset="0"/>
                          </a:rPr>
                          <m:t>𝑢𝑏</m:t>
                        </m:r>
                      </m:sub>
                    </m:sSub>
                  </m:oMath>
                </a14:m>
                <a:r>
                  <a:rPr kumimoji="1" lang="en-US" altLang="ko-Kore-KR" dirty="0"/>
                  <a:t> : Upper bound</a:t>
                </a:r>
              </a:p>
            </p:txBody>
          </p:sp>
        </mc:Choice>
        <mc:Fallback xmlns="">
          <p:sp>
            <p:nvSpPr>
              <p:cNvPr id="2" name="Rectangle 1">
                <a:extLst>
                  <a:ext uri="{FF2B5EF4-FFF2-40B4-BE49-F238E27FC236}">
                    <a16:creationId xmlns:a16="http://schemas.microsoft.com/office/drawing/2014/main" id="{F033AFB3-1941-5243-BB62-26041ECD4B63}"/>
                  </a:ext>
                </a:extLst>
              </p:cNvPr>
              <p:cNvSpPr>
                <a:spLocks noRot="1" noChangeAspect="1" noMove="1" noResize="1" noEditPoints="1" noAdjustHandles="1" noChangeArrowheads="1" noChangeShapeType="1" noTextEdit="1"/>
              </p:cNvSpPr>
              <p:nvPr/>
            </p:nvSpPr>
            <p:spPr>
              <a:xfrm>
                <a:off x="4893419" y="2413338"/>
                <a:ext cx="6096000" cy="2031325"/>
              </a:xfrm>
              <a:prstGeom prst="rect">
                <a:avLst/>
              </a:prstGeom>
              <a:blipFill>
                <a:blip r:embed="rId3"/>
                <a:stretch>
                  <a:fillRect l="-208" r="-832" b="-4375"/>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D5855EE4-D0DD-BE4C-9962-3269844A947D}"/>
              </a:ext>
            </a:extLst>
          </p:cNvPr>
          <p:cNvCxnSpPr>
            <a:cxnSpLocks/>
          </p:cNvCxnSpPr>
          <p:nvPr/>
        </p:nvCxnSpPr>
        <p:spPr>
          <a:xfrm flipH="1">
            <a:off x="4298732" y="4986875"/>
            <a:ext cx="717605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B484D4-D1DB-1145-A8C2-4635E8A4D856}"/>
              </a:ext>
            </a:extLst>
          </p:cNvPr>
          <p:cNvCxnSpPr>
            <a:cxnSpLocks/>
          </p:cNvCxnSpPr>
          <p:nvPr/>
        </p:nvCxnSpPr>
        <p:spPr>
          <a:xfrm flipV="1">
            <a:off x="11461099" y="1892638"/>
            <a:ext cx="0" cy="310676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01E9529B-670B-8240-93A4-D153ED14FC60}"/>
              </a:ext>
            </a:extLst>
          </p:cNvPr>
          <p:cNvSpPr txBox="1">
            <a:spLocks/>
          </p:cNvSpPr>
          <p:nvPr/>
        </p:nvSpPr>
        <p:spPr>
          <a:xfrm>
            <a:off x="1176618" y="-4521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28" name="TextBox 27">
            <a:extLst>
              <a:ext uri="{FF2B5EF4-FFF2-40B4-BE49-F238E27FC236}">
                <a16:creationId xmlns:a16="http://schemas.microsoft.com/office/drawing/2014/main" id="{ACEF70F1-43F5-9543-A0EE-17934321F737}"/>
              </a:ext>
            </a:extLst>
          </p:cNvPr>
          <p:cNvSpPr txBox="1"/>
          <p:nvPr/>
        </p:nvSpPr>
        <p:spPr>
          <a:xfrm>
            <a:off x="1601545" y="661067"/>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a:t>Optimization-Based Model Reduction</a:t>
            </a:r>
          </a:p>
        </p:txBody>
      </p:sp>
      <p:sp>
        <p:nvSpPr>
          <p:cNvPr id="18" name="직사각형 2">
            <a:extLst>
              <a:ext uri="{FF2B5EF4-FFF2-40B4-BE49-F238E27FC236}">
                <a16:creationId xmlns:a16="http://schemas.microsoft.com/office/drawing/2014/main" id="{7F90A07D-99D5-EA40-B061-79681590F698}"/>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22</a:t>
            </a:r>
            <a:endParaRPr kumimoji="1" lang="ko-US" altLang="en-US" sz="2800" b="1" dirty="0"/>
          </a:p>
        </p:txBody>
      </p:sp>
    </p:spTree>
    <p:extLst>
      <p:ext uri="{BB962C8B-B14F-4D97-AF65-F5344CB8AC3E}">
        <p14:creationId xmlns:p14="http://schemas.microsoft.com/office/powerpoint/2010/main" val="3883935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67FF3FC-A568-5D4E-9C83-653E53A29344}"/>
              </a:ext>
            </a:extLst>
          </p:cNvPr>
          <p:cNvSpPr txBox="1"/>
          <p:nvPr/>
        </p:nvSpPr>
        <p:spPr>
          <a:xfrm>
            <a:off x="656666" y="1544611"/>
            <a:ext cx="10878668" cy="4524315"/>
          </a:xfrm>
          <a:prstGeom prst="rect">
            <a:avLst/>
          </a:prstGeom>
          <a:noFill/>
          <a:ln w="19050">
            <a:noFill/>
          </a:ln>
        </p:spPr>
        <p:txBody>
          <a:bodyPr wrap="square" rtlCol="0">
            <a:spAutoFit/>
          </a:bodyPr>
          <a:lstStyle/>
          <a:p>
            <a:pPr marL="342900" indent="-342900" algn="just">
              <a:buAutoNum type="arabicParenBoth"/>
            </a:pPr>
            <a:r>
              <a:rPr kumimoji="1" lang="en-US" altLang="ko-Kore-KR" dirty="0"/>
              <a:t>A state space model is selected</a:t>
            </a:r>
          </a:p>
          <a:p>
            <a:pPr marL="342900" indent="-342900" algn="just">
              <a:buFontTx/>
              <a:buAutoNum type="arabicParenBoth"/>
            </a:pPr>
            <a:r>
              <a:rPr kumimoji="1" lang="en-US" altLang="ko-Kore-KR" dirty="0"/>
              <a:t>Constraints</a:t>
            </a:r>
          </a:p>
          <a:p>
            <a:pPr marL="342900" indent="-342900" algn="just">
              <a:buFontTx/>
              <a:buAutoNum type="arabicParenBoth"/>
            </a:pPr>
            <a:r>
              <a:rPr kumimoji="1" lang="en-US" altLang="ko-Kore-KR" dirty="0"/>
              <a:t>The objective function is defined</a:t>
            </a:r>
          </a:p>
          <a:p>
            <a:pPr marL="342900" indent="-342900" algn="just">
              <a:buFontTx/>
              <a:buAutoNum type="arabicParenBoth"/>
            </a:pPr>
            <a:r>
              <a:rPr kumimoji="1" lang="en-US" altLang="ko-Kore-KR" dirty="0"/>
              <a:t>The optimization problem is </a:t>
            </a:r>
          </a:p>
          <a:p>
            <a:pPr algn="just"/>
            <a:r>
              <a:rPr kumimoji="1" lang="en-US" altLang="ko-Kore-KR" dirty="0"/>
              <a:t>       formulated and solved</a:t>
            </a:r>
          </a:p>
          <a:p>
            <a:pPr marL="342900" indent="-342900" algn="just">
              <a:buFontTx/>
              <a:buAutoNum type="arabicParenBoth"/>
            </a:pP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p:txBody>
      </p:sp>
      <p:sp>
        <p:nvSpPr>
          <p:cNvPr id="4" name="Slide Number Placeholder 3"/>
          <p:cNvSpPr>
            <a:spLocks noGrp="1"/>
          </p:cNvSpPr>
          <p:nvPr>
            <p:ph type="sldNum" sz="quarter" idx="12"/>
          </p:nvPr>
        </p:nvSpPr>
        <p:spPr/>
        <p:txBody>
          <a:bodyPr/>
          <a:lstStyle/>
          <a:p>
            <a:fld id="{8DEFE23A-4FF7-41CF-9D67-A1A984F1DA76}" type="slidenum">
              <a:rPr lang="en-US" smtClean="0"/>
              <a:pPr/>
              <a:t>24</a:t>
            </a:fld>
            <a:endParaRPr lang="en-US" dirty="0"/>
          </a:p>
        </p:txBody>
      </p:sp>
      <p:sp>
        <p:nvSpPr>
          <p:cNvPr id="18" name="Title 1">
            <a:extLst>
              <a:ext uri="{FF2B5EF4-FFF2-40B4-BE49-F238E27FC236}">
                <a16:creationId xmlns:a16="http://schemas.microsoft.com/office/drawing/2014/main" id="{744BFD6A-CFBD-6F4C-91B3-E66CE8359B97}"/>
              </a:ext>
            </a:extLst>
          </p:cNvPr>
          <p:cNvSpPr txBox="1">
            <a:spLocks/>
          </p:cNvSpPr>
          <p:nvPr/>
        </p:nvSpPr>
        <p:spPr>
          <a:xfrm>
            <a:off x="1176618" y="-4521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19" name="TextBox 18">
            <a:extLst>
              <a:ext uri="{FF2B5EF4-FFF2-40B4-BE49-F238E27FC236}">
                <a16:creationId xmlns:a16="http://schemas.microsoft.com/office/drawing/2014/main" id="{4BB46F03-A6ED-0342-A637-A7432613A62F}"/>
              </a:ext>
            </a:extLst>
          </p:cNvPr>
          <p:cNvSpPr txBox="1"/>
          <p:nvPr/>
        </p:nvSpPr>
        <p:spPr>
          <a:xfrm>
            <a:off x="1601545" y="661067"/>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a:t>Optimization-Based Model Reduction</a:t>
            </a:r>
          </a:p>
        </p:txBody>
      </p:sp>
      <p:sp>
        <p:nvSpPr>
          <p:cNvPr id="24" name="직사각형 15">
            <a:extLst>
              <a:ext uri="{FF2B5EF4-FFF2-40B4-BE49-F238E27FC236}">
                <a16:creationId xmlns:a16="http://schemas.microsoft.com/office/drawing/2014/main" id="{47252711-E15D-9140-BBD2-37B7650BC3A1}"/>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cxnSp>
        <p:nvCxnSpPr>
          <p:cNvPr id="11" name="Straight Connector 10">
            <a:extLst>
              <a:ext uri="{FF2B5EF4-FFF2-40B4-BE49-F238E27FC236}">
                <a16:creationId xmlns:a16="http://schemas.microsoft.com/office/drawing/2014/main" id="{6E6B30F0-6063-4F49-874E-62BDE3F74744}"/>
              </a:ext>
            </a:extLst>
          </p:cNvPr>
          <p:cNvCxnSpPr/>
          <p:nvPr/>
        </p:nvCxnSpPr>
        <p:spPr>
          <a:xfrm>
            <a:off x="692952" y="2138923"/>
            <a:ext cx="107785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4B586C8-9BDA-C748-BB94-49A8F232D87A}"/>
              </a:ext>
            </a:extLst>
          </p:cNvPr>
          <p:cNvCxnSpPr>
            <a:cxnSpLocks/>
          </p:cNvCxnSpPr>
          <p:nvPr/>
        </p:nvCxnSpPr>
        <p:spPr>
          <a:xfrm>
            <a:off x="706705" y="2138895"/>
            <a:ext cx="0" cy="292059"/>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2B926B-AABE-9144-9BD6-E38164B87BDA}"/>
              </a:ext>
            </a:extLst>
          </p:cNvPr>
          <p:cNvCxnSpPr>
            <a:cxnSpLocks/>
          </p:cNvCxnSpPr>
          <p:nvPr/>
        </p:nvCxnSpPr>
        <p:spPr>
          <a:xfrm flipH="1">
            <a:off x="696195" y="2430954"/>
            <a:ext cx="362355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F4A89F-366F-D94C-ADE8-14143A7AAEAE}"/>
              </a:ext>
            </a:extLst>
          </p:cNvPr>
          <p:cNvCxnSpPr>
            <a:cxnSpLocks/>
          </p:cNvCxnSpPr>
          <p:nvPr/>
        </p:nvCxnSpPr>
        <p:spPr>
          <a:xfrm flipV="1">
            <a:off x="4303546" y="2424859"/>
            <a:ext cx="0" cy="319784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EC3EC508-BDE5-BF47-B9C7-B857A5C8C04A}"/>
                  </a:ext>
                </a:extLst>
              </p:cNvPr>
              <p:cNvSpPr/>
              <p:nvPr/>
            </p:nvSpPr>
            <p:spPr>
              <a:xfrm>
                <a:off x="4376635" y="2977144"/>
                <a:ext cx="7027580" cy="1210011"/>
              </a:xfrm>
              <a:prstGeom prst="rect">
                <a:avLst/>
              </a:prstGeom>
            </p:spPr>
            <p:txBody>
              <a:bodyPr wrap="square">
                <a:spAutoFit/>
              </a:bodyPr>
              <a:lstStyle/>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𝒥</m:t>
                        </m:r>
                      </m:e>
                      <m:sub>
                        <m:r>
                          <a:rPr lang="en-US" i="1">
                            <a:latin typeface="Cambria Math" panose="02040503050406030204" pitchFamily="18" charset="0"/>
                          </a:rPr>
                          <m:t>𝑚</m:t>
                        </m:r>
                      </m:sub>
                    </m:sSub>
                    <m:r>
                      <a:rPr lang="en-US" i="1">
                        <a:latin typeface="Cambria Math" panose="02040503050406030204" pitchFamily="18" charset="0"/>
                      </a:rPr>
                      <m:t>=</m:t>
                    </m:r>
                    <m:rad>
                      <m:radPr>
                        <m:degHide m:val="on"/>
                        <m:ctrlPr>
                          <a:rPr lang="en-US" i="1">
                            <a:latin typeface="Cambria Math" panose="02040503050406030204" pitchFamily="18" charset="0"/>
                          </a:rPr>
                        </m:ctrlPr>
                      </m:radPr>
                      <m:deg/>
                      <m:e>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𝑡</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𝑡𝑟𝑢𝑒</m:t>
                                        </m:r>
                                        <m:r>
                                          <a:rPr lang="en-US" i="1">
                                            <a:latin typeface="Cambria Math" panose="02040503050406030204" pitchFamily="18" charset="0"/>
                                          </a:rPr>
                                          <m:t>,</m:t>
                                        </m:r>
                                        <m:r>
                                          <a:rPr lang="en-US" i="1">
                                            <a:latin typeface="Cambria Math" panose="02040503050406030204" pitchFamily="18" charset="0"/>
                                          </a:rPr>
                                          <m:t>𝑚</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𝑚</m:t>
                                        </m:r>
                                      </m:sub>
                                    </m:sSub>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𝝈</m:t>
                                        </m:r>
                                      </m:e>
                                    </m:d>
                                  </m:e>
                                </m:d>
                              </m:e>
                              <m:sup>
                                <m:r>
                                  <a:rPr lang="en-US" i="1">
                                    <a:latin typeface="Cambria Math" panose="02040503050406030204" pitchFamily="18" charset="0"/>
                                  </a:rPr>
                                  <m:t>2</m:t>
                                </m:r>
                              </m:sup>
                            </m:sSup>
                            <m:r>
                              <a:rPr lang="en-US" i="1">
                                <a:latin typeface="Cambria Math" panose="02040503050406030204" pitchFamily="18" charset="0"/>
                              </a:rPr>
                              <m:t>𝑑𝑡</m:t>
                            </m:r>
                          </m:e>
                        </m:nary>
                      </m:e>
                    </m:rad>
                  </m:oMath>
                </a14:m>
                <a:r>
                  <a:rPr lang="en-US" dirty="0"/>
                  <a:t> </a:t>
                </a:r>
              </a:p>
              <a:p>
                <a:pPr algn="ctr"/>
                <a:r>
                  <a:rPr kumimoji="1" lang="en-US" dirty="0"/>
                  <a:t>The objective function is discretized with respect to time and calculated numerically.</a:t>
                </a:r>
              </a:p>
            </p:txBody>
          </p:sp>
        </mc:Choice>
        <mc:Fallback xmlns="">
          <p:sp>
            <p:nvSpPr>
              <p:cNvPr id="16" name="Rectangle 15">
                <a:extLst>
                  <a:ext uri="{FF2B5EF4-FFF2-40B4-BE49-F238E27FC236}">
                    <a16:creationId xmlns:a16="http://schemas.microsoft.com/office/drawing/2014/main" id="{EC3EC508-BDE5-BF47-B9C7-B857A5C8C04A}"/>
                  </a:ext>
                </a:extLst>
              </p:cNvPr>
              <p:cNvSpPr>
                <a:spLocks noRot="1" noChangeAspect="1" noMove="1" noResize="1" noEditPoints="1" noAdjustHandles="1" noChangeArrowheads="1" noChangeShapeType="1" noTextEdit="1"/>
              </p:cNvSpPr>
              <p:nvPr/>
            </p:nvSpPr>
            <p:spPr>
              <a:xfrm>
                <a:off x="4376635" y="2977144"/>
                <a:ext cx="7027580" cy="1210011"/>
              </a:xfrm>
              <a:prstGeom prst="rect">
                <a:avLst/>
              </a:prstGeom>
              <a:blipFill>
                <a:blip r:embed="rId3"/>
                <a:stretch>
                  <a:fillRect t="-28125" b="-12500"/>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0EB0AAAD-E3B1-FE40-B26E-6F2F1A9F9E89}"/>
              </a:ext>
            </a:extLst>
          </p:cNvPr>
          <p:cNvCxnSpPr>
            <a:cxnSpLocks/>
          </p:cNvCxnSpPr>
          <p:nvPr/>
        </p:nvCxnSpPr>
        <p:spPr>
          <a:xfrm flipH="1">
            <a:off x="4297450" y="5614348"/>
            <a:ext cx="717605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6CB4C11-8A11-A74F-B1C0-D123DCAA8E97}"/>
              </a:ext>
            </a:extLst>
          </p:cNvPr>
          <p:cNvCxnSpPr>
            <a:cxnSpLocks/>
          </p:cNvCxnSpPr>
          <p:nvPr/>
        </p:nvCxnSpPr>
        <p:spPr>
          <a:xfrm flipV="1">
            <a:off x="11461099" y="2124912"/>
            <a:ext cx="0" cy="349778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직사각형 14">
            <a:extLst>
              <a:ext uri="{FF2B5EF4-FFF2-40B4-BE49-F238E27FC236}">
                <a16:creationId xmlns:a16="http://schemas.microsoft.com/office/drawing/2014/main" id="{3A84E459-D41C-CA4D-8963-B1EFCB94D5F7}"/>
              </a:ext>
            </a:extLst>
          </p:cNvPr>
          <p:cNvSpPr/>
          <p:nvPr/>
        </p:nvSpPr>
        <p:spPr>
          <a:xfrm>
            <a:off x="7344947" y="3203930"/>
            <a:ext cx="735970" cy="36545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cxnSp>
        <p:nvCxnSpPr>
          <p:cNvPr id="22" name="직선 화살표 연결선 17">
            <a:extLst>
              <a:ext uri="{FF2B5EF4-FFF2-40B4-BE49-F238E27FC236}">
                <a16:creationId xmlns:a16="http://schemas.microsoft.com/office/drawing/2014/main" id="{B301D76D-C02E-CE46-8FEE-C63A4F47970B}"/>
              </a:ext>
            </a:extLst>
          </p:cNvPr>
          <p:cNvCxnSpPr>
            <a:cxnSpLocks/>
            <a:stCxn id="21" idx="0"/>
          </p:cNvCxnSpPr>
          <p:nvPr/>
        </p:nvCxnSpPr>
        <p:spPr>
          <a:xfrm flipH="1" flipV="1">
            <a:off x="7062439" y="1836234"/>
            <a:ext cx="650493" cy="1367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직사각형 14">
            <a:extLst>
              <a:ext uri="{FF2B5EF4-FFF2-40B4-BE49-F238E27FC236}">
                <a16:creationId xmlns:a16="http://schemas.microsoft.com/office/drawing/2014/main" id="{8FF2EC49-406E-484B-AA8B-AD86C02B014F}"/>
              </a:ext>
            </a:extLst>
          </p:cNvPr>
          <p:cNvSpPr/>
          <p:nvPr/>
        </p:nvSpPr>
        <p:spPr>
          <a:xfrm>
            <a:off x="8297051" y="3206118"/>
            <a:ext cx="794910" cy="36545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cxnSp>
        <p:nvCxnSpPr>
          <p:cNvPr id="26" name="직선 화살표 연결선 17">
            <a:extLst>
              <a:ext uri="{FF2B5EF4-FFF2-40B4-BE49-F238E27FC236}">
                <a16:creationId xmlns:a16="http://schemas.microsoft.com/office/drawing/2014/main" id="{F1408B2B-7D50-E748-A523-4E56D1C879BD}"/>
              </a:ext>
            </a:extLst>
          </p:cNvPr>
          <p:cNvCxnSpPr>
            <a:cxnSpLocks/>
            <a:stCxn id="23" idx="0"/>
          </p:cNvCxnSpPr>
          <p:nvPr/>
        </p:nvCxnSpPr>
        <p:spPr>
          <a:xfrm flipV="1">
            <a:off x="8694506" y="1836234"/>
            <a:ext cx="470543" cy="1369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1CC8713-DD12-AC4B-96B8-C9FA2EA02189}"/>
              </a:ext>
            </a:extLst>
          </p:cNvPr>
          <p:cNvSpPr txBox="1"/>
          <p:nvPr/>
        </p:nvSpPr>
        <p:spPr>
          <a:xfrm>
            <a:off x="5467247" y="1497774"/>
            <a:ext cx="2156563" cy="338554"/>
          </a:xfrm>
          <a:prstGeom prst="rect">
            <a:avLst/>
          </a:prstGeom>
          <a:noFill/>
          <a:ln>
            <a:solidFill>
              <a:srgbClr val="0070C0"/>
            </a:solidFill>
          </a:ln>
        </p:spPr>
        <p:txBody>
          <a:bodyPr wrap="square" rtlCol="0">
            <a:spAutoFit/>
          </a:bodyPr>
          <a:lstStyle/>
          <a:p>
            <a:pPr algn="ctr"/>
            <a:r>
              <a:rPr kumimoji="1" lang="en-US" altLang="ko-US" sz="1600" dirty="0"/>
              <a:t>Output of the true data</a:t>
            </a:r>
          </a:p>
        </p:txBody>
      </p:sp>
      <p:sp>
        <p:nvSpPr>
          <p:cNvPr id="28" name="TextBox 27">
            <a:extLst>
              <a:ext uri="{FF2B5EF4-FFF2-40B4-BE49-F238E27FC236}">
                <a16:creationId xmlns:a16="http://schemas.microsoft.com/office/drawing/2014/main" id="{A365CB70-D62E-CB41-811A-2F91C93DF44C}"/>
              </a:ext>
            </a:extLst>
          </p:cNvPr>
          <p:cNvSpPr txBox="1"/>
          <p:nvPr/>
        </p:nvSpPr>
        <p:spPr>
          <a:xfrm>
            <a:off x="7862554" y="1501076"/>
            <a:ext cx="3598545" cy="338554"/>
          </a:xfrm>
          <a:prstGeom prst="rect">
            <a:avLst/>
          </a:prstGeom>
          <a:noFill/>
          <a:ln>
            <a:solidFill>
              <a:srgbClr val="0070C0"/>
            </a:solidFill>
          </a:ln>
        </p:spPr>
        <p:txBody>
          <a:bodyPr wrap="square" rtlCol="0">
            <a:spAutoFit/>
          </a:bodyPr>
          <a:lstStyle/>
          <a:p>
            <a:pPr algn="ctr"/>
            <a:r>
              <a:rPr kumimoji="1" lang="en-US" altLang="ko-US" sz="1600" dirty="0"/>
              <a:t>Output of the reduced-order model data</a:t>
            </a:r>
          </a:p>
        </p:txBody>
      </p:sp>
      <p:sp>
        <p:nvSpPr>
          <p:cNvPr id="29" name="직사각형 2">
            <a:extLst>
              <a:ext uri="{FF2B5EF4-FFF2-40B4-BE49-F238E27FC236}">
                <a16:creationId xmlns:a16="http://schemas.microsoft.com/office/drawing/2014/main" id="{B82EB47A-1E2C-2E46-A4AD-D82809FBA966}"/>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23</a:t>
            </a:r>
            <a:endParaRPr kumimoji="1" lang="ko-US" altLang="en-US" sz="2800" b="1" dirty="0"/>
          </a:p>
        </p:txBody>
      </p:sp>
    </p:spTree>
    <p:extLst>
      <p:ext uri="{BB962C8B-B14F-4D97-AF65-F5344CB8AC3E}">
        <p14:creationId xmlns:p14="http://schemas.microsoft.com/office/powerpoint/2010/main" val="4294943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25</a:t>
            </a:fld>
            <a:endParaRPr lang="en-US" dirty="0"/>
          </a:p>
        </p:txBody>
      </p:sp>
      <p:sp>
        <p:nvSpPr>
          <p:cNvPr id="24" name="직사각형 15">
            <a:extLst>
              <a:ext uri="{FF2B5EF4-FFF2-40B4-BE49-F238E27FC236}">
                <a16:creationId xmlns:a16="http://schemas.microsoft.com/office/drawing/2014/main" id="{47252711-E15D-9140-BBD2-37B7650BC3A1}"/>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9" name="TextBox 8">
            <a:extLst>
              <a:ext uri="{FF2B5EF4-FFF2-40B4-BE49-F238E27FC236}">
                <a16:creationId xmlns:a16="http://schemas.microsoft.com/office/drawing/2014/main" id="{73F21316-4577-6640-A632-A06672B94093}"/>
              </a:ext>
            </a:extLst>
          </p:cNvPr>
          <p:cNvSpPr txBox="1"/>
          <p:nvPr/>
        </p:nvSpPr>
        <p:spPr>
          <a:xfrm>
            <a:off x="656666" y="1054743"/>
            <a:ext cx="10878668" cy="4801314"/>
          </a:xfrm>
          <a:prstGeom prst="rect">
            <a:avLst/>
          </a:prstGeom>
          <a:noFill/>
          <a:ln w="19050">
            <a:noFill/>
          </a:ln>
        </p:spPr>
        <p:txBody>
          <a:bodyPr wrap="square" rtlCol="0">
            <a:spAutoFit/>
          </a:bodyPr>
          <a:lstStyle/>
          <a:p>
            <a:pPr marL="342900" indent="-342900" algn="just">
              <a:buAutoNum type="arabicParenBoth"/>
            </a:pPr>
            <a:r>
              <a:rPr kumimoji="1" lang="en-US" altLang="ko-Kore-KR" dirty="0"/>
              <a:t>A state space model is selected</a:t>
            </a:r>
          </a:p>
          <a:p>
            <a:pPr marL="342900" indent="-342900" algn="just">
              <a:buFontTx/>
              <a:buAutoNum type="arabicParenBoth"/>
            </a:pPr>
            <a:r>
              <a:rPr kumimoji="1" lang="en-US" altLang="ko-Kore-KR" dirty="0"/>
              <a:t>Constraints</a:t>
            </a:r>
          </a:p>
          <a:p>
            <a:pPr marL="342900" indent="-342900" algn="just">
              <a:buFontTx/>
              <a:buAutoNum type="arabicParenBoth"/>
            </a:pPr>
            <a:r>
              <a:rPr kumimoji="1" lang="en-US" altLang="ko-Kore-KR" dirty="0"/>
              <a:t>The objective function is defined</a:t>
            </a:r>
          </a:p>
          <a:p>
            <a:pPr marL="342900" indent="-342900" algn="just">
              <a:buFontTx/>
              <a:buAutoNum type="arabicParenBoth"/>
            </a:pPr>
            <a:r>
              <a:rPr kumimoji="1" lang="en-US" altLang="ko-Kore-KR" dirty="0"/>
              <a:t>The optimization problem is </a:t>
            </a:r>
          </a:p>
          <a:p>
            <a:pPr algn="just"/>
            <a:r>
              <a:rPr kumimoji="1" lang="en-US" altLang="ko-Kore-KR" dirty="0"/>
              <a:t>       formulated and solved</a:t>
            </a:r>
          </a:p>
          <a:p>
            <a:pPr marL="342900" indent="-342900" algn="just">
              <a:buFontTx/>
              <a:buAutoNum type="arabicParenBoth"/>
            </a:pPr>
            <a:endParaRPr kumimoji="1" lang="en-US" altLang="ko-Kore-KR" dirty="0"/>
          </a:p>
          <a:p>
            <a:pPr algn="just"/>
            <a:endParaRPr kumimoji="1" lang="en-US" altLang="ko-Kore-KR" dirty="0"/>
          </a:p>
          <a:p>
            <a:pPr marL="342900" indent="-342900" algn="just">
              <a:buAutoNum type="arabicParenBoth"/>
            </a:pPr>
            <a:endParaRPr kumimoji="1" lang="en-US" altLang="ko-Kore-KR" dirty="0"/>
          </a:p>
          <a:p>
            <a:pPr algn="just"/>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a:p>
            <a:pPr algn="ctr"/>
            <a:endParaRPr kumimoji="1" lang="en-US" altLang="ko-Kore-KR" dirty="0"/>
          </a:p>
        </p:txBody>
      </p:sp>
      <p:cxnSp>
        <p:nvCxnSpPr>
          <p:cNvPr id="11" name="Straight Connector 10">
            <a:extLst>
              <a:ext uri="{FF2B5EF4-FFF2-40B4-BE49-F238E27FC236}">
                <a16:creationId xmlns:a16="http://schemas.microsoft.com/office/drawing/2014/main" id="{AAE9B68E-5672-1449-9B52-27BE44954F34}"/>
              </a:ext>
            </a:extLst>
          </p:cNvPr>
          <p:cNvCxnSpPr/>
          <p:nvPr/>
        </p:nvCxnSpPr>
        <p:spPr>
          <a:xfrm>
            <a:off x="694913" y="1921928"/>
            <a:ext cx="10778589"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6952022-42F5-3048-9912-4EDEEFB7BF26}"/>
              </a:ext>
            </a:extLst>
          </p:cNvPr>
          <p:cNvCxnSpPr>
            <a:cxnSpLocks/>
          </p:cNvCxnSpPr>
          <p:nvPr/>
        </p:nvCxnSpPr>
        <p:spPr>
          <a:xfrm>
            <a:off x="706705" y="1921928"/>
            <a:ext cx="0" cy="56534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6BE9C19-A635-D642-9C87-D10733CA230C}"/>
              </a:ext>
            </a:extLst>
          </p:cNvPr>
          <p:cNvCxnSpPr>
            <a:cxnSpLocks/>
          </p:cNvCxnSpPr>
          <p:nvPr/>
        </p:nvCxnSpPr>
        <p:spPr>
          <a:xfrm flipH="1">
            <a:off x="694914" y="2487276"/>
            <a:ext cx="36292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971D848-06B6-8C4C-82EB-3A2FB7176A9E}"/>
              </a:ext>
            </a:extLst>
          </p:cNvPr>
          <p:cNvCxnSpPr>
            <a:cxnSpLocks/>
          </p:cNvCxnSpPr>
          <p:nvPr/>
        </p:nvCxnSpPr>
        <p:spPr>
          <a:xfrm flipV="1">
            <a:off x="4310244" y="2487276"/>
            <a:ext cx="0" cy="264555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C5E283A8-E95B-1543-A2EA-09314FAF3380}"/>
                  </a:ext>
                </a:extLst>
              </p:cNvPr>
              <p:cNvSpPr/>
              <p:nvPr/>
            </p:nvSpPr>
            <p:spPr>
              <a:xfrm>
                <a:off x="4376635" y="2487276"/>
                <a:ext cx="7027580" cy="1803442"/>
              </a:xfrm>
              <a:prstGeom prst="rect">
                <a:avLst/>
              </a:prstGeom>
            </p:spPr>
            <p:txBody>
              <a:bodyPr wrap="square">
                <a:spAutoFit/>
              </a:bodyPr>
              <a:lstStyle/>
              <a:p>
                <a:pPr algn="just"/>
                <a:endParaRPr kumimoji="1" lang="en-US" altLang="ko-Kore-KR" dirty="0"/>
              </a:p>
              <a:p>
                <a:pPr algn="ctr">
                  <a:spcBef>
                    <a:spcPts val="400"/>
                  </a:spcBef>
                </a:pPr>
                <a14:m>
                  <m:oMath xmlns:m="http://schemas.openxmlformats.org/officeDocument/2006/math">
                    <m:m>
                      <m:mPr>
                        <m:mcs>
                          <m:mc>
                            <m:mcPr>
                              <m:count m:val="2"/>
                              <m:mcJc m:val="center"/>
                            </m:mcPr>
                          </m:mc>
                        </m:mcs>
                        <m:ctrlPr>
                          <a:rPr lang="en-US" i="1">
                            <a:latin typeface="Cambria Math" panose="02040503050406030204" pitchFamily="18" charset="0"/>
                          </a:rPr>
                        </m:ctrlPr>
                      </m:mPr>
                      <m:mr>
                        <m:e>
                          <m:func>
                            <m:funcPr>
                              <m:ctrlPr>
                                <a:rPr lang="en-US" i="1">
                                  <a:latin typeface="Cambria Math" panose="02040503050406030204" pitchFamily="18" charset="0"/>
                                </a:rPr>
                              </m:ctrlPr>
                            </m:funcPr>
                            <m:fName>
                              <m:limLow>
                                <m:limLowPr>
                                  <m:ctrlPr>
                                    <a:rPr lang="en-US" i="1">
                                      <a:latin typeface="Cambria Math" panose="02040503050406030204" pitchFamily="18" charset="0"/>
                                    </a:rPr>
                                  </m:ctrlPr>
                                </m:limLowPr>
                                <m:e>
                                  <m:r>
                                    <m:rPr>
                                      <m:sty m:val="p"/>
                                    </m:rPr>
                                    <a:rPr lang="en-US">
                                      <a:latin typeface="Cambria Math" panose="02040503050406030204" pitchFamily="18" charset="0"/>
                                    </a:rPr>
                                    <m:t>min</m:t>
                                  </m:r>
                                </m:e>
                                <m:lim>
                                  <m:r>
                                    <a:rPr lang="en-US" b="1" i="1">
                                      <a:latin typeface="Cambria Math" panose="02040503050406030204" pitchFamily="18" charset="0"/>
                                    </a:rPr>
                                    <m:t>𝝈</m:t>
                                  </m:r>
                                </m:lim>
                              </m:limLow>
                            </m:fName>
                            <m:e>
                              <m:r>
                                <a:rPr lang="en-US" i="1">
                                  <a:latin typeface="Cambria Math" panose="02040503050406030204" pitchFamily="18" charset="0"/>
                                </a:rPr>
                                <m:t> </m:t>
                              </m:r>
                            </m:e>
                          </m:func>
                        </m:e>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𝒥</m:t>
                              </m:r>
                            </m:e>
                            <m:sub>
                              <m:r>
                                <a:rPr lang="en-US" i="1">
                                  <a:latin typeface="Cambria Math" panose="02040503050406030204" pitchFamily="18" charset="0"/>
                                </a:rPr>
                                <m:t>2</m:t>
                              </m:r>
                            </m:sub>
                          </m:sSub>
                        </m:e>
                      </m:mr>
                      <m:mr>
                        <m:e>
                          <m:r>
                            <a:rPr lang="en-US" i="1">
                              <a:latin typeface="Cambria Math" panose="02040503050406030204" pitchFamily="18" charset="0"/>
                            </a:rPr>
                            <m:t> </m:t>
                          </m:r>
                        </m:e>
                        <m:e>
                          <m:r>
                            <a:rPr lang="en-US" i="1">
                              <a:latin typeface="Cambria Math" panose="02040503050406030204" pitchFamily="18" charset="0"/>
                            </a:rPr>
                            <m:t> </m:t>
                          </m:r>
                        </m:e>
                      </m:mr>
                      <m:mr>
                        <m:e>
                          <m:r>
                            <m:rPr>
                              <m:sty m:val="p"/>
                            </m:rPr>
                            <a:rPr lang="en-US">
                              <a:latin typeface="Cambria Math" panose="02040503050406030204" pitchFamily="18" charset="0"/>
                            </a:rPr>
                            <m:t>s</m:t>
                          </m:r>
                          <m:r>
                            <a:rPr lang="en-US">
                              <a:latin typeface="Cambria Math" panose="02040503050406030204" pitchFamily="18" charset="0"/>
                            </a:rPr>
                            <m:t>.</m:t>
                          </m:r>
                          <m:r>
                            <m:rPr>
                              <m:sty m:val="p"/>
                            </m:rPr>
                            <a:rPr lang="en-US">
                              <a:latin typeface="Cambria Math" panose="02040503050406030204" pitchFamily="18" charset="0"/>
                            </a:rPr>
                            <m:t>t</m:t>
                          </m:r>
                          <m:r>
                            <a:rPr lang="en-US">
                              <a:latin typeface="Cambria Math" panose="02040503050406030204" pitchFamily="18" charset="0"/>
                            </a:rPr>
                            <m:t>.</m:t>
                          </m:r>
                        </m:e>
                        <m:e>
                          <m:sSub>
                            <m:sSubPr>
                              <m:ctrlPr>
                                <a:rPr lang="en-US" i="1">
                                  <a:latin typeface="Cambria Math" panose="02040503050406030204" pitchFamily="18" charset="0"/>
                                </a:rPr>
                              </m:ctrlPr>
                            </m:sSubPr>
                            <m:e>
                              <m:r>
                                <a:rPr lang="en-US" b="1" i="1">
                                  <a:latin typeface="Cambria Math" panose="02040503050406030204" pitchFamily="18" charset="0"/>
                                </a:rPr>
                                <m:t>𝝈</m:t>
                              </m:r>
                            </m:e>
                            <m:sub>
                              <m:r>
                                <a:rPr lang="en-US" i="1">
                                  <a:latin typeface="Cambria Math" panose="02040503050406030204" pitchFamily="18" charset="0"/>
                                </a:rPr>
                                <m:t>𝑙𝑏</m:t>
                              </m:r>
                            </m:sub>
                          </m:sSub>
                          <m:r>
                            <a:rPr lang="en-US" i="1">
                              <a:latin typeface="Cambria Math" panose="02040503050406030204" pitchFamily="18" charset="0"/>
                            </a:rPr>
                            <m:t>≤</m:t>
                          </m:r>
                          <m:r>
                            <a:rPr lang="en-US" b="1" i="1">
                              <a:latin typeface="Cambria Math" panose="02040503050406030204" pitchFamily="18" charset="0"/>
                            </a:rPr>
                            <m:t>𝝈</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𝝈</m:t>
                              </m:r>
                            </m:e>
                            <m:sub>
                              <m:r>
                                <a:rPr lang="en-US" i="1">
                                  <a:latin typeface="Cambria Math" panose="02040503050406030204" pitchFamily="18" charset="0"/>
                                </a:rPr>
                                <m:t>𝑢𝑏</m:t>
                              </m:r>
                            </m:sub>
                          </m:sSub>
                        </m:e>
                      </m:mr>
                    </m:m>
                  </m:oMath>
                </a14:m>
                <a:r>
                  <a:rPr kumimoji="1" lang="en-US" altLang="ko-Kore-KR" dirty="0"/>
                  <a:t> </a:t>
                </a:r>
              </a:p>
              <a:p>
                <a:pPr algn="ctr">
                  <a:spcBef>
                    <a:spcPts val="400"/>
                  </a:spcBef>
                </a:pPr>
                <a:r>
                  <a:rPr kumimoji="1" lang="en-US" altLang="ko-Kore-KR" dirty="0"/>
                  <a:t>Two separate tests are considered within the aggregate objective function through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𝒥</m:t>
                        </m:r>
                      </m:e>
                      <m:sub>
                        <m:r>
                          <a:rPr lang="en-US" i="1">
                            <a:latin typeface="Cambria Math" panose="02040503050406030204" pitchFamily="18" charset="0"/>
                          </a:rPr>
                          <m:t>1</m:t>
                        </m:r>
                      </m:sub>
                    </m:sSub>
                  </m:oMath>
                </a14:m>
                <a:r>
                  <a:rPr kumimoji="1" lang="en-US" altLang="ko-Kore-KR"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𝒥</m:t>
                        </m:r>
                      </m:e>
                      <m:sub>
                        <m:r>
                          <a:rPr lang="en-US" i="1">
                            <a:latin typeface="Cambria Math" panose="02040503050406030204" pitchFamily="18" charset="0"/>
                          </a:rPr>
                          <m:t>2</m:t>
                        </m:r>
                      </m:sub>
                    </m:sSub>
                  </m:oMath>
                </a14:m>
                <a:r>
                  <a:rPr kumimoji="1" lang="en-US" altLang="ko-Kore-KR" dirty="0"/>
                  <a:t> with weights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oMath>
                </a14:m>
                <a:r>
                  <a:rPr kumimoji="1" lang="en-US" altLang="ko-Kore-KR"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2</m:t>
                        </m:r>
                      </m:sub>
                    </m:sSub>
                  </m:oMath>
                </a14:m>
                <a:r>
                  <a:rPr kumimoji="1" lang="en-US" altLang="ko-Kore-KR" dirty="0"/>
                  <a:t>  </a:t>
                </a:r>
              </a:p>
            </p:txBody>
          </p:sp>
        </mc:Choice>
        <mc:Fallback xmlns="">
          <p:sp>
            <p:nvSpPr>
              <p:cNvPr id="16" name="Rectangle 15">
                <a:extLst>
                  <a:ext uri="{FF2B5EF4-FFF2-40B4-BE49-F238E27FC236}">
                    <a16:creationId xmlns:a16="http://schemas.microsoft.com/office/drawing/2014/main" id="{C5E283A8-E95B-1543-A2EA-09314FAF3380}"/>
                  </a:ext>
                </a:extLst>
              </p:cNvPr>
              <p:cNvSpPr>
                <a:spLocks noRot="1" noChangeAspect="1" noMove="1" noResize="1" noEditPoints="1" noAdjustHandles="1" noChangeArrowheads="1" noChangeShapeType="1" noTextEdit="1"/>
              </p:cNvSpPr>
              <p:nvPr/>
            </p:nvSpPr>
            <p:spPr>
              <a:xfrm>
                <a:off x="4376635" y="2487276"/>
                <a:ext cx="7027580" cy="1803442"/>
              </a:xfrm>
              <a:prstGeom prst="rect">
                <a:avLst/>
              </a:prstGeom>
              <a:blipFill>
                <a:blip r:embed="rId3"/>
                <a:stretch>
                  <a:fillRect b="-4895"/>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5EF34A71-DB0F-E64F-8A16-0BD69FDF7574}"/>
              </a:ext>
            </a:extLst>
          </p:cNvPr>
          <p:cNvCxnSpPr>
            <a:cxnSpLocks/>
          </p:cNvCxnSpPr>
          <p:nvPr/>
        </p:nvCxnSpPr>
        <p:spPr>
          <a:xfrm flipH="1">
            <a:off x="4297450" y="5124480"/>
            <a:ext cx="7176052"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82565E-6ED1-3B4D-B0DB-A187A34DDC38}"/>
              </a:ext>
            </a:extLst>
          </p:cNvPr>
          <p:cNvCxnSpPr>
            <a:cxnSpLocks/>
          </p:cNvCxnSpPr>
          <p:nvPr/>
        </p:nvCxnSpPr>
        <p:spPr>
          <a:xfrm flipV="1">
            <a:off x="11461099" y="1921928"/>
            <a:ext cx="0" cy="321090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C8FC689D-643B-5A41-A151-5815592FDC1B}"/>
              </a:ext>
            </a:extLst>
          </p:cNvPr>
          <p:cNvSpPr txBox="1">
            <a:spLocks/>
          </p:cNvSpPr>
          <p:nvPr/>
        </p:nvSpPr>
        <p:spPr>
          <a:xfrm>
            <a:off x="1176618" y="-4521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27" name="TextBox 26">
            <a:extLst>
              <a:ext uri="{FF2B5EF4-FFF2-40B4-BE49-F238E27FC236}">
                <a16:creationId xmlns:a16="http://schemas.microsoft.com/office/drawing/2014/main" id="{AA7F9619-ABF7-554D-A98D-2740F3E7DA7F}"/>
              </a:ext>
            </a:extLst>
          </p:cNvPr>
          <p:cNvSpPr txBox="1"/>
          <p:nvPr/>
        </p:nvSpPr>
        <p:spPr>
          <a:xfrm>
            <a:off x="1601545" y="661067"/>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a:t>Optimization-Based Model Reduction</a:t>
            </a:r>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F9C09527-21DD-ED4F-9256-E63933E36847}"/>
                  </a:ext>
                </a:extLst>
              </p:cNvPr>
              <p:cNvSpPr/>
              <p:nvPr/>
            </p:nvSpPr>
            <p:spPr>
              <a:xfrm>
                <a:off x="896468" y="5237349"/>
                <a:ext cx="10399059" cy="1224694"/>
              </a:xfrm>
              <a:prstGeom prst="rect">
                <a:avLst/>
              </a:prstGeom>
            </p:spPr>
            <p:txBody>
              <a:bodyPr wrap="square">
                <a:spAutoFit/>
              </a:bodyPr>
              <a:lstStyle/>
              <a:p>
                <a:pPr algn="just"/>
                <a:r>
                  <a:rPr kumimoji="1" lang="en-US" altLang="ko-Kore-KR" dirty="0"/>
                  <a:t>In the context of reducing the FDM battery cell model </a:t>
                </a:r>
              </a:p>
              <a:p>
                <a:pPr algn="ct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𝑡𝑟𝑢𝑒</m:t>
                        </m:r>
                      </m:sub>
                    </m:sSub>
                  </m:oMath>
                </a14:m>
                <a:r>
                  <a:rPr lang="en-US" altLang="ko-US" dirty="0"/>
                  <a:t>: The surface concentration data of the FDM model</a:t>
                </a:r>
              </a:p>
              <a:p>
                <a:pPr algn="ct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𝑟</m:t>
                        </m:r>
                        <m:r>
                          <a:rPr lang="en-US" b="0" i="1" smtClean="0">
                            <a:effectLst/>
                            <a:latin typeface="Cambria Math" panose="02040503050406030204" pitchFamily="18" charset="0"/>
                          </a:rPr>
                          <m:t>,1</m:t>
                        </m:r>
                      </m:sub>
                    </m:sSub>
                  </m:oMath>
                </a14:m>
                <a:r>
                  <a:rPr lang="en-US" altLang="ko-US" dirty="0"/>
                  <a:t>: The surface concentration data of the reduced-order model for the first input current </a:t>
                </a:r>
              </a:p>
              <a:p>
                <a:pPr algn="ctr"/>
                <a14:m>
                  <m:oMath xmlns:m="http://schemas.openxmlformats.org/officeDocument/2006/math">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𝑟</m:t>
                        </m:r>
                        <m:r>
                          <a:rPr lang="en-US" b="0" i="1" smtClean="0">
                            <a:effectLst/>
                            <a:latin typeface="Cambria Math" panose="02040503050406030204" pitchFamily="18" charset="0"/>
                          </a:rPr>
                          <m:t>,2</m:t>
                        </m:r>
                      </m:sub>
                    </m:sSub>
                  </m:oMath>
                </a14:m>
                <a:r>
                  <a:rPr lang="en-US" altLang="ko-US" dirty="0"/>
                  <a:t>: The surface concentration data of the reduced-order model for the second input current </a:t>
                </a:r>
              </a:p>
            </p:txBody>
          </p:sp>
        </mc:Choice>
        <mc:Fallback xmlns="">
          <p:sp>
            <p:nvSpPr>
              <p:cNvPr id="28" name="Rectangle 27">
                <a:extLst>
                  <a:ext uri="{FF2B5EF4-FFF2-40B4-BE49-F238E27FC236}">
                    <a16:creationId xmlns:a16="http://schemas.microsoft.com/office/drawing/2014/main" id="{F9C09527-21DD-ED4F-9256-E63933E36847}"/>
                  </a:ext>
                </a:extLst>
              </p:cNvPr>
              <p:cNvSpPr>
                <a:spLocks noRot="1" noChangeAspect="1" noMove="1" noResize="1" noEditPoints="1" noAdjustHandles="1" noChangeArrowheads="1" noChangeShapeType="1" noTextEdit="1"/>
              </p:cNvSpPr>
              <p:nvPr/>
            </p:nvSpPr>
            <p:spPr>
              <a:xfrm>
                <a:off x="896468" y="5237349"/>
                <a:ext cx="10399059" cy="1224694"/>
              </a:xfrm>
              <a:prstGeom prst="rect">
                <a:avLst/>
              </a:prstGeom>
              <a:blipFill>
                <a:blip r:embed="rId4"/>
                <a:stretch>
                  <a:fillRect l="-488" t="-2062" b="-7216"/>
                </a:stretch>
              </a:blipFill>
            </p:spPr>
            <p:txBody>
              <a:bodyPr/>
              <a:lstStyle/>
              <a:p>
                <a:r>
                  <a:rPr lang="en-US">
                    <a:noFill/>
                  </a:rPr>
                  <a:t> </a:t>
                </a:r>
              </a:p>
            </p:txBody>
          </p:sp>
        </mc:Fallback>
      </mc:AlternateContent>
      <p:sp>
        <p:nvSpPr>
          <p:cNvPr id="31" name="직사각형 14">
            <a:extLst>
              <a:ext uri="{FF2B5EF4-FFF2-40B4-BE49-F238E27FC236}">
                <a16:creationId xmlns:a16="http://schemas.microsoft.com/office/drawing/2014/main" id="{BD09962B-1F28-544F-B082-E1E907B9F76C}"/>
              </a:ext>
            </a:extLst>
          </p:cNvPr>
          <p:cNvSpPr/>
          <p:nvPr/>
        </p:nvSpPr>
        <p:spPr>
          <a:xfrm>
            <a:off x="7847525" y="2832050"/>
            <a:ext cx="232596" cy="36545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cxnSp>
        <p:nvCxnSpPr>
          <p:cNvPr id="32" name="직선 화살표 연결선 17">
            <a:extLst>
              <a:ext uri="{FF2B5EF4-FFF2-40B4-BE49-F238E27FC236}">
                <a16:creationId xmlns:a16="http://schemas.microsoft.com/office/drawing/2014/main" id="{628431D6-AFDE-BF44-BC9E-4D239C654329}"/>
              </a:ext>
            </a:extLst>
          </p:cNvPr>
          <p:cNvCxnSpPr>
            <a:cxnSpLocks/>
            <a:stCxn id="31" idx="0"/>
            <a:endCxn id="33" idx="2"/>
          </p:cNvCxnSpPr>
          <p:nvPr/>
        </p:nvCxnSpPr>
        <p:spPr>
          <a:xfrm flipH="1" flipV="1">
            <a:off x="6972959" y="1838990"/>
            <a:ext cx="990864" cy="993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2B669AE-421C-D044-8699-F4050C153B4E}"/>
                  </a:ext>
                </a:extLst>
              </p:cNvPr>
              <p:cNvSpPr txBox="1"/>
              <p:nvPr/>
            </p:nvSpPr>
            <p:spPr>
              <a:xfrm>
                <a:off x="5459557" y="1019150"/>
                <a:ext cx="3026804" cy="819840"/>
              </a:xfrm>
              <a:prstGeom prst="rect">
                <a:avLst/>
              </a:prstGeom>
              <a:noFill/>
              <a:ln>
                <a:solidFill>
                  <a:srgbClr val="0070C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𝒥</m:t>
                          </m:r>
                        </m:e>
                        <m:sub>
                          <m:r>
                            <a:rPr lang="en-US" sz="1600" i="1">
                              <a:latin typeface="Cambria Math" panose="02040503050406030204" pitchFamily="18" charset="0"/>
                              <a:ea typeface="Cambria Math" panose="02040503050406030204" pitchFamily="18" charset="0"/>
                            </a:rPr>
                            <m:t>1</m:t>
                          </m:r>
                        </m:sub>
                      </m:sSub>
                      <m:r>
                        <a:rPr lang="en-US" sz="1600" i="1">
                          <a:latin typeface="Cambria Math" panose="02040503050406030204" pitchFamily="18" charset="0"/>
                        </a:rPr>
                        <m:t>=</m:t>
                      </m:r>
                      <m:rad>
                        <m:radPr>
                          <m:degHide m:val="on"/>
                          <m:ctrlPr>
                            <a:rPr lang="en-US" sz="1600" i="1">
                              <a:latin typeface="Cambria Math" panose="02040503050406030204" pitchFamily="18" charset="0"/>
                            </a:rPr>
                          </m:ctrlPr>
                        </m:radPr>
                        <m:deg/>
                        <m:e>
                          <m:nary>
                            <m:naryPr>
                              <m:ctrlPr>
                                <a:rPr lang="en-US" sz="1600" i="1">
                                  <a:latin typeface="Cambria Math" panose="02040503050406030204" pitchFamily="18" charset="0"/>
                                </a:rPr>
                              </m:ctrlPr>
                            </m:naryPr>
                            <m:sub>
                              <m:r>
                                <m:rPr>
                                  <m:brk m:alnAt="23"/>
                                </m:rPr>
                                <a:rPr lang="en-US" sz="1600" i="1">
                                  <a:latin typeface="Cambria Math" panose="02040503050406030204" pitchFamily="18" charset="0"/>
                                </a:rPr>
                                <m:t>0</m:t>
                              </m:r>
                            </m:sub>
                            <m:sup>
                              <m:r>
                                <a:rPr lang="en-US" sz="1600" i="1">
                                  <a:latin typeface="Cambria Math" panose="02040503050406030204" pitchFamily="18" charset="0"/>
                                </a:rPr>
                                <m:t>𝑡</m:t>
                              </m:r>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𝑡𝑟𝑢𝑒</m:t>
                                          </m:r>
                                          <m:r>
                                            <a:rPr lang="en-US" sz="1600" b="0" i="1" smtClean="0">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𝑟</m:t>
                                          </m:r>
                                          <m:r>
                                            <a:rPr lang="en-US" sz="1600" i="1">
                                              <a:latin typeface="Cambria Math" panose="02040503050406030204" pitchFamily="18" charset="0"/>
                                            </a:rPr>
                                            <m:t>,1</m:t>
                                          </m:r>
                                        </m:sub>
                                      </m:sSub>
                                      <m:d>
                                        <m:dPr>
                                          <m:ctrlPr>
                                            <a:rPr lang="en-US" sz="1600" i="1">
                                              <a:latin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𝝈</m:t>
                                          </m:r>
                                        </m:e>
                                      </m:d>
                                    </m:e>
                                  </m:d>
                                </m:e>
                                <m:sup>
                                  <m:r>
                                    <a:rPr lang="en-US" sz="1600" i="1">
                                      <a:latin typeface="Cambria Math" panose="02040503050406030204" pitchFamily="18" charset="0"/>
                                    </a:rPr>
                                    <m:t>2</m:t>
                                  </m:r>
                                </m:sup>
                              </m:sSup>
                              <m:r>
                                <a:rPr lang="en-US" sz="1600" i="1">
                                  <a:latin typeface="Cambria Math" panose="02040503050406030204" pitchFamily="18" charset="0"/>
                                </a:rPr>
                                <m:t>𝑑𝑡</m:t>
                              </m:r>
                            </m:e>
                          </m:nary>
                        </m:e>
                      </m:rad>
                    </m:oMath>
                  </m:oMathPara>
                </a14:m>
                <a:endParaRPr kumimoji="1" lang="en-US" altLang="ko-US" sz="1600" dirty="0"/>
              </a:p>
            </p:txBody>
          </p:sp>
        </mc:Choice>
        <mc:Fallback xmlns="">
          <p:sp>
            <p:nvSpPr>
              <p:cNvPr id="33" name="TextBox 32">
                <a:extLst>
                  <a:ext uri="{FF2B5EF4-FFF2-40B4-BE49-F238E27FC236}">
                    <a16:creationId xmlns:a16="http://schemas.microsoft.com/office/drawing/2014/main" id="{82B669AE-421C-D044-8699-F4050C153B4E}"/>
                  </a:ext>
                </a:extLst>
              </p:cNvPr>
              <p:cNvSpPr txBox="1">
                <a:spLocks noRot="1" noChangeAspect="1" noMove="1" noResize="1" noEditPoints="1" noAdjustHandles="1" noChangeArrowheads="1" noChangeShapeType="1" noTextEdit="1"/>
              </p:cNvSpPr>
              <p:nvPr/>
            </p:nvSpPr>
            <p:spPr>
              <a:xfrm>
                <a:off x="5459557" y="1019150"/>
                <a:ext cx="3026804" cy="819840"/>
              </a:xfrm>
              <a:prstGeom prst="rect">
                <a:avLst/>
              </a:prstGeom>
              <a:blipFill>
                <a:blip r:embed="rId5"/>
                <a:stretch>
                  <a:fillRect l="-5417" t="-100000" b="-158209"/>
                </a:stretch>
              </a:blipFill>
              <a:ln>
                <a:solidFill>
                  <a:srgbClr val="0070C0"/>
                </a:solidFill>
              </a:ln>
            </p:spPr>
            <p:txBody>
              <a:bodyPr/>
              <a:lstStyle/>
              <a:p>
                <a:r>
                  <a:rPr lang="en-US">
                    <a:noFill/>
                  </a:rPr>
                  <a:t> </a:t>
                </a:r>
              </a:p>
            </p:txBody>
          </p:sp>
        </mc:Fallback>
      </mc:AlternateContent>
      <p:sp>
        <p:nvSpPr>
          <p:cNvPr id="44" name="직사각형 14">
            <a:extLst>
              <a:ext uri="{FF2B5EF4-FFF2-40B4-BE49-F238E27FC236}">
                <a16:creationId xmlns:a16="http://schemas.microsoft.com/office/drawing/2014/main" id="{4F3785C4-7599-4441-AA1B-4E0CFE692AE6}"/>
              </a:ext>
            </a:extLst>
          </p:cNvPr>
          <p:cNvSpPr/>
          <p:nvPr/>
        </p:nvSpPr>
        <p:spPr>
          <a:xfrm>
            <a:off x="8627196" y="2832050"/>
            <a:ext cx="232596" cy="36545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cxnSp>
        <p:nvCxnSpPr>
          <p:cNvPr id="45" name="직선 화살표 연결선 17">
            <a:extLst>
              <a:ext uri="{FF2B5EF4-FFF2-40B4-BE49-F238E27FC236}">
                <a16:creationId xmlns:a16="http://schemas.microsoft.com/office/drawing/2014/main" id="{06E58840-05A8-6E42-B192-2E860CAC9483}"/>
              </a:ext>
            </a:extLst>
          </p:cNvPr>
          <p:cNvCxnSpPr>
            <a:cxnSpLocks/>
            <a:stCxn id="44" idx="0"/>
            <a:endCxn id="46" idx="2"/>
          </p:cNvCxnSpPr>
          <p:nvPr/>
        </p:nvCxnSpPr>
        <p:spPr>
          <a:xfrm flipV="1">
            <a:off x="8743494" y="1835516"/>
            <a:ext cx="1490902" cy="996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47B292A-58B5-FC44-8830-3087ADA66197}"/>
                  </a:ext>
                </a:extLst>
              </p:cNvPr>
              <p:cNvSpPr txBox="1"/>
              <p:nvPr/>
            </p:nvSpPr>
            <p:spPr>
              <a:xfrm>
                <a:off x="8720994" y="1015676"/>
                <a:ext cx="3026804" cy="819840"/>
              </a:xfrm>
              <a:prstGeom prst="rect">
                <a:avLst/>
              </a:prstGeom>
              <a:noFill/>
              <a:ln>
                <a:solidFill>
                  <a:srgbClr val="0070C0"/>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𝒥</m:t>
                          </m:r>
                        </m:e>
                        <m:sub>
                          <m:r>
                            <a:rPr lang="en-US" sz="1600" b="0" i="1" smtClean="0">
                              <a:latin typeface="Cambria Math" panose="02040503050406030204" pitchFamily="18" charset="0"/>
                              <a:ea typeface="Cambria Math" panose="02040503050406030204" pitchFamily="18" charset="0"/>
                            </a:rPr>
                            <m:t>2</m:t>
                          </m:r>
                        </m:sub>
                      </m:sSub>
                      <m:r>
                        <a:rPr lang="en-US" sz="1600" i="1">
                          <a:latin typeface="Cambria Math" panose="02040503050406030204" pitchFamily="18" charset="0"/>
                        </a:rPr>
                        <m:t>=</m:t>
                      </m:r>
                      <m:rad>
                        <m:radPr>
                          <m:degHide m:val="on"/>
                          <m:ctrlPr>
                            <a:rPr lang="en-US" sz="1600" i="1">
                              <a:latin typeface="Cambria Math" panose="02040503050406030204" pitchFamily="18" charset="0"/>
                            </a:rPr>
                          </m:ctrlPr>
                        </m:radPr>
                        <m:deg/>
                        <m:e>
                          <m:nary>
                            <m:naryPr>
                              <m:ctrlPr>
                                <a:rPr lang="en-US" sz="1600" i="1">
                                  <a:latin typeface="Cambria Math" panose="02040503050406030204" pitchFamily="18" charset="0"/>
                                </a:rPr>
                              </m:ctrlPr>
                            </m:naryPr>
                            <m:sub>
                              <m:r>
                                <m:rPr>
                                  <m:brk m:alnAt="23"/>
                                </m:rPr>
                                <a:rPr lang="en-US" sz="1600" i="1">
                                  <a:latin typeface="Cambria Math" panose="02040503050406030204" pitchFamily="18" charset="0"/>
                                </a:rPr>
                                <m:t>0</m:t>
                              </m:r>
                            </m:sub>
                            <m:sup>
                              <m:r>
                                <a:rPr lang="en-US" sz="1600" i="1">
                                  <a:latin typeface="Cambria Math" panose="02040503050406030204" pitchFamily="18" charset="0"/>
                                </a:rPr>
                                <m:t>𝑡</m:t>
                              </m:r>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𝑡𝑟𝑢𝑒</m:t>
                                          </m:r>
                                          <m:r>
                                            <a:rPr lang="en-US" sz="1600" b="0" i="1" smtClean="0">
                                              <a:latin typeface="Cambria Math" panose="02040503050406030204" pitchFamily="18" charset="0"/>
                                            </a:rPr>
                                            <m:t>,2</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𝑟</m:t>
                                          </m:r>
                                          <m:r>
                                            <a:rPr lang="en-US" sz="1600" i="1">
                                              <a:latin typeface="Cambria Math" panose="02040503050406030204" pitchFamily="18" charset="0"/>
                                            </a:rPr>
                                            <m:t>,2</m:t>
                                          </m:r>
                                        </m:sub>
                                      </m:sSub>
                                      <m:d>
                                        <m:dPr>
                                          <m:ctrlPr>
                                            <a:rPr lang="en-US" sz="1600" i="1">
                                              <a:latin typeface="Cambria Math" panose="02040503050406030204" pitchFamily="18" charset="0"/>
                                            </a:rPr>
                                          </m:ctrlPr>
                                        </m:dPr>
                                        <m:e>
                                          <m:r>
                                            <a:rPr lang="en-US" sz="1600" b="1" i="1">
                                              <a:latin typeface="Cambria Math" panose="02040503050406030204" pitchFamily="18" charset="0"/>
                                              <a:ea typeface="Cambria Math" panose="02040503050406030204" pitchFamily="18" charset="0"/>
                                            </a:rPr>
                                            <m:t>𝝈</m:t>
                                          </m:r>
                                        </m:e>
                                      </m:d>
                                    </m:e>
                                  </m:d>
                                </m:e>
                                <m:sup>
                                  <m:r>
                                    <a:rPr lang="en-US" sz="1600" i="1">
                                      <a:latin typeface="Cambria Math" panose="02040503050406030204" pitchFamily="18" charset="0"/>
                                    </a:rPr>
                                    <m:t>2</m:t>
                                  </m:r>
                                </m:sup>
                              </m:sSup>
                              <m:r>
                                <a:rPr lang="en-US" sz="1600" i="1">
                                  <a:latin typeface="Cambria Math" panose="02040503050406030204" pitchFamily="18" charset="0"/>
                                </a:rPr>
                                <m:t>𝑑𝑡</m:t>
                              </m:r>
                            </m:e>
                          </m:nary>
                        </m:e>
                      </m:rad>
                    </m:oMath>
                  </m:oMathPara>
                </a14:m>
                <a:endParaRPr kumimoji="1" lang="en-US" altLang="ko-US" sz="1600" dirty="0"/>
              </a:p>
            </p:txBody>
          </p:sp>
        </mc:Choice>
        <mc:Fallback xmlns="">
          <p:sp>
            <p:nvSpPr>
              <p:cNvPr id="46" name="TextBox 45">
                <a:extLst>
                  <a:ext uri="{FF2B5EF4-FFF2-40B4-BE49-F238E27FC236}">
                    <a16:creationId xmlns:a16="http://schemas.microsoft.com/office/drawing/2014/main" id="{F47B292A-58B5-FC44-8830-3087ADA66197}"/>
                  </a:ext>
                </a:extLst>
              </p:cNvPr>
              <p:cNvSpPr txBox="1">
                <a:spLocks noRot="1" noChangeAspect="1" noMove="1" noResize="1" noEditPoints="1" noAdjustHandles="1" noChangeArrowheads="1" noChangeShapeType="1" noTextEdit="1"/>
              </p:cNvSpPr>
              <p:nvPr/>
            </p:nvSpPr>
            <p:spPr>
              <a:xfrm>
                <a:off x="8720994" y="1015676"/>
                <a:ext cx="3026804" cy="819840"/>
              </a:xfrm>
              <a:prstGeom prst="rect">
                <a:avLst/>
              </a:prstGeom>
              <a:blipFill>
                <a:blip r:embed="rId6"/>
                <a:stretch>
                  <a:fillRect l="-5417" t="-101515" b="-160606"/>
                </a:stretch>
              </a:blipFill>
              <a:ln>
                <a:solidFill>
                  <a:srgbClr val="0070C0"/>
                </a:solidFill>
              </a:ln>
            </p:spPr>
            <p:txBody>
              <a:bodyPr/>
              <a:lstStyle/>
              <a:p>
                <a:r>
                  <a:rPr lang="en-US">
                    <a:noFill/>
                  </a:rPr>
                  <a:t> </a:t>
                </a:r>
              </a:p>
            </p:txBody>
          </p:sp>
        </mc:Fallback>
      </mc:AlternateContent>
      <p:sp>
        <p:nvSpPr>
          <p:cNvPr id="22" name="직사각형 2">
            <a:extLst>
              <a:ext uri="{FF2B5EF4-FFF2-40B4-BE49-F238E27FC236}">
                <a16:creationId xmlns:a16="http://schemas.microsoft.com/office/drawing/2014/main" id="{E4893ED4-C57D-824D-8C81-10F1A4F23BED}"/>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24</a:t>
            </a:r>
            <a:endParaRPr kumimoji="1" lang="ko-US" altLang="en-US" sz="2800" b="1" dirty="0"/>
          </a:p>
        </p:txBody>
      </p:sp>
    </p:spTree>
    <p:extLst>
      <p:ext uri="{BB962C8B-B14F-4D97-AF65-F5344CB8AC3E}">
        <p14:creationId xmlns:p14="http://schemas.microsoft.com/office/powerpoint/2010/main" val="94482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 calcmode="lin" valueType="num">
                                      <p:cBhvr additive="base">
                                        <p:cTn id="17" dur="500" fill="hold"/>
                                        <p:tgtEl>
                                          <p:spTgt spid="45"/>
                                        </p:tgtEl>
                                        <p:attrNameLst>
                                          <p:attrName>ppt_x</p:attrName>
                                        </p:attrNameLst>
                                      </p:cBhvr>
                                      <p:tavLst>
                                        <p:tav tm="0">
                                          <p:val>
                                            <p:strVal val="#ppt_x"/>
                                          </p:val>
                                        </p:tav>
                                        <p:tav tm="100000">
                                          <p:val>
                                            <p:strVal val="#ppt_x"/>
                                          </p:val>
                                        </p:tav>
                                      </p:tavLst>
                                    </p:anim>
                                    <p:anim calcmode="lin" valueType="num">
                                      <p:cBhvr additive="base">
                                        <p:cTn id="18" dur="500" fill="hold"/>
                                        <p:tgtEl>
                                          <p:spTgt spid="4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anim calcmode="lin" valueType="num">
                                      <p:cBhvr additive="base">
                                        <p:cTn id="21" dur="500" fill="hold"/>
                                        <p:tgtEl>
                                          <p:spTgt spid="46"/>
                                        </p:tgtEl>
                                        <p:attrNameLst>
                                          <p:attrName>ppt_x</p:attrName>
                                        </p:attrNameLst>
                                      </p:cBhvr>
                                      <p:tavLst>
                                        <p:tav tm="0">
                                          <p:val>
                                            <p:strVal val="#ppt_x"/>
                                          </p:val>
                                        </p:tav>
                                        <p:tav tm="100000">
                                          <p:val>
                                            <p:strVal val="#ppt_x"/>
                                          </p:val>
                                        </p:tav>
                                      </p:tavLst>
                                    </p:anim>
                                    <p:anim calcmode="lin" valueType="num">
                                      <p:cBhvr additive="base">
                                        <p:cTn id="2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26</a:t>
            </a:fld>
            <a:endParaRPr lang="en-US" dirty="0"/>
          </a:p>
        </p:txBody>
      </p:sp>
      <p:sp>
        <p:nvSpPr>
          <p:cNvPr id="18" name="Title 1">
            <a:extLst>
              <a:ext uri="{FF2B5EF4-FFF2-40B4-BE49-F238E27FC236}">
                <a16:creationId xmlns:a16="http://schemas.microsoft.com/office/drawing/2014/main" id="{744BFD6A-CFBD-6F4C-91B3-E66CE8359B97}"/>
              </a:ext>
            </a:extLst>
          </p:cNvPr>
          <p:cNvSpPr txBox="1">
            <a:spLocks/>
          </p:cNvSpPr>
          <p:nvPr/>
        </p:nvSpPr>
        <p:spPr>
          <a:xfrm>
            <a:off x="1176618" y="-278229"/>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19" name="TextBox 18">
            <a:extLst>
              <a:ext uri="{FF2B5EF4-FFF2-40B4-BE49-F238E27FC236}">
                <a16:creationId xmlns:a16="http://schemas.microsoft.com/office/drawing/2014/main" id="{4BB46F03-A6ED-0342-A637-A7432613A62F}"/>
              </a:ext>
            </a:extLst>
          </p:cNvPr>
          <p:cNvSpPr txBox="1"/>
          <p:nvPr/>
        </p:nvSpPr>
        <p:spPr>
          <a:xfrm>
            <a:off x="1601545" y="553781"/>
            <a:ext cx="6411558" cy="461665"/>
          </a:xfrm>
          <a:prstGeom prst="rect">
            <a:avLst/>
          </a:prstGeom>
          <a:noFill/>
        </p:spPr>
        <p:txBody>
          <a:bodyPr wrap="square" rtlCol="0">
            <a:spAutoFit/>
          </a:bodyPr>
          <a:lstStyle/>
          <a:p>
            <a:pPr marL="252146" indent="-252146" algn="just">
              <a:buFont typeface="Arial" panose="020B0604020202020204" pitchFamily="34" charset="0"/>
              <a:buChar char="•"/>
            </a:pPr>
            <a:r>
              <a:rPr kumimoji="1" lang="en-US" altLang="ko-US" sz="2400" dirty="0"/>
              <a:t>Optimization-Based Model Reduction</a:t>
            </a:r>
          </a:p>
        </p:txBody>
      </p:sp>
      <p:sp>
        <p:nvSpPr>
          <p:cNvPr id="24" name="직사각형 15">
            <a:extLst>
              <a:ext uri="{FF2B5EF4-FFF2-40B4-BE49-F238E27FC236}">
                <a16:creationId xmlns:a16="http://schemas.microsoft.com/office/drawing/2014/main" id="{47252711-E15D-9140-BBD2-37B7650BC3A1}"/>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1" name="직사각형 11">
            <a:extLst>
              <a:ext uri="{FF2B5EF4-FFF2-40B4-BE49-F238E27FC236}">
                <a16:creationId xmlns:a16="http://schemas.microsoft.com/office/drawing/2014/main" id="{40C9548C-811C-E34A-98F2-204F11A662EC}"/>
              </a:ext>
            </a:extLst>
          </p:cNvPr>
          <p:cNvSpPr/>
          <p:nvPr/>
        </p:nvSpPr>
        <p:spPr>
          <a:xfrm>
            <a:off x="6096000" y="2413337"/>
            <a:ext cx="5840044" cy="2246769"/>
          </a:xfrm>
          <a:prstGeom prst="rect">
            <a:avLst/>
          </a:prstGeom>
          <a:ln w="19050">
            <a:solidFill>
              <a:srgbClr val="C00000"/>
            </a:solidFill>
          </a:ln>
        </p:spPr>
        <p:txBody>
          <a:bodyPr wrap="square">
            <a:spAutoFit/>
          </a:bodyPr>
          <a:lstStyle/>
          <a:p>
            <a:pPr marL="285750" indent="-285750" algn="just">
              <a:buFont typeface="System Font Regular"/>
              <a:buChar char="-"/>
            </a:pPr>
            <a:r>
              <a:rPr kumimoji="1" lang="en-US" altLang="ko-US" sz="2000" dirty="0"/>
              <a:t>The algorithm continues to find superior sets of design variable values by creating the evolutionary generation from the previous population and calculating the objective function.</a:t>
            </a:r>
          </a:p>
          <a:p>
            <a:pPr algn="just"/>
            <a:endParaRPr kumimoji="1" lang="en-US" altLang="ko-US" sz="2000" dirty="0"/>
          </a:p>
          <a:p>
            <a:pPr marL="285750" indent="-285750" algn="just">
              <a:buFont typeface="System Font Regular"/>
              <a:buChar char="-"/>
            </a:pPr>
            <a:r>
              <a:rPr kumimoji="1" lang="en-US" altLang="ko-US" sz="2000" dirty="0"/>
              <a:t>Process is repeated until the number of generations reaches the maximum number of generations.</a:t>
            </a:r>
          </a:p>
        </p:txBody>
      </p:sp>
      <p:pic>
        <p:nvPicPr>
          <p:cNvPr id="2" name="Picture 1">
            <a:extLst>
              <a:ext uri="{FF2B5EF4-FFF2-40B4-BE49-F238E27FC236}">
                <a16:creationId xmlns:a16="http://schemas.microsoft.com/office/drawing/2014/main" id="{BB3675F2-2B25-8D44-BD24-02D0F99B7011}"/>
              </a:ext>
            </a:extLst>
          </p:cNvPr>
          <p:cNvPicPr>
            <a:picLocks noChangeAspect="1"/>
          </p:cNvPicPr>
          <p:nvPr/>
        </p:nvPicPr>
        <p:blipFill>
          <a:blip r:embed="rId3"/>
          <a:srcRect/>
          <a:stretch/>
        </p:blipFill>
        <p:spPr>
          <a:xfrm>
            <a:off x="255956" y="939377"/>
            <a:ext cx="5560461" cy="5531144"/>
          </a:xfrm>
          <a:prstGeom prst="rect">
            <a:avLst/>
          </a:prstGeom>
        </p:spPr>
      </p:pic>
      <p:sp>
        <p:nvSpPr>
          <p:cNvPr id="9" name="직사각형 2">
            <a:extLst>
              <a:ext uri="{FF2B5EF4-FFF2-40B4-BE49-F238E27FC236}">
                <a16:creationId xmlns:a16="http://schemas.microsoft.com/office/drawing/2014/main" id="{21F08FD7-531C-074F-BAD2-CD61A7DA74E8}"/>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25</a:t>
            </a:r>
            <a:endParaRPr kumimoji="1" lang="ko-US" altLang="en-US" sz="2800" b="1" dirty="0"/>
          </a:p>
        </p:txBody>
      </p:sp>
    </p:spTree>
    <p:extLst>
      <p:ext uri="{BB962C8B-B14F-4D97-AF65-F5344CB8AC3E}">
        <p14:creationId xmlns:p14="http://schemas.microsoft.com/office/powerpoint/2010/main" val="23468491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27</a:t>
            </a:fld>
            <a:endParaRPr lang="en-US" dirty="0"/>
          </a:p>
        </p:txBody>
      </p:sp>
      <p:sp>
        <p:nvSpPr>
          <p:cNvPr id="17" name="직사각형 15">
            <a:extLst>
              <a:ext uri="{FF2B5EF4-FFF2-40B4-BE49-F238E27FC236}">
                <a16:creationId xmlns:a16="http://schemas.microsoft.com/office/drawing/2014/main" id="{A34E27C3-3E24-D648-BFBF-DBE1D570BF32}"/>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1" name="Title 1">
            <a:extLst>
              <a:ext uri="{FF2B5EF4-FFF2-40B4-BE49-F238E27FC236}">
                <a16:creationId xmlns:a16="http://schemas.microsoft.com/office/drawing/2014/main" id="{0D7E238B-A5C5-9441-A610-37BAC56C7DBE}"/>
              </a:ext>
            </a:extLst>
          </p:cNvPr>
          <p:cNvSpPr txBox="1">
            <a:spLocks/>
          </p:cNvSpPr>
          <p:nvPr/>
        </p:nvSpPr>
        <p:spPr>
          <a:xfrm>
            <a:off x="1176618" y="-33285"/>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22" name="TextBox 21">
            <a:extLst>
              <a:ext uri="{FF2B5EF4-FFF2-40B4-BE49-F238E27FC236}">
                <a16:creationId xmlns:a16="http://schemas.microsoft.com/office/drawing/2014/main" id="{004A43AD-3479-374E-9CE8-65607D9EEBAA}"/>
              </a:ext>
            </a:extLst>
          </p:cNvPr>
          <p:cNvSpPr txBox="1"/>
          <p:nvPr/>
        </p:nvSpPr>
        <p:spPr>
          <a:xfrm>
            <a:off x="1601545" y="719213"/>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err="1"/>
              <a:t>Pad</a:t>
            </a:r>
            <a:r>
              <a:rPr lang="en-US" sz="2400" dirty="0" err="1"/>
              <a:t>e</a:t>
            </a:r>
            <a:r>
              <a:rPr lang="en-US" sz="2400" dirty="0"/>
              <a:t>́</a:t>
            </a:r>
            <a:r>
              <a:rPr lang="en-US" sz="2400" dirty="0">
                <a:effectLst/>
              </a:rPr>
              <a:t> </a:t>
            </a:r>
            <a:r>
              <a:rPr kumimoji="1" lang="en-US" altLang="ko-US" sz="2400" dirty="0"/>
              <a:t> Approximation</a:t>
            </a:r>
          </a:p>
        </p:txBody>
      </p:sp>
      <p:sp>
        <p:nvSpPr>
          <p:cNvPr id="31" name="TextBox 30">
            <a:extLst>
              <a:ext uri="{FF2B5EF4-FFF2-40B4-BE49-F238E27FC236}">
                <a16:creationId xmlns:a16="http://schemas.microsoft.com/office/drawing/2014/main" id="{06343DEB-7363-F442-8694-6D80370D8FCD}"/>
              </a:ext>
            </a:extLst>
          </p:cNvPr>
          <p:cNvSpPr txBox="1"/>
          <p:nvPr/>
        </p:nvSpPr>
        <p:spPr>
          <a:xfrm>
            <a:off x="656666" y="1106219"/>
            <a:ext cx="10878668" cy="1477328"/>
          </a:xfrm>
          <a:prstGeom prst="rect">
            <a:avLst/>
          </a:prstGeom>
          <a:noFill/>
          <a:ln w="19050">
            <a:noFill/>
          </a:ln>
        </p:spPr>
        <p:txBody>
          <a:bodyPr wrap="square" rtlCol="0">
            <a:spAutoFit/>
          </a:bodyPr>
          <a:lstStyle/>
          <a:p>
            <a:pPr algn="just"/>
            <a:r>
              <a:rPr kumimoji="1" lang="en-US" altLang="ko-Kore-KR" dirty="0"/>
              <a:t>As an alternative to the FDM, the </a:t>
            </a:r>
            <a:r>
              <a:rPr kumimoji="1" lang="en-US" altLang="ko-Kore-KR" dirty="0" err="1"/>
              <a:t>Pad</a:t>
            </a:r>
            <a:r>
              <a:rPr lang="en-US" dirty="0" err="1"/>
              <a:t>e</a:t>
            </a:r>
            <a:r>
              <a:rPr lang="en-US" dirty="0"/>
              <a:t>́</a:t>
            </a:r>
            <a:r>
              <a:rPr kumimoji="1" lang="en-US" altLang="ko-Kore-KR" dirty="0"/>
              <a:t> approximation can reduce the linearized spherical diffusion equations into a state space model.</a:t>
            </a:r>
          </a:p>
          <a:p>
            <a:pPr algn="just"/>
            <a:endParaRPr kumimoji="1" lang="en-US" altLang="ko-Kore-KR" dirty="0"/>
          </a:p>
          <a:p>
            <a:pPr algn="just"/>
            <a:r>
              <a:rPr kumimoji="1" lang="en-US" altLang="ko-Kore-KR" dirty="0"/>
              <a:t>To combine the degradation model, unique solution of the </a:t>
            </a:r>
            <a:r>
              <a:rPr kumimoji="1" lang="en-US" altLang="ko-Kore-KR" dirty="0" err="1"/>
              <a:t>Pad</a:t>
            </a:r>
            <a:r>
              <a:rPr lang="en-US" dirty="0" err="1"/>
              <a:t>e</a:t>
            </a:r>
            <a:r>
              <a:rPr lang="en-US" dirty="0"/>
              <a:t>́</a:t>
            </a:r>
            <a:r>
              <a:rPr kumimoji="1" lang="en-US" altLang="ko-Kore-KR" dirty="0"/>
              <a:t> approximation is proposed due to the boundary condition of the spherical diffusion equation in the negative electrode.</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6F26D39-E3DF-574B-A24A-5F588C99BEA8}"/>
                  </a:ext>
                </a:extLst>
              </p:cNvPr>
              <p:cNvSpPr/>
              <p:nvPr/>
            </p:nvSpPr>
            <p:spPr>
              <a:xfrm>
                <a:off x="7279013" y="2681673"/>
                <a:ext cx="4256321" cy="2744726"/>
              </a:xfrm>
              <a:prstGeom prst="rect">
                <a:avLst/>
              </a:prstGeom>
              <a:ln w="19050">
                <a:solidFill>
                  <a:srgbClr val="C00000"/>
                </a:solidFill>
              </a:ln>
            </p:spPr>
            <p:txBody>
              <a:bodyPr wrap="square">
                <a:spAutoFit/>
              </a:bodyPr>
              <a:lstStyle/>
              <a:p>
                <a:pPr algn="ctr">
                  <a:lnSpc>
                    <a:spcPct val="150000"/>
                  </a:lnSpc>
                </a:pPr>
                <a14:m>
                  <m:oMath xmlns:m="http://schemas.openxmlformats.org/officeDocument/2006/math">
                    <m:f>
                      <m:fPr>
                        <m:ctrlPr>
                          <a:rPr lang="en-US" i="1" smtClean="0">
                            <a:solidFill>
                              <a:srgbClr val="836967"/>
                            </a:solidFill>
                            <a:latin typeface="Cambria Math" panose="02040503050406030204" pitchFamily="18" charset="0"/>
                          </a:rPr>
                        </m:ctrlPr>
                      </m:fPr>
                      <m:num>
                        <m:r>
                          <a:rPr lang="en-US">
                            <a:latin typeface="Cambria Math" panose="02040503050406030204" pitchFamily="18" charset="0"/>
                          </a:rPr>
                          <m:t>𝜕</m:t>
                        </m:r>
                        <m:r>
                          <a:rPr lang="en-US" i="1">
                            <a:latin typeface="Cambria Math" panose="02040503050406030204" pitchFamily="18" charset="0"/>
                          </a:rPr>
                          <m:t>𝜓</m:t>
                        </m:r>
                      </m:num>
                      <m:den>
                        <m:r>
                          <a:rPr lang="en-US" i="0">
                            <a:latin typeface="Cambria Math" panose="02040503050406030204" pitchFamily="18" charset="0"/>
                          </a:rPr>
                          <m:t>𝜕</m:t>
                        </m:r>
                        <m:r>
                          <a:rPr lang="en-US" i="1">
                            <a:latin typeface="Cambria Math" panose="02040503050406030204" pitchFamily="18" charset="0"/>
                          </a:rPr>
                          <m:t>𝑡</m:t>
                        </m:r>
                      </m:den>
                    </m:f>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𝑛</m:t>
                        </m:r>
                      </m:sub>
                    </m:sSub>
                    <m:f>
                      <m:fPr>
                        <m:ctrlPr>
                          <a:rPr lang="en-US" i="1">
                            <a:solidFill>
                              <a:srgbClr val="836967"/>
                            </a:solidFill>
                            <a:latin typeface="Cambria Math" panose="02040503050406030204" pitchFamily="18" charset="0"/>
                          </a:rPr>
                        </m:ctrlPr>
                      </m:fPr>
                      <m:num>
                        <m:sSup>
                          <m:sSupPr>
                            <m:ctrlPr>
                              <a:rPr lang="en-US" i="1">
                                <a:solidFill>
                                  <a:srgbClr val="836967"/>
                                </a:solidFill>
                                <a:latin typeface="Cambria Math" panose="02040503050406030204" pitchFamily="18" charset="0"/>
                              </a:rPr>
                            </m:ctrlPr>
                          </m:sSupPr>
                          <m:e>
                            <m:r>
                              <a:rPr lang="en-US" i="0">
                                <a:latin typeface="Cambria Math" panose="02040503050406030204" pitchFamily="18" charset="0"/>
                              </a:rPr>
                              <m:t>𝜕</m:t>
                            </m:r>
                          </m:e>
                          <m:sup>
                            <m:r>
                              <a:rPr lang="en-US" i="0">
                                <a:latin typeface="Cambria Math" panose="02040503050406030204" pitchFamily="18" charset="0"/>
                              </a:rPr>
                              <m:t>2</m:t>
                            </m:r>
                          </m:sup>
                        </m:sSup>
                        <m:r>
                          <a:rPr lang="en-US" i="1">
                            <a:latin typeface="Cambria Math" panose="02040503050406030204" pitchFamily="18" charset="0"/>
                          </a:rPr>
                          <m:t>𝜓</m:t>
                        </m:r>
                      </m:num>
                      <m:den>
                        <m:r>
                          <a:rPr lang="en-US" i="0">
                            <a:latin typeface="Cambria Math" panose="02040503050406030204" pitchFamily="18" charset="0"/>
                          </a:rPr>
                          <m:t>𝜕</m:t>
                        </m:r>
                        <m:sSup>
                          <m:sSupPr>
                            <m:ctrlPr>
                              <a:rPr lang="en-US" i="1">
                                <a:solidFill>
                                  <a:srgbClr val="836967"/>
                                </a:solidFill>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e>
                          <m:sup>
                            <m:r>
                              <a:rPr lang="en-US" i="0">
                                <a:latin typeface="Cambria Math" panose="02040503050406030204" pitchFamily="18" charset="0"/>
                              </a:rPr>
                              <m:t>2</m:t>
                            </m:r>
                          </m:sup>
                        </m:sSup>
                      </m:den>
                    </m:f>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2</m:t>
                        </m:r>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den>
                    </m:f>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𝑛</m:t>
                        </m:r>
                      </m:sub>
                    </m:sSub>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m:t>
                        </m:r>
                        <m:r>
                          <a:rPr lang="en-US" i="1">
                            <a:latin typeface="Cambria Math" panose="02040503050406030204" pitchFamily="18" charset="0"/>
                          </a:rPr>
                          <m:t>𝜓</m:t>
                        </m:r>
                      </m:num>
                      <m:den>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den>
                    </m:f>
                  </m:oMath>
                </a14:m>
                <a:r>
                  <a:rPr lang="en-US" dirty="0"/>
                  <a:t> </a:t>
                </a:r>
              </a:p>
              <a:p>
                <a:pPr algn="ctr">
                  <a:lnSpc>
                    <a:spcPct val="150000"/>
                  </a:lnSpc>
                </a:pPr>
                <a14:m>
                  <m:oMathPara xmlns:m="http://schemas.openxmlformats.org/officeDocument/2006/math">
                    <m:oMathParaPr>
                      <m:jc m:val="centerGroup"/>
                    </m:oMathParaPr>
                    <m:oMath xmlns:m="http://schemas.openxmlformats.org/officeDocument/2006/math">
                      <m:d>
                        <m:dPr>
                          <m:ctrlPr>
                            <a:rPr lang="en-US" altLang="ko-US" i="1" smtClean="0">
                              <a:latin typeface="Cambria Math" panose="02040503050406030204" pitchFamily="18" charset="0"/>
                            </a:rPr>
                          </m:ctrlPr>
                        </m:dPr>
                        <m:e>
                          <m:r>
                            <a:rPr lang="en-US" altLang="ko-US" i="1">
                              <a:latin typeface="Cambria Math" panose="02040503050406030204" pitchFamily="18" charset="0"/>
                            </a:rPr>
                            <m:t>𝐵</m:t>
                          </m:r>
                          <m:r>
                            <a:rPr lang="en-US" altLang="ko-US" i="1">
                              <a:latin typeface="Cambria Math" panose="02040503050406030204" pitchFamily="18" charset="0"/>
                            </a:rPr>
                            <m:t>.</m:t>
                          </m:r>
                          <m:r>
                            <a:rPr lang="en-US" altLang="ko-US" i="1">
                              <a:latin typeface="Cambria Math" panose="02040503050406030204" pitchFamily="18" charset="0"/>
                            </a:rPr>
                            <m:t>𝐶</m:t>
                          </m:r>
                          <m:r>
                            <a:rPr lang="en-US" altLang="ko-US" i="1">
                              <a:latin typeface="Cambria Math" panose="02040503050406030204" pitchFamily="18" charset="0"/>
                            </a:rPr>
                            <m:t>.</m:t>
                          </m:r>
                        </m:e>
                      </m:d>
                    </m:oMath>
                  </m:oMathPara>
                </a14:m>
                <a:endParaRPr lang="en-US" dirty="0"/>
              </a:p>
              <a:p>
                <a:pPr algn="ctr">
                  <a:lnSpc>
                    <a:spcPct val="150000"/>
                  </a:lnSpc>
                </a:pP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den>
                            </m:f>
                          </m:e>
                        </m:d>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r>
                          <a:rPr lang="en-US" i="1">
                            <a:latin typeface="Cambria Math" panose="02040503050406030204" pitchFamily="18" charset="0"/>
                          </a:rPr>
                          <m:t>=0</m:t>
                        </m:r>
                      </m:sub>
                    </m:sSub>
                    <m:r>
                      <a:rPr lang="en-US" i="1">
                        <a:latin typeface="Cambria Math" panose="02040503050406030204" pitchFamily="18" charset="0"/>
                      </a:rPr>
                      <m:t>=0</m:t>
                    </m:r>
                  </m:oMath>
                </a14:m>
                <a:r>
                  <a:rPr lang="en-US" dirty="0">
                    <a:effectLst/>
                  </a:rPr>
                  <a:t> </a:t>
                </a:r>
              </a:p>
              <a:p>
                <a:pPr algn="ctr">
                  <a:lnSpc>
                    <a:spcPct val="150000"/>
                  </a:lnSpc>
                </a:pP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𝜕𝜓</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den>
                            </m:f>
                          </m:e>
                        </m:d>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𝑛</m:t>
                            </m:r>
                          </m:sub>
                        </m:sSub>
                      </m:sub>
                    </m:sSub>
                    <m:r>
                      <a:rPr lang="en-US" i="1">
                        <a:latin typeface="Cambria Math" panose="02040503050406030204" pitchFamily="18" charset="0"/>
                      </a:rPr>
                      <m:t>=</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1</m:t>
                        </m:r>
                      </m:num>
                      <m:den>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𝑛</m:t>
                                </m:r>
                              </m:sub>
                            </m:sSub>
                            <m:r>
                              <a:rPr lang="en-US" i="1">
                                <a:latin typeface="Cambria Math" panose="02040503050406030204" pitchFamily="18" charset="0"/>
                              </a:rPr>
                              <m:t>𝑎</m:t>
                            </m:r>
                          </m:e>
                          <m:sub>
                            <m:r>
                              <a:rPr lang="en-US" i="1">
                                <a:latin typeface="Cambria Math" panose="02040503050406030204" pitchFamily="18" charset="0"/>
                              </a:rPr>
                              <m:t>𝑛</m:t>
                            </m:r>
                          </m:sub>
                        </m:sSub>
                        <m:r>
                          <a:rPr lang="en-US" i="1">
                            <a:latin typeface="Cambria Math" panose="02040503050406030204" pitchFamily="18" charset="0"/>
                          </a:rPr>
                          <m:t>𝐹</m:t>
                        </m:r>
                      </m:den>
                    </m:f>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𝐼</m:t>
                            </m:r>
                          </m:num>
                          <m:den>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𝑛</m:t>
                                </m:r>
                              </m:sub>
                            </m:sSub>
                          </m:den>
                        </m:f>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𝑠</m:t>
                            </m:r>
                          </m:sub>
                        </m:sSub>
                      </m:e>
                    </m:d>
                  </m:oMath>
                </a14:m>
                <a:r>
                  <a:rPr lang="en-US" dirty="0">
                    <a:effectLst/>
                  </a:rPr>
                  <a:t> </a:t>
                </a:r>
                <a:endParaRPr lang="en-US" dirty="0"/>
              </a:p>
            </p:txBody>
          </p:sp>
        </mc:Choice>
        <mc:Fallback xmlns="">
          <p:sp>
            <p:nvSpPr>
              <p:cNvPr id="6" name="Rectangle 5">
                <a:extLst>
                  <a:ext uri="{FF2B5EF4-FFF2-40B4-BE49-F238E27FC236}">
                    <a16:creationId xmlns:a16="http://schemas.microsoft.com/office/drawing/2014/main" id="{86F26D39-E3DF-574B-A24A-5F588C99BEA8}"/>
                  </a:ext>
                </a:extLst>
              </p:cNvPr>
              <p:cNvSpPr>
                <a:spLocks noRot="1" noChangeAspect="1" noMove="1" noResize="1" noEditPoints="1" noAdjustHandles="1" noChangeArrowheads="1" noChangeShapeType="1" noTextEdit="1"/>
              </p:cNvSpPr>
              <p:nvPr/>
            </p:nvSpPr>
            <p:spPr>
              <a:xfrm>
                <a:off x="7279013" y="2681673"/>
                <a:ext cx="4256321" cy="2744726"/>
              </a:xfrm>
              <a:prstGeom prst="rect">
                <a:avLst/>
              </a:prstGeom>
              <a:blipFill>
                <a:blip r:embed="rId3"/>
                <a:stretch>
                  <a:fillRect b="-41553"/>
                </a:stretch>
              </a:blipFill>
              <a:ln w="1905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706F309-F19D-CB47-B062-DDB7B7F301B5}"/>
                  </a:ext>
                </a:extLst>
              </p:cNvPr>
              <p:cNvSpPr/>
              <p:nvPr/>
            </p:nvSpPr>
            <p:spPr>
              <a:xfrm>
                <a:off x="1051017" y="2694925"/>
                <a:ext cx="3756307" cy="2725554"/>
              </a:xfrm>
              <a:prstGeom prst="rect">
                <a:avLst/>
              </a:prstGeom>
              <a:ln w="19050">
                <a:solidFill>
                  <a:srgbClr val="C00000"/>
                </a:solidFill>
              </a:ln>
            </p:spPr>
            <p:txBody>
              <a:bodyPr wrap="square">
                <a:spAutoFit/>
              </a:bodyPr>
              <a:lstStyle/>
              <a:p>
                <a:pPr algn="ctr">
                  <a:lnSpc>
                    <a:spcPct val="150000"/>
                  </a:lnSpc>
                </a:pPr>
                <a14:m>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m:t>
                        </m:r>
                        <m:r>
                          <a:rPr lang="en-US" i="1">
                            <a:latin typeface="Cambria Math" panose="02040503050406030204" pitchFamily="18" charset="0"/>
                          </a:rPr>
                          <m:t>𝑡</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sup>
                            <m:r>
                              <a:rPr lang="en-US" i="1">
                                <a:latin typeface="Cambria Math" panose="02040503050406030204" pitchFamily="18" charset="0"/>
                              </a:rPr>
                              <m:t>2</m:t>
                            </m:r>
                          </m:sup>
                        </m:sSup>
                      </m:den>
                    </m:f>
                    <m:f>
                      <m:fPr>
                        <m:ctrlPr>
                          <a:rPr lang="en-US" i="1">
                            <a:latin typeface="Cambria Math" panose="02040503050406030204" pitchFamily="18" charset="0"/>
                          </a:rPr>
                        </m:ctrlPr>
                      </m:fPr>
                      <m:num>
                        <m:r>
                          <a:rPr lang="en-US" i="1">
                            <a:latin typeface="Cambria Math" panose="02040503050406030204" pitchFamily="18" charset="0"/>
                          </a:rPr>
                          <m:t>𝜕</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en>
                    </m:f>
                    <m:d>
                      <m:dPr>
                        <m:ctrlPr>
                          <a:rPr lang="en-US" i="1">
                            <a:latin typeface="Cambria Math" panose="02040503050406030204" pitchFamily="18" charset="0"/>
                          </a:rPr>
                        </m:ctrlPr>
                      </m:dPr>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en>
                        </m:f>
                      </m:e>
                    </m:d>
                  </m:oMath>
                </a14:m>
                <a:r>
                  <a:rPr lang="en-US" i="1" dirty="0">
                    <a:latin typeface="Cambria Math" panose="02040503050406030204" pitchFamily="18" charset="0"/>
                  </a:rPr>
                  <a:t> </a:t>
                </a:r>
              </a:p>
              <a:p>
                <a:pPr algn="ctr">
                  <a:lnSpc>
                    <a:spcPct val="150000"/>
                  </a:lnSpc>
                </a:pPr>
                <a14:m>
                  <m:oMathPara xmlns:m="http://schemas.openxmlformats.org/officeDocument/2006/math">
                    <m:oMathParaPr>
                      <m:jc m:val="centerGroup"/>
                    </m:oMathParaPr>
                    <m:oMath xmlns:m="http://schemas.openxmlformats.org/officeDocument/2006/math">
                      <m:d>
                        <m:dPr>
                          <m:ctrlPr>
                            <a:rPr lang="en-US" altLang="ko-US" i="1">
                              <a:latin typeface="Cambria Math" panose="02040503050406030204" pitchFamily="18" charset="0"/>
                            </a:rPr>
                          </m:ctrlPr>
                        </m:dPr>
                        <m:e>
                          <m:r>
                            <a:rPr lang="en-US" altLang="ko-US" i="1">
                              <a:latin typeface="Cambria Math" panose="02040503050406030204" pitchFamily="18" charset="0"/>
                            </a:rPr>
                            <m:t>𝐵</m:t>
                          </m:r>
                          <m:r>
                            <a:rPr lang="en-US" altLang="ko-US" i="1">
                              <a:latin typeface="Cambria Math" panose="02040503050406030204" pitchFamily="18" charset="0"/>
                            </a:rPr>
                            <m:t>.</m:t>
                          </m:r>
                          <m:r>
                            <a:rPr lang="en-US" altLang="ko-US" i="1">
                              <a:latin typeface="Cambria Math" panose="02040503050406030204" pitchFamily="18" charset="0"/>
                            </a:rPr>
                            <m:t>𝐶</m:t>
                          </m:r>
                          <m:r>
                            <a:rPr lang="en-US" altLang="ko-US" i="1">
                              <a:latin typeface="Cambria Math" panose="02040503050406030204" pitchFamily="18" charset="0"/>
                            </a:rPr>
                            <m:t>.</m:t>
                          </m:r>
                        </m:e>
                      </m:d>
                    </m:oMath>
                  </m:oMathPara>
                </a14:m>
                <a:endParaRPr lang="en-US" altLang="ko-US" i="1" dirty="0">
                  <a:latin typeface="Cambria Math" panose="02040503050406030204" pitchFamily="18" charset="0"/>
                </a:endParaRPr>
              </a:p>
              <a:p>
                <a:pPr algn="ctr">
                  <a:lnSpc>
                    <a:spcPct val="150000"/>
                  </a:lnSpc>
                </a:pP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en>
                            </m:f>
                          </m:e>
                        </m:d>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=0</m:t>
                        </m:r>
                      </m:sub>
                    </m:sSub>
                    <m:r>
                      <a:rPr lang="en-US" i="1">
                        <a:latin typeface="Cambria Math" panose="02040503050406030204" pitchFamily="18" charset="0"/>
                      </a:rPr>
                      <m:t>=0</m:t>
                    </m:r>
                  </m:oMath>
                </a14:m>
                <a:r>
                  <a:rPr lang="en-US" i="1" dirty="0">
                    <a:latin typeface="Cambria Math" panose="02040503050406030204" pitchFamily="18" charset="0"/>
                  </a:rPr>
                  <a:t> </a:t>
                </a:r>
              </a:p>
              <a:p>
                <a:pPr algn="ctr">
                  <a:lnSpc>
                    <a:spcPct val="150000"/>
                  </a:lnSpc>
                </a:pPr>
                <a14:m>
                  <m:oMath xmlns:m="http://schemas.openxmlformats.org/officeDocument/2006/math">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den>
                            </m:f>
                          </m:e>
                        </m:d>
                      </m:e>
                      <m:sub>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𝑖</m:t>
                            </m:r>
                          </m:sub>
                        </m:sSub>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𝐽</m:t>
                            </m:r>
                          </m:e>
                          <m:sub>
                            <m:r>
                              <a:rPr lang="en-US" i="1">
                                <a:latin typeface="Cambria Math" panose="02040503050406030204" pitchFamily="18" charset="0"/>
                              </a:rPr>
                              <m:t>𝑖</m:t>
                            </m:r>
                          </m:sub>
                        </m:sSub>
                      </m:num>
                      <m:den>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𝐷</m:t>
                                </m:r>
                              </m:e>
                              <m:sub>
                                <m:r>
                                  <a:rPr lang="en-US" i="1">
                                    <a:latin typeface="Cambria Math" panose="02040503050406030204" pitchFamily="18" charset="0"/>
                                  </a:rPr>
                                  <m:t>𝑖</m:t>
                                </m:r>
                              </m:sub>
                            </m:sSub>
                            <m:r>
                              <a:rPr lang="en-US" i="1">
                                <a:latin typeface="Cambria Math" panose="02040503050406030204" pitchFamily="18" charset="0"/>
                              </a:rPr>
                              <m:t>𝑎</m:t>
                            </m:r>
                          </m:e>
                          <m:sub>
                            <m:r>
                              <a:rPr lang="en-US" i="1">
                                <a:latin typeface="Cambria Math" panose="02040503050406030204" pitchFamily="18" charset="0"/>
                              </a:rPr>
                              <m:t>𝑖</m:t>
                            </m:r>
                          </m:sub>
                        </m:sSub>
                        <m:r>
                          <a:rPr lang="en-US" i="1">
                            <a:latin typeface="Cambria Math" panose="02040503050406030204" pitchFamily="18" charset="0"/>
                          </a:rPr>
                          <m:t>𝐹</m:t>
                        </m:r>
                      </m:den>
                    </m:f>
                  </m:oMath>
                </a14:m>
                <a:r>
                  <a:rPr lang="en-US" dirty="0"/>
                  <a:t> </a:t>
                </a:r>
              </a:p>
            </p:txBody>
          </p:sp>
        </mc:Choice>
        <mc:Fallback xmlns="">
          <p:sp>
            <p:nvSpPr>
              <p:cNvPr id="7" name="Rectangle 6">
                <a:extLst>
                  <a:ext uri="{FF2B5EF4-FFF2-40B4-BE49-F238E27FC236}">
                    <a16:creationId xmlns:a16="http://schemas.microsoft.com/office/drawing/2014/main" id="{3706F309-F19D-CB47-B062-DDB7B7F301B5}"/>
                  </a:ext>
                </a:extLst>
              </p:cNvPr>
              <p:cNvSpPr>
                <a:spLocks noRot="1" noChangeAspect="1" noMove="1" noResize="1" noEditPoints="1" noAdjustHandles="1" noChangeArrowheads="1" noChangeShapeType="1" noTextEdit="1"/>
              </p:cNvSpPr>
              <p:nvPr/>
            </p:nvSpPr>
            <p:spPr>
              <a:xfrm>
                <a:off x="1051017" y="2694925"/>
                <a:ext cx="3756307" cy="2725554"/>
              </a:xfrm>
              <a:prstGeom prst="rect">
                <a:avLst/>
              </a:prstGeom>
              <a:blipFill>
                <a:blip r:embed="rId4"/>
                <a:stretch>
                  <a:fillRect b="-41935"/>
                </a:stretch>
              </a:blipFill>
              <a:ln w="19050">
                <a:solidFill>
                  <a:srgbClr val="C00000"/>
                </a:solidFill>
              </a:ln>
            </p:spPr>
            <p:txBody>
              <a:bodyPr/>
              <a:lstStyle/>
              <a:p>
                <a:r>
                  <a:rPr lang="en-US">
                    <a:noFill/>
                  </a:rPr>
                  <a:t> </a:t>
                </a:r>
              </a:p>
            </p:txBody>
          </p:sp>
        </mc:Fallback>
      </mc:AlternateContent>
      <p:sp>
        <p:nvSpPr>
          <p:cNvPr id="33" name="아래쪽 화살표[D] 20">
            <a:extLst>
              <a:ext uri="{FF2B5EF4-FFF2-40B4-BE49-F238E27FC236}">
                <a16:creationId xmlns:a16="http://schemas.microsoft.com/office/drawing/2014/main" id="{98E2E4AD-FA19-6F4D-B094-BE6CFF62DFA8}"/>
              </a:ext>
            </a:extLst>
          </p:cNvPr>
          <p:cNvSpPr/>
          <p:nvPr/>
        </p:nvSpPr>
        <p:spPr>
          <a:xfrm rot="16200000">
            <a:off x="5755241" y="3298918"/>
            <a:ext cx="457200" cy="1517567"/>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E0C03C2-C396-FF4C-A61E-C5503C843552}"/>
                  </a:ext>
                </a:extLst>
              </p:cNvPr>
              <p:cNvSpPr/>
              <p:nvPr/>
            </p:nvSpPr>
            <p:spPr>
              <a:xfrm>
                <a:off x="9097848" y="5556752"/>
                <a:ext cx="2829108" cy="606576"/>
              </a:xfrm>
              <a:prstGeom prst="rect">
                <a:avLst/>
              </a:prstGeom>
              <a:ln w="19050">
                <a:solidFill>
                  <a:srgbClr val="0070C0"/>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ko-US" altLang="en-US" sz="1200" i="1">
                              <a:solidFill>
                                <a:srgbClr val="836967"/>
                              </a:solidFill>
                              <a:latin typeface="Cambria Math" panose="02040503050406030204" pitchFamily="18" charset="0"/>
                            </a:rPr>
                          </m:ctrlPr>
                        </m:sSubPr>
                        <m:e>
                          <m:r>
                            <a:rPr lang="ko-US" altLang="en-US" sz="1200" i="1">
                              <a:latin typeface="Cambria Math" panose="02040503050406030204" pitchFamily="18" charset="0"/>
                            </a:rPr>
                            <m:t>𝐽</m:t>
                          </m:r>
                        </m:e>
                        <m:sub>
                          <m:r>
                            <a:rPr lang="ko-US" altLang="en-US" sz="1200" i="1">
                              <a:latin typeface="Cambria Math" panose="02040503050406030204" pitchFamily="18" charset="0"/>
                            </a:rPr>
                            <m:t>𝑠</m:t>
                          </m:r>
                        </m:sub>
                      </m:sSub>
                      <m:r>
                        <a:rPr lang="ko-US" altLang="en-US" sz="1200">
                          <a:latin typeface="Cambria Math" panose="02040503050406030204" pitchFamily="18" charset="0"/>
                        </a:rPr>
                        <m:t>≈</m:t>
                      </m:r>
                      <m:sSub>
                        <m:sSubPr>
                          <m:ctrlPr>
                            <a:rPr lang="ko-US" altLang="en-US" sz="1200" i="1">
                              <a:solidFill>
                                <a:srgbClr val="836967"/>
                              </a:solidFill>
                              <a:latin typeface="Cambria Math" panose="02040503050406030204" pitchFamily="18" charset="0"/>
                            </a:rPr>
                          </m:ctrlPr>
                        </m:sSubPr>
                        <m:e>
                          <m:acc>
                            <m:accPr>
                              <m:chr m:val="̅"/>
                              <m:ctrlPr>
                                <a:rPr lang="ko-US" altLang="en-US" sz="1200" i="1">
                                  <a:solidFill>
                                    <a:srgbClr val="836967"/>
                                  </a:solidFill>
                                  <a:latin typeface="Cambria Math" panose="02040503050406030204" pitchFamily="18" charset="0"/>
                                </a:rPr>
                              </m:ctrlPr>
                            </m:accPr>
                            <m:e>
                              <m:r>
                                <a:rPr lang="ko-US" altLang="en-US" sz="1200" i="1">
                                  <a:latin typeface="Cambria Math" panose="02040503050406030204" pitchFamily="18" charset="0"/>
                                </a:rPr>
                                <m:t>𝐽</m:t>
                              </m:r>
                            </m:e>
                          </m:acc>
                        </m:e>
                        <m:sub>
                          <m:r>
                            <a:rPr lang="ko-US" altLang="en-US" sz="1200" i="1">
                              <a:latin typeface="Cambria Math" panose="02040503050406030204" pitchFamily="18" charset="0"/>
                            </a:rPr>
                            <m:t>𝑠</m:t>
                          </m:r>
                        </m:sub>
                      </m:sSub>
                      <m:r>
                        <a:rPr lang="ko-US" altLang="en-US" sz="1200">
                          <a:latin typeface="Cambria Math" panose="02040503050406030204" pitchFamily="18" charset="0"/>
                        </a:rPr>
                        <m:t>+</m:t>
                      </m:r>
                      <m:sSub>
                        <m:sSubPr>
                          <m:ctrlPr>
                            <a:rPr lang="ko-US" altLang="en-US" sz="1200" i="1">
                              <a:latin typeface="Cambria Math" panose="02040503050406030204" pitchFamily="18" charset="0"/>
                            </a:rPr>
                          </m:ctrlPr>
                        </m:sSubPr>
                        <m:e>
                          <m:d>
                            <m:dPr>
                              <m:begChr m:val=""/>
                              <m:endChr m:val="|"/>
                              <m:ctrlPr>
                                <a:rPr lang="ko-US" altLang="en-US" sz="1200" i="1">
                                  <a:latin typeface="Cambria Math" panose="02040503050406030204" pitchFamily="18" charset="0"/>
                                </a:rPr>
                              </m:ctrlPr>
                            </m:dPr>
                            <m:e>
                              <m:d>
                                <m:dPr>
                                  <m:begChr m:val=""/>
                                  <m:endChr m:val=""/>
                                  <m:ctrlPr>
                                    <a:rPr lang="ko-US" altLang="en-US" sz="1200" i="1">
                                      <a:latin typeface="Cambria Math" panose="02040503050406030204" pitchFamily="18" charset="0"/>
                                    </a:rPr>
                                  </m:ctrlPr>
                                </m:dPr>
                                <m:e>
                                  <m:f>
                                    <m:fPr>
                                      <m:ctrlPr>
                                        <a:rPr lang="ko-US" altLang="en-US" sz="1200" i="1">
                                          <a:latin typeface="Cambria Math" panose="02040503050406030204" pitchFamily="18" charset="0"/>
                                        </a:rPr>
                                      </m:ctrlPr>
                                    </m:fPr>
                                    <m:num>
                                      <m:r>
                                        <a:rPr lang="ko-US" altLang="en-US" sz="1200" i="1">
                                          <a:latin typeface="Cambria Math" panose="02040503050406030204" pitchFamily="18" charset="0"/>
                                        </a:rPr>
                                        <m:t>𝑑</m:t>
                                      </m:r>
                                      <m:sSub>
                                        <m:sSubPr>
                                          <m:ctrlPr>
                                            <a:rPr lang="ko-US" altLang="en-US" sz="1200" i="1">
                                              <a:latin typeface="Cambria Math" panose="02040503050406030204" pitchFamily="18" charset="0"/>
                                            </a:rPr>
                                          </m:ctrlPr>
                                        </m:sSubPr>
                                        <m:e>
                                          <m:r>
                                            <a:rPr lang="ko-US" altLang="en-US" sz="1200" i="1">
                                              <a:latin typeface="Cambria Math" panose="02040503050406030204" pitchFamily="18" charset="0"/>
                                            </a:rPr>
                                            <m:t>𝐽</m:t>
                                          </m:r>
                                        </m:e>
                                        <m:sub>
                                          <m:r>
                                            <a:rPr lang="ko-US" altLang="en-US" sz="1200" i="1">
                                              <a:latin typeface="Cambria Math" panose="02040503050406030204" pitchFamily="18" charset="0"/>
                                            </a:rPr>
                                            <m:t>𝑠</m:t>
                                          </m:r>
                                        </m:sub>
                                      </m:sSub>
                                    </m:num>
                                    <m:den>
                                      <m:r>
                                        <a:rPr lang="ko-US" altLang="en-US" sz="1200" i="1">
                                          <a:latin typeface="Cambria Math" panose="02040503050406030204" pitchFamily="18" charset="0"/>
                                        </a:rPr>
                                        <m:t>𝑑</m:t>
                                      </m:r>
                                      <m:sSub>
                                        <m:sSubPr>
                                          <m:ctrlPr>
                                            <a:rPr lang="ko-US" altLang="en-US" sz="1200" i="1">
                                              <a:latin typeface="Cambria Math" panose="02040503050406030204" pitchFamily="18" charset="0"/>
                                            </a:rPr>
                                          </m:ctrlPr>
                                        </m:sSubPr>
                                        <m:e>
                                          <m:r>
                                            <a:rPr lang="ko-US" altLang="en-US" sz="1200" i="1">
                                              <a:latin typeface="Cambria Math" panose="02040503050406030204" pitchFamily="18" charset="0"/>
                                            </a:rPr>
                                            <m:t>𝑐</m:t>
                                          </m:r>
                                        </m:e>
                                        <m:sub>
                                          <m:r>
                                            <a:rPr lang="ko-US" altLang="en-US" sz="1200" i="1">
                                              <a:latin typeface="Cambria Math" panose="02040503050406030204" pitchFamily="18" charset="0"/>
                                            </a:rPr>
                                            <m:t>𝑠</m:t>
                                          </m:r>
                                        </m:sub>
                                      </m:sSub>
                                    </m:den>
                                  </m:f>
                                </m:e>
                              </m:d>
                            </m:e>
                          </m:d>
                        </m:e>
                        <m:sub>
                          <m:eqArr>
                            <m:eqArrPr>
                              <m:ctrlPr>
                                <a:rPr lang="ko-US" altLang="en-US" sz="1200" i="1">
                                  <a:latin typeface="Cambria Math" panose="02040503050406030204" pitchFamily="18" charset="0"/>
                                </a:rPr>
                              </m:ctrlPr>
                            </m:eqArrPr>
                            <m:e>
                              <m:r>
                                <a:rPr lang="ko-US" altLang="en-US" sz="1200">
                                  <a:latin typeface="Cambria Math" panose="02040503050406030204" pitchFamily="18" charset="0"/>
                                </a:rPr>
                                <m:t>&amp;</m:t>
                              </m:r>
                              <m:sSub>
                                <m:sSubPr>
                                  <m:ctrlPr>
                                    <a:rPr lang="en-US" altLang="ko-US" sz="1200" i="1">
                                      <a:latin typeface="Cambria Math" panose="02040503050406030204" pitchFamily="18" charset="0"/>
                                    </a:rPr>
                                  </m:ctrlPr>
                                </m:sSubPr>
                                <m:e>
                                  <m:acc>
                                    <m:accPr>
                                      <m:chr m:val="̅"/>
                                      <m:ctrlPr>
                                        <a:rPr lang="en-US" altLang="ko-US" sz="1200" i="1">
                                          <a:latin typeface="Cambria Math" panose="02040503050406030204" pitchFamily="18" charset="0"/>
                                        </a:rPr>
                                      </m:ctrlPr>
                                    </m:accPr>
                                    <m:e>
                                      <m:r>
                                        <a:rPr lang="en-US" altLang="ko-US" sz="1200" i="1">
                                          <a:latin typeface="Cambria Math" panose="02040503050406030204" pitchFamily="18" charset="0"/>
                                        </a:rPr>
                                        <m:t>𝑐</m:t>
                                      </m:r>
                                    </m:e>
                                  </m:acc>
                                </m:e>
                                <m:sub>
                                  <m:r>
                                    <a:rPr lang="en-US" altLang="ko-US" sz="1200" i="1">
                                      <a:latin typeface="Cambria Math" panose="02040503050406030204" pitchFamily="18" charset="0"/>
                                    </a:rPr>
                                    <m:t>𝑠</m:t>
                                  </m:r>
                                </m:sub>
                              </m:sSub>
                            </m:e>
                            <m:e>
                              <m:r>
                                <a:rPr lang="ko-US" altLang="en-US" sz="1200">
                                  <a:latin typeface="Cambria Math" panose="02040503050406030204" pitchFamily="18" charset="0"/>
                                </a:rPr>
                                <m:t>&amp;</m:t>
                              </m:r>
                              <m:acc>
                                <m:accPr>
                                  <m:chr m:val="̅"/>
                                  <m:ctrlPr>
                                    <a:rPr lang="ko-US" altLang="en-US" sz="1200" i="1">
                                      <a:latin typeface="Cambria Math" panose="02040503050406030204" pitchFamily="18" charset="0"/>
                                    </a:rPr>
                                  </m:ctrlPr>
                                </m:accPr>
                                <m:e>
                                  <m:r>
                                    <a:rPr lang="ko-US" altLang="en-US" sz="1200" i="1">
                                      <a:latin typeface="Cambria Math" panose="02040503050406030204" pitchFamily="18" charset="0"/>
                                    </a:rPr>
                                    <m:t>𝐼</m:t>
                                  </m:r>
                                </m:e>
                              </m:acc>
                            </m:e>
                          </m:eqArr>
                        </m:sub>
                      </m:sSub>
                      <m:d>
                        <m:dPr>
                          <m:ctrlPr>
                            <a:rPr lang="ko-US" altLang="en-US" sz="1200" i="1">
                              <a:latin typeface="Cambria Math" panose="02040503050406030204" pitchFamily="18" charset="0"/>
                            </a:rPr>
                          </m:ctrlPr>
                        </m:dPr>
                        <m:e>
                          <m:sSub>
                            <m:sSubPr>
                              <m:ctrlPr>
                                <a:rPr lang="ko-US" altLang="en-US" sz="1200" i="1">
                                  <a:latin typeface="Cambria Math" panose="02040503050406030204" pitchFamily="18" charset="0"/>
                                </a:rPr>
                              </m:ctrlPr>
                            </m:sSubPr>
                            <m:e>
                              <m:r>
                                <a:rPr lang="ko-US" altLang="en-US" sz="1200" i="1">
                                  <a:latin typeface="Cambria Math" panose="02040503050406030204" pitchFamily="18" charset="0"/>
                                </a:rPr>
                                <m:t>𝑐</m:t>
                              </m:r>
                            </m:e>
                            <m:sub>
                              <m:r>
                                <a:rPr lang="ko-US" altLang="en-US" sz="1200" i="1">
                                  <a:latin typeface="Cambria Math" panose="02040503050406030204" pitchFamily="18" charset="0"/>
                                </a:rPr>
                                <m:t>𝑠</m:t>
                              </m:r>
                            </m:sub>
                          </m:sSub>
                          <m:r>
                            <a:rPr lang="ko-US" altLang="en-US" sz="1200">
                              <a:latin typeface="Cambria Math" panose="02040503050406030204" pitchFamily="18" charset="0"/>
                            </a:rPr>
                            <m:t>−</m:t>
                          </m:r>
                          <m:sSub>
                            <m:sSubPr>
                              <m:ctrlPr>
                                <a:rPr lang="ko-US" altLang="en-US" sz="1200" i="1">
                                  <a:latin typeface="Cambria Math" panose="02040503050406030204" pitchFamily="18" charset="0"/>
                                </a:rPr>
                              </m:ctrlPr>
                            </m:sSubPr>
                            <m:e>
                              <m:acc>
                                <m:accPr>
                                  <m:chr m:val="̅"/>
                                  <m:ctrlPr>
                                    <a:rPr lang="ko-US" altLang="en-US" sz="1200" i="1">
                                      <a:latin typeface="Cambria Math" panose="02040503050406030204" pitchFamily="18" charset="0"/>
                                    </a:rPr>
                                  </m:ctrlPr>
                                </m:accPr>
                                <m:e>
                                  <m:r>
                                    <a:rPr lang="ko-US" altLang="en-US" sz="1200" i="1">
                                      <a:latin typeface="Cambria Math" panose="02040503050406030204" pitchFamily="18" charset="0"/>
                                    </a:rPr>
                                    <m:t>𝑐</m:t>
                                  </m:r>
                                </m:e>
                              </m:acc>
                            </m:e>
                            <m:sub>
                              <m:r>
                                <a:rPr lang="ko-US" altLang="en-US" sz="1200" i="1">
                                  <a:latin typeface="Cambria Math" panose="02040503050406030204" pitchFamily="18" charset="0"/>
                                </a:rPr>
                                <m:t>𝑠</m:t>
                              </m:r>
                            </m:sub>
                          </m:sSub>
                        </m:e>
                      </m:d>
                      <m:r>
                        <a:rPr lang="ko-US" altLang="en-US" sz="1200">
                          <a:latin typeface="Cambria Math" panose="02040503050406030204" pitchFamily="18" charset="0"/>
                        </a:rPr>
                        <m:t>+</m:t>
                      </m:r>
                      <m:sSub>
                        <m:sSubPr>
                          <m:ctrlPr>
                            <a:rPr lang="ko-US" altLang="en-US" sz="1200" i="1">
                              <a:latin typeface="Cambria Math" panose="02040503050406030204" pitchFamily="18" charset="0"/>
                            </a:rPr>
                          </m:ctrlPr>
                        </m:sSubPr>
                        <m:e>
                          <m:d>
                            <m:dPr>
                              <m:begChr m:val=""/>
                              <m:endChr m:val="|"/>
                              <m:ctrlPr>
                                <a:rPr lang="ko-US" altLang="en-US" sz="1200" i="1">
                                  <a:latin typeface="Cambria Math" panose="02040503050406030204" pitchFamily="18" charset="0"/>
                                </a:rPr>
                              </m:ctrlPr>
                            </m:dPr>
                            <m:e>
                              <m:d>
                                <m:dPr>
                                  <m:begChr m:val=""/>
                                  <m:endChr m:val=""/>
                                  <m:ctrlPr>
                                    <a:rPr lang="ko-US" altLang="en-US" sz="1200" i="1">
                                      <a:latin typeface="Cambria Math" panose="02040503050406030204" pitchFamily="18" charset="0"/>
                                    </a:rPr>
                                  </m:ctrlPr>
                                </m:dPr>
                                <m:e>
                                  <m:f>
                                    <m:fPr>
                                      <m:ctrlPr>
                                        <a:rPr lang="ko-US" altLang="en-US" sz="1200" i="1">
                                          <a:latin typeface="Cambria Math" panose="02040503050406030204" pitchFamily="18" charset="0"/>
                                        </a:rPr>
                                      </m:ctrlPr>
                                    </m:fPr>
                                    <m:num>
                                      <m:r>
                                        <a:rPr lang="ko-US" altLang="en-US" sz="1200" i="1">
                                          <a:latin typeface="Cambria Math" panose="02040503050406030204" pitchFamily="18" charset="0"/>
                                        </a:rPr>
                                        <m:t>𝑑</m:t>
                                      </m:r>
                                      <m:sSub>
                                        <m:sSubPr>
                                          <m:ctrlPr>
                                            <a:rPr lang="ko-US" altLang="en-US" sz="1200" i="1">
                                              <a:latin typeface="Cambria Math" panose="02040503050406030204" pitchFamily="18" charset="0"/>
                                            </a:rPr>
                                          </m:ctrlPr>
                                        </m:sSubPr>
                                        <m:e>
                                          <m:r>
                                            <a:rPr lang="ko-US" altLang="en-US" sz="1200" i="1">
                                              <a:latin typeface="Cambria Math" panose="02040503050406030204" pitchFamily="18" charset="0"/>
                                            </a:rPr>
                                            <m:t>𝐽</m:t>
                                          </m:r>
                                        </m:e>
                                        <m:sub>
                                          <m:r>
                                            <a:rPr lang="ko-US" altLang="en-US" sz="1200" i="1">
                                              <a:latin typeface="Cambria Math" panose="02040503050406030204" pitchFamily="18" charset="0"/>
                                            </a:rPr>
                                            <m:t>𝑠</m:t>
                                          </m:r>
                                        </m:sub>
                                      </m:sSub>
                                    </m:num>
                                    <m:den>
                                      <m:r>
                                        <a:rPr lang="ko-US" altLang="en-US" sz="1200" i="1">
                                          <a:latin typeface="Cambria Math" panose="02040503050406030204" pitchFamily="18" charset="0"/>
                                        </a:rPr>
                                        <m:t>𝑑𝐼</m:t>
                                      </m:r>
                                    </m:den>
                                  </m:f>
                                </m:e>
                              </m:d>
                            </m:e>
                          </m:d>
                        </m:e>
                        <m:sub>
                          <m:eqArr>
                            <m:eqArrPr>
                              <m:ctrlPr>
                                <a:rPr lang="ko-US" altLang="en-US" sz="1200" i="1">
                                  <a:latin typeface="Cambria Math" panose="02040503050406030204" pitchFamily="18" charset="0"/>
                                </a:rPr>
                              </m:ctrlPr>
                            </m:eqArrPr>
                            <m:e>
                              <m:r>
                                <a:rPr lang="ko-US" altLang="en-US" sz="1200">
                                  <a:latin typeface="Cambria Math" panose="02040503050406030204" pitchFamily="18" charset="0"/>
                                </a:rPr>
                                <m:t>&amp;</m:t>
                              </m:r>
                              <m:sSub>
                                <m:sSubPr>
                                  <m:ctrlPr>
                                    <a:rPr lang="ko-US" altLang="en-US" sz="1200" i="1">
                                      <a:latin typeface="Cambria Math" panose="02040503050406030204" pitchFamily="18" charset="0"/>
                                    </a:rPr>
                                  </m:ctrlPr>
                                </m:sSubPr>
                                <m:e>
                                  <m:acc>
                                    <m:accPr>
                                      <m:chr m:val="̅"/>
                                      <m:ctrlPr>
                                        <a:rPr lang="ko-US" altLang="en-US" sz="1200" i="1">
                                          <a:latin typeface="Cambria Math" panose="02040503050406030204" pitchFamily="18" charset="0"/>
                                        </a:rPr>
                                      </m:ctrlPr>
                                    </m:accPr>
                                    <m:e>
                                      <m:r>
                                        <a:rPr lang="ko-US" altLang="en-US" sz="1200" i="1">
                                          <a:latin typeface="Cambria Math" panose="02040503050406030204" pitchFamily="18" charset="0"/>
                                        </a:rPr>
                                        <m:t>𝑐</m:t>
                                      </m:r>
                                    </m:e>
                                  </m:acc>
                                </m:e>
                                <m:sub>
                                  <m:r>
                                    <a:rPr lang="ko-US" altLang="en-US" sz="1200" i="1">
                                      <a:latin typeface="Cambria Math" panose="02040503050406030204" pitchFamily="18" charset="0"/>
                                    </a:rPr>
                                    <m:t>𝑠</m:t>
                                  </m:r>
                                </m:sub>
                              </m:sSub>
                            </m:e>
                            <m:e>
                              <m:r>
                                <a:rPr lang="ko-US" altLang="en-US" sz="1200">
                                  <a:latin typeface="Cambria Math" panose="02040503050406030204" pitchFamily="18" charset="0"/>
                                </a:rPr>
                                <m:t>&amp;</m:t>
                              </m:r>
                              <m:acc>
                                <m:accPr>
                                  <m:chr m:val="̅"/>
                                  <m:ctrlPr>
                                    <a:rPr lang="ko-US" altLang="en-US" sz="1200" i="1">
                                      <a:latin typeface="Cambria Math" panose="02040503050406030204" pitchFamily="18" charset="0"/>
                                    </a:rPr>
                                  </m:ctrlPr>
                                </m:accPr>
                                <m:e>
                                  <m:r>
                                    <a:rPr lang="ko-US" altLang="en-US" sz="1200" i="1">
                                      <a:latin typeface="Cambria Math" panose="02040503050406030204" pitchFamily="18" charset="0"/>
                                    </a:rPr>
                                    <m:t>𝐼</m:t>
                                  </m:r>
                                </m:e>
                              </m:acc>
                            </m:e>
                          </m:eqArr>
                        </m:sub>
                      </m:sSub>
                      <m:d>
                        <m:dPr>
                          <m:ctrlPr>
                            <a:rPr lang="ko-US" altLang="en-US" sz="1200" i="1">
                              <a:latin typeface="Cambria Math" panose="02040503050406030204" pitchFamily="18" charset="0"/>
                            </a:rPr>
                          </m:ctrlPr>
                        </m:dPr>
                        <m:e>
                          <m:r>
                            <a:rPr lang="ko-US" altLang="en-US" sz="1200" i="1">
                              <a:latin typeface="Cambria Math" panose="02040503050406030204" pitchFamily="18" charset="0"/>
                            </a:rPr>
                            <m:t>𝐼</m:t>
                          </m:r>
                          <m:r>
                            <a:rPr lang="ko-US" altLang="en-US" sz="1200">
                              <a:latin typeface="Cambria Math" panose="02040503050406030204" pitchFamily="18" charset="0"/>
                            </a:rPr>
                            <m:t>−</m:t>
                          </m:r>
                          <m:acc>
                            <m:accPr>
                              <m:chr m:val="̅"/>
                              <m:ctrlPr>
                                <a:rPr lang="ko-US" altLang="en-US" sz="1200" i="1">
                                  <a:latin typeface="Cambria Math" panose="02040503050406030204" pitchFamily="18" charset="0"/>
                                </a:rPr>
                              </m:ctrlPr>
                            </m:accPr>
                            <m:e>
                              <m:r>
                                <a:rPr lang="ko-US" altLang="en-US" sz="1200" i="1">
                                  <a:latin typeface="Cambria Math" panose="02040503050406030204" pitchFamily="18" charset="0"/>
                                </a:rPr>
                                <m:t>𝐼</m:t>
                              </m:r>
                            </m:e>
                          </m:acc>
                        </m:e>
                      </m:d>
                    </m:oMath>
                  </m:oMathPara>
                </a14:m>
                <a:endParaRPr lang="en-US" sz="1200" dirty="0"/>
              </a:p>
            </p:txBody>
          </p:sp>
        </mc:Choice>
        <mc:Fallback xmlns="">
          <p:sp>
            <p:nvSpPr>
              <p:cNvPr id="8" name="Rectangle 7">
                <a:extLst>
                  <a:ext uri="{FF2B5EF4-FFF2-40B4-BE49-F238E27FC236}">
                    <a16:creationId xmlns:a16="http://schemas.microsoft.com/office/drawing/2014/main" id="{CE0C03C2-C396-FF4C-A61E-C5503C843552}"/>
                  </a:ext>
                </a:extLst>
              </p:cNvPr>
              <p:cNvSpPr>
                <a:spLocks noRot="1" noChangeAspect="1" noMove="1" noResize="1" noEditPoints="1" noAdjustHandles="1" noChangeArrowheads="1" noChangeShapeType="1" noTextEdit="1"/>
              </p:cNvSpPr>
              <p:nvPr/>
            </p:nvSpPr>
            <p:spPr>
              <a:xfrm>
                <a:off x="9097848" y="5556752"/>
                <a:ext cx="2829108" cy="606576"/>
              </a:xfrm>
              <a:prstGeom prst="rect">
                <a:avLst/>
              </a:prstGeom>
              <a:blipFill>
                <a:blip r:embed="rId5"/>
                <a:stretch>
                  <a:fillRect t="-142000" b="-182000"/>
                </a:stretch>
              </a:blipFill>
              <a:ln w="19050">
                <a:solidFill>
                  <a:srgbClr val="0070C0"/>
                </a:solidFill>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39723FDA-E3E4-5146-8D81-ACC74199CB98}"/>
              </a:ext>
            </a:extLst>
          </p:cNvPr>
          <p:cNvCxnSpPr>
            <a:cxnSpLocks/>
            <a:stCxn id="8" idx="0"/>
          </p:cNvCxnSpPr>
          <p:nvPr/>
        </p:nvCxnSpPr>
        <p:spPr>
          <a:xfrm flipV="1">
            <a:off x="10512402" y="5297203"/>
            <a:ext cx="155598" cy="25954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256CBBB-B2B4-084B-BCBE-F4F618453A03}"/>
                  </a:ext>
                </a:extLst>
              </p:cNvPr>
              <p:cNvSpPr/>
              <p:nvPr/>
            </p:nvSpPr>
            <p:spPr>
              <a:xfrm>
                <a:off x="4952834" y="3293197"/>
                <a:ext cx="228633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𝜓</m:t>
                      </m:r>
                      <m:d>
                        <m:dPr>
                          <m:sepChr m:val=","/>
                          <m:ctrlPr>
                            <a:rPr lang="en-US" sz="1600" i="1">
                              <a:latin typeface="Cambria Math" panose="02040503050406030204" pitchFamily="18" charset="0"/>
                            </a:rPr>
                          </m:ctrlPr>
                        </m:dPr>
                        <m:e>
                          <m:r>
                            <a:rPr lang="en-US" sz="1600" i="1">
                              <a:latin typeface="Cambria Math" panose="02040503050406030204" pitchFamily="18" charset="0"/>
                            </a:rPr>
                            <m:t>𝑡</m:t>
                          </m:r>
                        </m:e>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𝑛</m:t>
                              </m:r>
                            </m:sub>
                          </m:sSub>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𝑐</m:t>
                          </m:r>
                        </m:e>
                        <m:sub>
                          <m:r>
                            <a:rPr lang="en-US" sz="1600" i="1">
                              <a:latin typeface="Cambria Math" panose="02040503050406030204" pitchFamily="18" charset="0"/>
                            </a:rPr>
                            <m:t>𝑛</m:t>
                          </m:r>
                        </m:sub>
                      </m:sSub>
                      <m:d>
                        <m:dPr>
                          <m:sepChr m:val=","/>
                          <m:ctrlPr>
                            <a:rPr lang="en-US" sz="1600" i="1">
                              <a:latin typeface="Cambria Math" panose="02040503050406030204" pitchFamily="18" charset="0"/>
                            </a:rPr>
                          </m:ctrlPr>
                        </m:dPr>
                        <m:e>
                          <m:r>
                            <a:rPr lang="en-US" sz="1600" i="1">
                              <a:latin typeface="Cambria Math" panose="02040503050406030204" pitchFamily="18" charset="0"/>
                            </a:rPr>
                            <m:t>𝑡</m:t>
                          </m:r>
                        </m:e>
                        <m:e>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𝑛</m:t>
                              </m:r>
                            </m:sub>
                          </m:sSub>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𝑐</m:t>
                          </m:r>
                        </m:e>
                        <m:sub>
                          <m:r>
                            <a:rPr lang="en-US" sz="1600" i="0">
                              <a:latin typeface="Cambria Math" panose="02040503050406030204" pitchFamily="18" charset="0"/>
                            </a:rPr>
                            <m:t>0</m:t>
                          </m:r>
                        </m:sub>
                      </m:sSub>
                    </m:oMath>
                  </m:oMathPara>
                </a14:m>
                <a:endParaRPr lang="en-US" sz="1600" dirty="0"/>
              </a:p>
            </p:txBody>
          </p:sp>
        </mc:Choice>
        <mc:Fallback xmlns="">
          <p:sp>
            <p:nvSpPr>
              <p:cNvPr id="3" name="Rectangle 2">
                <a:extLst>
                  <a:ext uri="{FF2B5EF4-FFF2-40B4-BE49-F238E27FC236}">
                    <a16:creationId xmlns:a16="http://schemas.microsoft.com/office/drawing/2014/main" id="{0256CBBB-B2B4-084B-BCBE-F4F618453A03}"/>
                  </a:ext>
                </a:extLst>
              </p:cNvPr>
              <p:cNvSpPr>
                <a:spLocks noRot="1" noChangeAspect="1" noMove="1" noResize="1" noEditPoints="1" noAdjustHandles="1" noChangeArrowheads="1" noChangeShapeType="1" noTextEdit="1"/>
              </p:cNvSpPr>
              <p:nvPr/>
            </p:nvSpPr>
            <p:spPr>
              <a:xfrm>
                <a:off x="4952834" y="3293197"/>
                <a:ext cx="2286331" cy="338554"/>
              </a:xfrm>
              <a:prstGeom prst="rect">
                <a:avLst/>
              </a:prstGeom>
              <a:blipFill>
                <a:blip r:embed="rId6"/>
                <a:stretch>
                  <a:fillRect b="-3571"/>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606384A7-EFF0-8944-9C23-5F06A667871C}"/>
              </a:ext>
            </a:extLst>
          </p:cNvPr>
          <p:cNvSpPr txBox="1"/>
          <p:nvPr/>
        </p:nvSpPr>
        <p:spPr>
          <a:xfrm>
            <a:off x="7279013" y="5677593"/>
            <a:ext cx="1957388" cy="369332"/>
          </a:xfrm>
          <a:prstGeom prst="rect">
            <a:avLst/>
          </a:prstGeom>
          <a:noFill/>
        </p:spPr>
        <p:txBody>
          <a:bodyPr wrap="square" rtlCol="0">
            <a:spAutoFit/>
          </a:bodyPr>
          <a:lstStyle/>
          <a:p>
            <a:r>
              <a:rPr lang="en-US" dirty="0"/>
              <a:t>Linearized Model</a:t>
            </a:r>
          </a:p>
        </p:txBody>
      </p:sp>
      <p:sp>
        <p:nvSpPr>
          <p:cNvPr id="15" name="직사각형 2">
            <a:extLst>
              <a:ext uri="{FF2B5EF4-FFF2-40B4-BE49-F238E27FC236}">
                <a16:creationId xmlns:a16="http://schemas.microsoft.com/office/drawing/2014/main" id="{29E570C5-736F-AF40-86D8-8F384F36FDEC}"/>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26</a:t>
            </a:r>
            <a:endParaRPr kumimoji="1" lang="ko-US" altLang="en-US" sz="2800" b="1" dirty="0"/>
          </a:p>
        </p:txBody>
      </p:sp>
    </p:spTree>
    <p:extLst>
      <p:ext uri="{BB962C8B-B14F-4D97-AF65-F5344CB8AC3E}">
        <p14:creationId xmlns:p14="http://schemas.microsoft.com/office/powerpoint/2010/main" val="302047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900" decel="100000" fill="hold"/>
                                        <p:tgtEl>
                                          <p:spTgt spid="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1000"/>
                                        <p:tgtEl>
                                          <p:spTgt spid="13"/>
                                        </p:tgtEl>
                                      </p:cBhvr>
                                    </p:animEffect>
                                    <p:anim calcmode="lin" valueType="num">
                                      <p:cBhvr>
                                        <p:cTn id="14" dur="1000" fill="hold"/>
                                        <p:tgtEl>
                                          <p:spTgt spid="13"/>
                                        </p:tgtEl>
                                        <p:attrNameLst>
                                          <p:attrName>ppt_x</p:attrName>
                                        </p:attrNameLst>
                                      </p:cBhvr>
                                      <p:tavLst>
                                        <p:tav tm="0">
                                          <p:val>
                                            <p:strVal val="#ppt_x"/>
                                          </p:val>
                                        </p:tav>
                                        <p:tav tm="100000">
                                          <p:val>
                                            <p:strVal val="#ppt_x"/>
                                          </p:val>
                                        </p:tav>
                                      </p:tavLst>
                                    </p:anim>
                                    <p:anim calcmode="lin" valueType="num">
                                      <p:cBhvr>
                                        <p:cTn id="15" dur="900" decel="100000" fill="hold"/>
                                        <p:tgtEl>
                                          <p:spTgt spid="13"/>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28</a:t>
            </a:fld>
            <a:endParaRPr 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AD3D065-49F0-6B41-AD9C-0172750194C4}"/>
                  </a:ext>
                </a:extLst>
              </p:cNvPr>
              <p:cNvSpPr txBox="1"/>
              <p:nvPr/>
            </p:nvSpPr>
            <p:spPr>
              <a:xfrm>
                <a:off x="2138424" y="2400935"/>
                <a:ext cx="7915150" cy="2480551"/>
              </a:xfrm>
              <a:prstGeom prst="rect">
                <a:avLst/>
              </a:prstGeom>
              <a:noFill/>
              <a:ln w="19050">
                <a:solidFill>
                  <a:srgbClr val="C00000"/>
                </a:solidFill>
              </a:ln>
            </p:spPr>
            <p:txBody>
              <a:bodyPr wrap="square" lIns="0" tIns="0" rIns="0" bIns="0" rtlCol="0">
                <a:spAutoFit/>
              </a:bodyPr>
              <a:lstStyle/>
              <a:p>
                <a:pPr>
                  <a:spcBef>
                    <a:spcPts val="100"/>
                  </a:spcBef>
                  <a:spcAft>
                    <a:spcPts val="100"/>
                  </a:spcAft>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m:rPr>
                              <m:sty m:val="p"/>
                            </m:rPr>
                            <a:rPr lang="en-US" sz="2000">
                              <a:latin typeface="Cambria Math" panose="02040503050406030204" pitchFamily="18" charset="0"/>
                            </a:rPr>
                            <m:t>Ψ</m:t>
                          </m:r>
                          <m:d>
                            <m:dPr>
                              <m:ctrlPr>
                                <a:rPr lang="en-US" sz="2000" i="1">
                                  <a:latin typeface="Cambria Math" panose="02040503050406030204" pitchFamily="18" charset="0"/>
                                </a:rPr>
                              </m:ctrlPr>
                            </m:dPr>
                            <m:e>
                              <m:r>
                                <a:rPr lang="en-US" sz="2000" i="1">
                                  <a:latin typeface="Cambria Math" panose="02040503050406030204" pitchFamily="18" charset="0"/>
                                </a:rPr>
                                <m:t>𝑠</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𝑛</m:t>
                                  </m:r>
                                </m:sub>
                              </m:sSub>
                            </m:e>
                          </m:d>
                        </m:num>
                        <m:den>
                          <m:r>
                            <a:rPr lang="en-US" sz="2000" i="1">
                              <a:latin typeface="Cambria Math" panose="02040503050406030204" pitchFamily="18" charset="0"/>
                            </a:rPr>
                            <m:t>𝑈</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den>
                      </m:f>
                      <m:r>
                        <a:rPr lang="en-US" sz="2000" i="1">
                          <a:latin typeface="Cambria Math" panose="02040503050406030204" pitchFamily="18" charset="0"/>
                        </a:rPr>
                        <m:t>=</m:t>
                      </m:r>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𝑛</m:t>
                              </m:r>
                            </m:sub>
                          </m:sSub>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sinh</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𝑛</m:t>
                                      </m:r>
                                    </m:sub>
                                  </m:sSub>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panose="02040503050406030204" pitchFamily="18" charset="0"/>
                                            </a:rPr>
                                            <m:t>𝑠</m:t>
                                          </m:r>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𝑛</m:t>
                                              </m:r>
                                            </m:sub>
                                          </m:sSub>
                                        </m:den>
                                      </m:f>
                                    </m:e>
                                  </m:rad>
                                </m:e>
                              </m:d>
                            </m:e>
                          </m:func>
                        </m:num>
                        <m:den>
                          <m:d>
                            <m:dPr>
                              <m:ctrlPr>
                                <a:rPr lang="en-US" sz="2000" i="1">
                                  <a:latin typeface="Cambria Math" panose="02040503050406030204" pitchFamily="18" charset="0"/>
                                </a:rPr>
                              </m:ctrlPr>
                            </m:dPr>
                            <m:e>
                              <m:r>
                                <a:rPr lang="en-US" sz="2000" i="1">
                                  <a:latin typeface="Cambria Math" panose="02040503050406030204" pitchFamily="18" charset="0"/>
                                </a:rPr>
                                <m:t>1+</m:t>
                              </m:r>
                              <m:f>
                                <m:fPr>
                                  <m:ctrlPr>
                                    <a:rPr lang="en-US" sz="2000" i="1">
                                      <a:latin typeface="Cambria Math" panose="02040503050406030204" pitchFamily="18" charset="0"/>
                                    </a:rPr>
                                  </m:ctrlPr>
                                </m:fPr>
                                <m:num>
                                  <m:r>
                                    <a:rPr lang="en-US" sz="2000" i="1">
                                      <a:latin typeface="Cambria Math" panose="02040503050406030204" pitchFamily="18" charset="0"/>
                                    </a:rPr>
                                    <m:t>𝛼</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𝑛</m:t>
                                      </m:r>
                                    </m:sub>
                                  </m:sSub>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𝑛</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r>
                                    <a:rPr lang="en-US" sz="2000" i="1">
                                      <a:latin typeface="Cambria Math" panose="02040503050406030204" pitchFamily="18" charset="0"/>
                                    </a:rPr>
                                    <m:t>𝐹</m:t>
                                  </m:r>
                                </m:den>
                              </m:f>
                            </m:e>
                          </m: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sinh</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𝑛</m:t>
                                      </m:r>
                                    </m:sub>
                                  </m:sSub>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panose="02040503050406030204" pitchFamily="18" charset="0"/>
                                            </a:rPr>
                                            <m:t>𝑠</m:t>
                                          </m:r>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𝑛</m:t>
                                              </m:r>
                                            </m:sub>
                                          </m:sSub>
                                        </m:den>
                                      </m:f>
                                    </m:e>
                                  </m:rad>
                                </m:e>
                              </m:d>
                            </m:e>
                          </m:func>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𝑛</m:t>
                              </m:r>
                            </m:sub>
                          </m:sSub>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panose="02040503050406030204" pitchFamily="18" charset="0"/>
                                    </a:rPr>
                                    <m:t>𝑠</m:t>
                                  </m:r>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𝑛</m:t>
                                      </m:r>
                                    </m:sub>
                                  </m:sSub>
                                </m:den>
                              </m:f>
                            </m:e>
                          </m:rad>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cosh</m:t>
                              </m:r>
                            </m:fName>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𝑛</m:t>
                                      </m:r>
                                    </m:sub>
                                  </m:sSub>
                                  <m:rad>
                                    <m:radPr>
                                      <m:degHide m:val="on"/>
                                      <m:ctrlPr>
                                        <a:rPr lang="en-US" sz="2000" i="1">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panose="02040503050406030204" pitchFamily="18" charset="0"/>
                                            </a:rPr>
                                            <m:t>𝑠</m:t>
                                          </m:r>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𝑛</m:t>
                                              </m:r>
                                            </m:sub>
                                          </m:sSub>
                                        </m:den>
                                      </m:f>
                                    </m:e>
                                  </m:rad>
                                </m:e>
                              </m:d>
                            </m:e>
                          </m:func>
                        </m:den>
                      </m:f>
                    </m:oMath>
                  </m:oMathPara>
                </a14:m>
                <a:endParaRPr kumimoji="1" lang="en-US" altLang="en-US" sz="2000" dirty="0"/>
              </a:p>
              <a:p>
                <a:pPr>
                  <a:spcBef>
                    <a:spcPts val="100"/>
                  </a:spcBef>
                  <a:spcAft>
                    <a:spcPts val="100"/>
                  </a:spcAft>
                </a:pPr>
                <a:endParaRPr kumimoji="1" lang="en-US" altLang="en-US" sz="2000" dirty="0"/>
              </a:p>
              <a:p>
                <a:pPr algn="ctr">
                  <a:spcBef>
                    <a:spcPts val="100"/>
                  </a:spcBef>
                  <a:spcAft>
                    <a:spcPts val="100"/>
                  </a:spcAft>
                </a:pPr>
                <a14:m>
                  <m:oMath xmlns:m="http://schemas.openxmlformats.org/officeDocument/2006/math">
                    <m:r>
                      <a:rPr lang="en-US" sz="2000" i="1">
                        <a:latin typeface="Cambria Math" panose="02040503050406030204" pitchFamily="18" charset="0"/>
                      </a:rPr>
                      <m:t>𝑈</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sSub>
                          <m:sSubPr>
                            <m:ctrlPr>
                              <a:rPr lang="en-US" sz="2000" i="1">
                                <a:latin typeface="Cambria Math" panose="02040503050406030204" pitchFamily="18" charset="0"/>
                              </a:rPr>
                            </m:ctrlPr>
                          </m:sSubPr>
                          <m:e>
                            <m:r>
                              <a:rPr lang="en-US" sz="2000" i="1">
                                <a:latin typeface="Cambria Math" panose="02040503050406030204" pitchFamily="18" charset="0"/>
                              </a:rPr>
                              <m:t>𝐷</m:t>
                            </m:r>
                          </m:e>
                          <m:sub>
                            <m:r>
                              <a:rPr lang="en-US" sz="2000" i="1">
                                <a:latin typeface="Cambria Math" panose="02040503050406030204" pitchFamily="18" charset="0"/>
                              </a:rPr>
                              <m:t>𝑛</m:t>
                            </m:r>
                          </m:sub>
                        </m:sSub>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𝑛</m:t>
                            </m:r>
                          </m:sub>
                        </m:sSub>
                        <m:r>
                          <a:rPr lang="en-US" sz="2000" i="1">
                            <a:latin typeface="Cambria Math" panose="02040503050406030204" pitchFamily="18" charset="0"/>
                          </a:rPr>
                          <m:t>𝐹</m:t>
                        </m:r>
                      </m:den>
                    </m:f>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num>
                          <m:den>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𝑛</m:t>
                                </m:r>
                              </m:sub>
                            </m:sSub>
                            <m:sSub>
                              <m:sSubPr>
                                <m:ctrlPr>
                                  <a:rPr lang="en-US" sz="2000" i="1">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𝑛</m:t>
                                </m:r>
                              </m:sub>
                            </m:sSub>
                          </m:den>
                        </m:f>
                        <m:r>
                          <a:rPr lang="en-US" sz="2000" i="1">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𝐽</m:t>
                                </m:r>
                              </m:e>
                            </m:acc>
                          </m:e>
                          <m:sub>
                            <m:r>
                              <a:rPr lang="en-US" sz="2000" i="1">
                                <a:latin typeface="Cambria Math" panose="02040503050406030204" pitchFamily="18" charset="0"/>
                              </a:rPr>
                              <m:t>𝑠</m:t>
                            </m:r>
                          </m:sub>
                        </m:sSub>
                        <m:r>
                          <a:rPr lang="en-US" sz="2000" i="1">
                            <a:latin typeface="Cambria Math" panose="02040503050406030204" pitchFamily="18" charset="0"/>
                          </a:rPr>
                          <m:t>−</m:t>
                        </m:r>
                        <m:r>
                          <a:rPr lang="en-US" sz="2000" i="1">
                            <a:latin typeface="Cambria Math" panose="02040503050406030204" pitchFamily="18" charset="0"/>
                          </a:rPr>
                          <m:t>𝛼</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m:rPr>
                                <m:sty m:val="p"/>
                              </m:rPr>
                              <a:rPr lang="en-US" sz="2000">
                                <a:latin typeface="Cambria Math" panose="02040503050406030204" pitchFamily="18" charset="0"/>
                              </a:rPr>
                              <m:t>s</m:t>
                            </m:r>
                            <m:r>
                              <a:rPr lang="en-US" sz="2000">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𝛼</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panose="02040503050406030204" pitchFamily="18" charset="0"/>
                                  </a:rPr>
                                  <m:t>𝑐</m:t>
                                </m:r>
                              </m:e>
                            </m:acc>
                          </m:e>
                          <m:sub>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𝛽</m:t>
                        </m:r>
                        <m:r>
                          <a:rPr lang="en-US" sz="2000" i="1">
                            <a:latin typeface="Cambria Math" panose="02040503050406030204" pitchFamily="18" charset="0"/>
                          </a:rPr>
                          <m:t>𝐼</m:t>
                        </m:r>
                        <m:r>
                          <a:rPr lang="en-US" sz="2000" i="1">
                            <a:latin typeface="Cambria Math" panose="02040503050406030204" pitchFamily="18" charset="0"/>
                          </a:rPr>
                          <m:t>(</m:t>
                        </m:r>
                        <m:r>
                          <a:rPr lang="en-US" sz="2000" i="1">
                            <a:latin typeface="Cambria Math" panose="02040503050406030204" pitchFamily="18" charset="0"/>
                          </a:rPr>
                          <m:t>𝑠</m:t>
                        </m:r>
                        <m:r>
                          <a:rPr lang="en-US" sz="2000" i="1">
                            <a:latin typeface="Cambria Math" panose="02040503050406030204" pitchFamily="18" charset="0"/>
                          </a:rPr>
                          <m:t>)+</m:t>
                        </m:r>
                        <m:r>
                          <a:rPr lang="en-US" sz="2000" i="1">
                            <a:latin typeface="Cambria Math" panose="02040503050406030204" pitchFamily="18" charset="0"/>
                          </a:rPr>
                          <m:t>𝛽</m:t>
                        </m:r>
                        <m:acc>
                          <m:accPr>
                            <m:chr m:val="̅"/>
                            <m:ctrlPr>
                              <a:rPr lang="en-US" sz="2000" i="1">
                                <a:latin typeface="Cambria Math" panose="02040503050406030204" pitchFamily="18" charset="0"/>
                              </a:rPr>
                            </m:ctrlPr>
                          </m:accPr>
                          <m:e>
                            <m:r>
                              <a:rPr lang="en-US" sz="2000" i="1">
                                <a:latin typeface="Cambria Math" panose="02040503050406030204" pitchFamily="18" charset="0"/>
                              </a:rPr>
                              <m:t>𝐼</m:t>
                            </m:r>
                          </m:e>
                        </m:acc>
                      </m:e>
                    </m:d>
                  </m:oMath>
                </a14:m>
                <a:r>
                  <a:rPr lang="en-US" sz="2000" dirty="0"/>
                  <a:t> </a:t>
                </a:r>
              </a:p>
              <a:p>
                <a:pPr>
                  <a:spcBef>
                    <a:spcPts val="100"/>
                  </a:spcBef>
                  <a:spcAft>
                    <a:spcPts val="100"/>
                  </a:spcAft>
                </a:pPr>
                <a:endParaRPr kumimoji="1" lang="ko-Kore-KR" altLang="en-US" sz="2000" dirty="0"/>
              </a:p>
            </p:txBody>
          </p:sp>
        </mc:Choice>
        <mc:Fallback xmlns="">
          <p:sp>
            <p:nvSpPr>
              <p:cNvPr id="24" name="TextBox 23">
                <a:extLst>
                  <a:ext uri="{FF2B5EF4-FFF2-40B4-BE49-F238E27FC236}">
                    <a16:creationId xmlns:a16="http://schemas.microsoft.com/office/drawing/2014/main" id="{4AD3D065-49F0-6B41-AD9C-0172750194C4}"/>
                  </a:ext>
                </a:extLst>
              </p:cNvPr>
              <p:cNvSpPr txBox="1">
                <a:spLocks noRot="1" noChangeAspect="1" noMove="1" noResize="1" noEditPoints="1" noAdjustHandles="1" noChangeArrowheads="1" noChangeShapeType="1" noTextEdit="1"/>
              </p:cNvSpPr>
              <p:nvPr/>
            </p:nvSpPr>
            <p:spPr>
              <a:xfrm>
                <a:off x="2138424" y="2400935"/>
                <a:ext cx="7915150" cy="2480551"/>
              </a:xfrm>
              <a:prstGeom prst="rect">
                <a:avLst/>
              </a:prstGeom>
              <a:blipFill>
                <a:blip r:embed="rId3"/>
                <a:stretch>
                  <a:fillRect/>
                </a:stretch>
              </a:blipFill>
              <a:ln w="19050">
                <a:solidFill>
                  <a:srgbClr val="C00000"/>
                </a:solidFill>
              </a:ln>
            </p:spPr>
            <p:txBody>
              <a:bodyPr/>
              <a:lstStyle/>
              <a:p>
                <a:r>
                  <a:rPr lang="en-US">
                    <a:noFill/>
                  </a:rPr>
                  <a:t> </a:t>
                </a:r>
              </a:p>
            </p:txBody>
          </p:sp>
        </mc:Fallback>
      </mc:AlternateContent>
      <p:sp>
        <p:nvSpPr>
          <p:cNvPr id="27" name="TextBox 26">
            <a:extLst>
              <a:ext uri="{FF2B5EF4-FFF2-40B4-BE49-F238E27FC236}">
                <a16:creationId xmlns:a16="http://schemas.microsoft.com/office/drawing/2014/main" id="{194809F4-EBAF-864F-8021-FD519B367A21}"/>
              </a:ext>
            </a:extLst>
          </p:cNvPr>
          <p:cNvSpPr txBox="1"/>
          <p:nvPr/>
        </p:nvSpPr>
        <p:spPr>
          <a:xfrm>
            <a:off x="2014671" y="1717775"/>
            <a:ext cx="8162656" cy="461665"/>
          </a:xfrm>
          <a:prstGeom prst="rect">
            <a:avLst/>
          </a:prstGeom>
          <a:noFill/>
        </p:spPr>
        <p:txBody>
          <a:bodyPr wrap="square" rtlCol="0">
            <a:spAutoFit/>
          </a:bodyPr>
          <a:lstStyle/>
          <a:p>
            <a:pPr algn="ctr"/>
            <a:r>
              <a:rPr kumimoji="1" lang="en-US" altLang="ko-Kore-KR" sz="2400" dirty="0"/>
              <a:t>Infinite-dimensional Transfer function of the battery model</a:t>
            </a:r>
            <a:endParaRPr kumimoji="1" lang="ko-Kore-KR" altLang="en-US" sz="2400" dirty="0"/>
          </a:p>
        </p:txBody>
      </p:sp>
      <p:sp>
        <p:nvSpPr>
          <p:cNvPr id="17" name="직사각형 15">
            <a:extLst>
              <a:ext uri="{FF2B5EF4-FFF2-40B4-BE49-F238E27FC236}">
                <a16:creationId xmlns:a16="http://schemas.microsoft.com/office/drawing/2014/main" id="{A34E27C3-3E24-D648-BFBF-DBE1D570BF32}"/>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1" name="Title 1">
            <a:extLst>
              <a:ext uri="{FF2B5EF4-FFF2-40B4-BE49-F238E27FC236}">
                <a16:creationId xmlns:a16="http://schemas.microsoft.com/office/drawing/2014/main" id="{0D7E238B-A5C5-9441-A610-37BAC56C7DBE}"/>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22" name="TextBox 21">
            <a:extLst>
              <a:ext uri="{FF2B5EF4-FFF2-40B4-BE49-F238E27FC236}">
                <a16:creationId xmlns:a16="http://schemas.microsoft.com/office/drawing/2014/main" id="{004A43AD-3479-374E-9CE8-65607D9EEBAA}"/>
              </a:ext>
            </a:extLst>
          </p:cNvPr>
          <p:cNvSpPr txBox="1"/>
          <p:nvPr/>
        </p:nvSpPr>
        <p:spPr>
          <a:xfrm>
            <a:off x="1601545" y="878237"/>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err="1"/>
              <a:t>Pad</a:t>
            </a:r>
            <a:r>
              <a:rPr lang="en-US" sz="2400" dirty="0" err="1"/>
              <a:t>e</a:t>
            </a:r>
            <a:r>
              <a:rPr lang="en-US" sz="2400" dirty="0"/>
              <a:t>́</a:t>
            </a:r>
            <a:r>
              <a:rPr lang="en-US" sz="2400" dirty="0">
                <a:effectLst/>
              </a:rPr>
              <a:t> </a:t>
            </a:r>
            <a:r>
              <a:rPr kumimoji="1" lang="en-US" altLang="ko-US" sz="2400" dirty="0"/>
              <a:t> Approximation</a:t>
            </a:r>
          </a:p>
        </p:txBody>
      </p:sp>
      <p:sp>
        <p:nvSpPr>
          <p:cNvPr id="10" name="직사각형 2">
            <a:extLst>
              <a:ext uri="{FF2B5EF4-FFF2-40B4-BE49-F238E27FC236}">
                <a16:creationId xmlns:a16="http://schemas.microsoft.com/office/drawing/2014/main" id="{447EAECA-93F1-B048-AD0F-EB323B18F183}"/>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27</a:t>
            </a:r>
            <a:endParaRPr kumimoji="1" lang="ko-US" altLang="en-US" sz="2800" b="1" dirty="0"/>
          </a:p>
        </p:txBody>
      </p:sp>
    </p:spTree>
    <p:extLst>
      <p:ext uri="{BB962C8B-B14F-4D97-AF65-F5344CB8AC3E}">
        <p14:creationId xmlns:p14="http://schemas.microsoft.com/office/powerpoint/2010/main" val="1455240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29</a:t>
            </a:fld>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9C8D5F8-7B1C-3444-929F-A168653FCE42}"/>
                  </a:ext>
                </a:extLst>
              </p:cNvPr>
              <p:cNvSpPr txBox="1"/>
              <p:nvPr/>
            </p:nvSpPr>
            <p:spPr>
              <a:xfrm>
                <a:off x="733564" y="1200330"/>
                <a:ext cx="10715992" cy="3347135"/>
              </a:xfrm>
              <a:prstGeom prst="rect">
                <a:avLst/>
              </a:prstGeom>
              <a:noFill/>
              <a:ln w="19050">
                <a:solidFill>
                  <a:srgbClr val="C00000"/>
                </a:solidFill>
              </a:ln>
            </p:spPr>
            <p:txBody>
              <a:bodyPr wrap="square" rtlCol="0">
                <a:spAutoFit/>
              </a:bodyPr>
              <a:lstStyle/>
              <a:p>
                <a:pPr algn="just"/>
                <a:r>
                  <a:rPr kumimoji="1" lang="en-US" altLang="ko-Kore-KR" sz="2000" dirty="0"/>
                  <a:t>The </a:t>
                </a:r>
                <a:r>
                  <a:rPr kumimoji="1" lang="en-US" altLang="ko-Kore-KR" sz="2000" dirty="0" err="1"/>
                  <a:t>Pad</a:t>
                </a:r>
                <a:r>
                  <a:rPr lang="en-US" sz="2000" dirty="0" err="1"/>
                  <a:t>e</a:t>
                </a:r>
                <a:r>
                  <a:rPr lang="en-US" sz="2000" dirty="0"/>
                  <a:t>́</a:t>
                </a:r>
                <a:r>
                  <a:rPr kumimoji="1" lang="en-US" altLang="ko-Kore-KR" sz="2000" dirty="0"/>
                  <a:t> approximation function </a:t>
                </a:r>
                <a14:m>
                  <m:oMath xmlns:m="http://schemas.openxmlformats.org/officeDocument/2006/math">
                    <m:r>
                      <a:rPr kumimoji="1" lang="en-US" altLang="ko-Kore-KR" sz="2000" i="1" smtClean="0">
                        <a:latin typeface="Cambria Math" panose="02040503050406030204" pitchFamily="18" charset="0"/>
                      </a:rPr>
                      <m:t>𝑃</m:t>
                    </m:r>
                    <m:d>
                      <m:dPr>
                        <m:ctrlPr>
                          <a:rPr kumimoji="1" lang="en-US" altLang="ko-Kore-KR" sz="2000" i="1">
                            <a:latin typeface="Cambria Math" panose="02040503050406030204" pitchFamily="18" charset="0"/>
                          </a:rPr>
                        </m:ctrlPr>
                      </m:dPr>
                      <m:e>
                        <m:r>
                          <a:rPr kumimoji="1" lang="en-US" altLang="ko-Kore-KR" sz="2000" i="1">
                            <a:latin typeface="Cambria Math" panose="02040503050406030204" pitchFamily="18" charset="0"/>
                          </a:rPr>
                          <m:t>𝑠</m:t>
                        </m:r>
                      </m:e>
                    </m:d>
                  </m:oMath>
                </a14:m>
                <a:r>
                  <a:rPr kumimoji="1" lang="en-US" altLang="ko-Kore-KR" sz="2000" dirty="0"/>
                  <a:t> is assumed to be approximately equal to the transfer function.</a:t>
                </a:r>
              </a:p>
              <a:p>
                <a:pPr algn="ctr"/>
                <a:endParaRPr kumimoji="1" lang="en-US" altLang="ko-Kore-KR" sz="1000" dirty="0"/>
              </a:p>
              <a:p>
                <a:pPr algn="ct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𝑠</m:t>
                          </m:r>
                        </m:e>
                      </m:d>
                    </m:oMath>
                  </m:oMathPara>
                </a14:m>
                <a:endParaRPr kumimoji="1" lang="en-US" altLang="ko-Kore-KR" sz="2000" dirty="0"/>
              </a:p>
              <a:p>
                <a:pPr algn="ctr"/>
                <a:endParaRPr kumimoji="1" lang="en-US" altLang="ko-Kore-KR" sz="1000" dirty="0"/>
              </a:p>
              <a:p>
                <a:pPr algn="just"/>
                <a:r>
                  <a:rPr kumimoji="1" lang="en-US" altLang="ko-Kore-KR" sz="2000" dirty="0"/>
                  <a:t> The transfer function can be expanded in a power series,</a:t>
                </a:r>
              </a:p>
              <a:p>
                <a:pPr algn="ctr"/>
                <a:endParaRPr kumimoji="1" lang="en-US" altLang="ko-Kore-KR" sz="1000" dirty="0"/>
              </a:p>
              <a:p>
                <a:pPr algn="ctr"/>
                <a14:m>
                  <m:oMath xmlns:m="http://schemas.openxmlformats.org/officeDocument/2006/math">
                    <m:r>
                      <a:rPr lang="en-US" sz="2400" i="1">
                        <a:latin typeface="Cambria Math" panose="02040503050406030204" pitchFamily="18" charset="0"/>
                      </a:rPr>
                      <m:t>𝐺</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𝜔</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i="1">
                                    <a:latin typeface="Cambria Math" panose="02040503050406030204" pitchFamily="18" charset="0"/>
                                  </a:rPr>
                                  <m:t>𝑛</m:t>
                                </m:r>
                              </m:sub>
                            </m:sSub>
                          </m:e>
                        </m:d>
                      </m:num>
                      <m:den>
                        <m:r>
                          <a:rPr lang="en-US" sz="2400" i="1">
                            <a:latin typeface="Cambria Math" panose="02040503050406030204" pitchFamily="18" charset="0"/>
                          </a:rPr>
                          <m:t>𝑈</m:t>
                        </m:r>
                        <m:d>
                          <m:dPr>
                            <m:ctrlPr>
                              <a:rPr lang="en-US" sz="2400" i="1">
                                <a:latin typeface="Cambria Math" panose="02040503050406030204" pitchFamily="18" charset="0"/>
                              </a:rPr>
                            </m:ctrlPr>
                          </m:dPr>
                          <m:e>
                            <m:r>
                              <a:rPr lang="en-US" sz="2400" i="1">
                                <a:latin typeface="Cambria Math" panose="02040503050406030204" pitchFamily="18" charset="0"/>
                              </a:rPr>
                              <m:t>𝑠</m:t>
                            </m:r>
                          </m:e>
                        </m:d>
                      </m:den>
                    </m:f>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p>
                      <m:e>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num>
                                  <m:den>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𝑘</m:t>
                                        </m:r>
                                      </m:sup>
                                    </m:sSup>
                                  </m:den>
                                </m:f>
                              </m:e>
                            </m:d>
                          </m:e>
                          <m:sub>
                            <m:r>
                              <a:rPr lang="en-US" sz="2400" i="1">
                                <a:latin typeface="Cambria Math" panose="02040503050406030204" pitchFamily="18" charset="0"/>
                              </a:rPr>
                              <m:t>𝑠</m:t>
                            </m:r>
                            <m:r>
                              <a:rPr lang="en-US" sz="2400" i="1">
                                <a:latin typeface="Cambria Math" panose="02040503050406030204" pitchFamily="18" charset="0"/>
                              </a:rPr>
                              <m:t>=0</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𝑘</m:t>
                            </m:r>
                          </m:sup>
                        </m:sSup>
                      </m:e>
                    </m:nary>
                  </m:oMath>
                </a14:m>
                <a:r>
                  <a:rPr kumimoji="1" lang="en-US" altLang="ko-Kore-KR" sz="2400" dirty="0"/>
                  <a:t> </a:t>
                </a:r>
              </a:p>
              <a:p>
                <a:pPr algn="just"/>
                <a:r>
                  <a:rPr kumimoji="1" lang="en-US" altLang="ko-Kore-KR" sz="2000" dirty="0"/>
                  <a:t>The </a:t>
                </a:r>
                <a:r>
                  <a:rPr kumimoji="1" lang="en-US" altLang="ko-Kore-KR" sz="2000" dirty="0" err="1"/>
                  <a:t>Pad</a:t>
                </a:r>
                <a:r>
                  <a:rPr lang="en-US" sz="2000" dirty="0" err="1"/>
                  <a:t>e</a:t>
                </a:r>
                <a:r>
                  <a:rPr lang="en-US" sz="2000" dirty="0"/>
                  <a:t>́</a:t>
                </a:r>
                <a:r>
                  <a:rPr kumimoji="1" lang="en-US" altLang="ko-Kore-KR" sz="2000" dirty="0"/>
                  <a:t> approximation function can be expanded in a power series.</a:t>
                </a:r>
              </a:p>
              <a:p>
                <a:pPr algn="just"/>
                <a:endParaRPr kumimoji="1" lang="en-US" altLang="ko-Kore-KR" sz="1000" dirty="0"/>
              </a:p>
              <a:p>
                <a:pPr algn="ctr"/>
                <a14:m>
                  <m:oMath xmlns:m="http://schemas.openxmlformats.org/officeDocument/2006/math">
                    <m:r>
                      <a:rPr lang="en-US" sz="2400" i="1">
                        <a:latin typeface="Cambria Math" panose="02040503050406030204" pitchFamily="18" charset="0"/>
                      </a:rPr>
                      <m:t>𝑃</m:t>
                    </m:r>
                    <m:d>
                      <m:dPr>
                        <m:ctrlPr>
                          <a:rPr lang="en-US" sz="2400" i="1">
                            <a:latin typeface="Cambria Math" panose="02040503050406030204" pitchFamily="18" charset="0"/>
                          </a:rPr>
                        </m:ctrlPr>
                      </m:dPr>
                      <m:e>
                        <m:r>
                          <a:rPr lang="en-US" sz="2400" i="1">
                            <a:latin typeface="Cambria Math" panose="02040503050406030204" pitchFamily="18" charset="0"/>
                          </a:rPr>
                          <m:t>𝑠</m:t>
                        </m:r>
                      </m:e>
                    </m:d>
                    <m:r>
                      <a:rPr lang="en-US" sz="2400" i="1">
                        <a:latin typeface="Cambria Math" panose="02040503050406030204" pitchFamily="18" charset="0"/>
                      </a:rPr>
                      <m:t>= </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𝕒</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𝕒</m:t>
                            </m:r>
                          </m:e>
                          <m:sub>
                            <m:r>
                              <a:rPr lang="en-US" sz="2400" i="1">
                                <a:latin typeface="Cambria Math" panose="02040503050406030204" pitchFamily="18" charset="0"/>
                              </a:rPr>
                              <m:t>1</m:t>
                            </m:r>
                          </m:sub>
                        </m:sSub>
                        <m:r>
                          <a:rPr lang="en-US" sz="2400" i="1">
                            <a:latin typeface="Cambria Math" panose="02040503050406030204" pitchFamily="18" charset="0"/>
                          </a:rPr>
                          <m:t>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𝕒</m:t>
                            </m:r>
                          </m:e>
                          <m:sub>
                            <m:r>
                              <a:rPr lang="en-US" sz="2400" i="1">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𝕒</m:t>
                            </m:r>
                          </m:e>
                          <m: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r>
                              <a:rPr lang="en-US" sz="2400" i="1">
                                <a:latin typeface="Cambria Math" panose="02040503050406030204" pitchFamily="18" charset="0"/>
                              </a:rPr>
                              <m:t>−1</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p>
                        </m:sSup>
                      </m:num>
                      <m:den>
                        <m:r>
                          <a:rPr lang="en-US" sz="2400" i="1">
                            <a:latin typeface="Cambria Math" panose="02040503050406030204" pitchFamily="18" charset="0"/>
                          </a:rPr>
                          <m:t>1+</m:t>
                        </m:r>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1</m:t>
                            </m:r>
                          </m:sub>
                        </m:sSub>
                        <m:r>
                          <a:rPr lang="en-US" sz="2400" i="1">
                            <a:latin typeface="Cambria Math" panose="02040503050406030204" pitchFamily="18" charset="0"/>
                          </a:rPr>
                          <m:t>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2</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2</m:t>
                            </m:r>
                          </m:sup>
                        </m:sSup>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r>
                              <a:rPr lang="en-US" sz="2400" i="1">
                                <a:latin typeface="Cambria Math" panose="02040503050406030204" pitchFamily="18" charset="0"/>
                              </a:rPr>
                              <m:t>−1</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p>
                        </m:sSup>
                      </m:den>
                    </m:f>
                    <m:r>
                      <a:rPr lang="en-US" sz="2400" i="1">
                        <a:latin typeface="Cambria Math" panose="02040503050406030204" pitchFamily="18" charset="0"/>
                      </a:rPr>
                      <m:t>=</m:t>
                    </m:r>
                    <m:nary>
                      <m:naryPr>
                        <m:chr m:val="∑"/>
                        <m:ctrlPr>
                          <a:rPr lang="en-US"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2</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p>
                      <m:e>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num>
                                  <m:den>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𝑘</m:t>
                                        </m:r>
                                      </m:sup>
                                    </m:sSup>
                                  </m:den>
                                </m:f>
                              </m:e>
                            </m:d>
                          </m:e>
                          <m:sub>
                            <m:r>
                              <a:rPr lang="en-US" sz="2400" i="1">
                                <a:latin typeface="Cambria Math" panose="02040503050406030204" pitchFamily="18" charset="0"/>
                              </a:rPr>
                              <m:t>𝑠</m:t>
                            </m:r>
                            <m:r>
                              <a:rPr lang="en-US" sz="2400" i="1">
                                <a:latin typeface="Cambria Math" panose="02040503050406030204" pitchFamily="18" charset="0"/>
                              </a:rPr>
                              <m:t>=0</m:t>
                            </m:r>
                          </m:sub>
                        </m:sSub>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𝑘</m:t>
                            </m:r>
                          </m:sup>
                        </m:sSup>
                      </m:e>
                    </m:nary>
                  </m:oMath>
                </a14:m>
                <a:r>
                  <a:rPr kumimoji="1" lang="en-US" altLang="ko-Kore-KR" sz="2400" dirty="0"/>
                  <a:t> </a:t>
                </a:r>
              </a:p>
            </p:txBody>
          </p:sp>
        </mc:Choice>
        <mc:Fallback xmlns="">
          <p:sp>
            <p:nvSpPr>
              <p:cNvPr id="17" name="TextBox 16">
                <a:extLst>
                  <a:ext uri="{FF2B5EF4-FFF2-40B4-BE49-F238E27FC236}">
                    <a16:creationId xmlns:a16="http://schemas.microsoft.com/office/drawing/2014/main" id="{A9C8D5F8-7B1C-3444-929F-A168653FCE42}"/>
                  </a:ext>
                </a:extLst>
              </p:cNvPr>
              <p:cNvSpPr txBox="1">
                <a:spLocks noRot="1" noChangeAspect="1" noMove="1" noResize="1" noEditPoints="1" noAdjustHandles="1" noChangeArrowheads="1" noChangeShapeType="1" noTextEdit="1"/>
              </p:cNvSpPr>
              <p:nvPr/>
            </p:nvSpPr>
            <p:spPr>
              <a:xfrm>
                <a:off x="733564" y="1200330"/>
                <a:ext cx="10715992" cy="3347135"/>
              </a:xfrm>
              <a:prstGeom prst="rect">
                <a:avLst/>
              </a:prstGeom>
              <a:blipFill>
                <a:blip r:embed="rId3"/>
                <a:stretch>
                  <a:fillRect l="-591" t="-1128" b="-46241"/>
                </a:stretch>
              </a:blipFill>
              <a:ln w="19050">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699FCB9-2AA4-FB48-AD6A-30D5C02423A4}"/>
                  </a:ext>
                </a:extLst>
              </p:cNvPr>
              <p:cNvSpPr txBox="1"/>
              <p:nvPr/>
            </p:nvSpPr>
            <p:spPr>
              <a:xfrm>
                <a:off x="733564" y="4622212"/>
                <a:ext cx="10715992" cy="1897058"/>
              </a:xfrm>
              <a:prstGeom prst="rect">
                <a:avLst/>
              </a:prstGeom>
              <a:noFill/>
            </p:spPr>
            <p:txBody>
              <a:bodyPr wrap="square" rtlCol="0">
                <a:spAutoFit/>
              </a:bodyPr>
              <a:lstStyle/>
              <a:p>
                <a:pPr algn="ctr"/>
                <a:r>
                  <a:rPr kumimoji="1" lang="en-US" altLang="ko-Kore-KR" sz="2000" dirty="0"/>
                  <a:t>The </a:t>
                </a:r>
                <a:r>
                  <a:rPr kumimoji="1" lang="en-US" altLang="ko-Kore-KR" sz="2000" dirty="0" err="1"/>
                  <a:t>Pad</a:t>
                </a:r>
                <a:r>
                  <a:rPr lang="en-US" sz="2000" dirty="0" err="1"/>
                  <a:t>e</a:t>
                </a:r>
                <a:r>
                  <a:rPr lang="en-US" sz="2000" dirty="0"/>
                  <a:t>́</a:t>
                </a:r>
                <a:r>
                  <a:rPr kumimoji="1" lang="en-US" altLang="ko-Kore-KR" sz="2000" dirty="0"/>
                  <a:t> approximation coefficients </a:t>
                </a:r>
                <a14:m>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𝕒</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𝕒</m:t>
                            </m:r>
                          </m:e>
                          <m: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𝑜</m:t>
                                </m:r>
                              </m:sub>
                            </m:sSub>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𝕓</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𝕓</m:t>
                            </m:r>
                          </m:e>
                          <m:sub>
                            <m:sSub>
                              <m:sSubPr>
                                <m:ctrlPr>
                                  <a:rPr lang="en-US" sz="2000" i="1">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𝑜</m:t>
                                </m:r>
                              </m:sub>
                            </m:sSub>
                          </m:sub>
                        </m:sSub>
                      </m:e>
                    </m:d>
                  </m:oMath>
                </a14:m>
                <a:r>
                  <a:rPr kumimoji="1" lang="en-US" altLang="ko-Kore-KR" sz="2000" dirty="0"/>
                  <a:t> are determined by matching the same power series coefficients from </a:t>
                </a:r>
                <a14:m>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𝑠</m:t>
                        </m:r>
                      </m:e>
                      <m:sup>
                        <m:r>
                          <a:rPr lang="en-US" sz="2000" b="0" i="1" smtClean="0">
                            <a:latin typeface="Cambria Math" panose="02040503050406030204" pitchFamily="18" charset="0"/>
                          </a:rPr>
                          <m:t>0</m:t>
                        </m:r>
                      </m:sup>
                    </m:sSup>
                  </m:oMath>
                </a14:m>
                <a:r>
                  <a:rPr kumimoji="1" lang="en-US" altLang="ko-Kore-KR" sz="2000" dirty="0"/>
                  <a:t> to </a:t>
                </a:r>
                <a14:m>
                  <m:oMath xmlns:m="http://schemas.openxmlformats.org/officeDocument/2006/math">
                    <m:sSup>
                      <m:sSupPr>
                        <m:ctrlPr>
                          <a:rPr lang="en-US" sz="2000" i="1" smtClean="0">
                            <a:latin typeface="Cambria Math" panose="02040503050406030204" pitchFamily="18" charset="0"/>
                          </a:rPr>
                        </m:ctrlPr>
                      </m:sSupPr>
                      <m:e>
                        <m:r>
                          <a:rPr lang="en-US" sz="2000" i="1">
                            <a:latin typeface="Cambria Math" panose="02040503050406030204" pitchFamily="18" charset="0"/>
                          </a:rPr>
                          <m:t>𝑠</m:t>
                        </m:r>
                      </m:e>
                      <m:sup>
                        <m:sSub>
                          <m:sSubPr>
                            <m:ctrlPr>
                              <a:rPr lang="en-US" sz="2000" i="1" smtClean="0">
                                <a:latin typeface="Cambria Math" panose="02040503050406030204" pitchFamily="18" charset="0"/>
                              </a:rPr>
                            </m:ctrlPr>
                          </m:sSubPr>
                          <m:e>
                            <m:r>
                              <a:rPr lang="en-US" sz="2000" i="1">
                                <a:latin typeface="Cambria Math" panose="02040503050406030204" pitchFamily="18" charset="0"/>
                              </a:rPr>
                              <m:t>𝑁</m:t>
                            </m:r>
                          </m:e>
                          <m:sub>
                            <m:r>
                              <a:rPr lang="en-US" sz="2000" i="1">
                                <a:latin typeface="Cambria Math" panose="02040503050406030204" pitchFamily="18" charset="0"/>
                              </a:rPr>
                              <m:t>𝑜</m:t>
                            </m:r>
                          </m:sub>
                        </m:sSub>
                      </m:sup>
                    </m:sSup>
                  </m:oMath>
                </a14:m>
                <a:endParaRPr kumimoji="1" lang="en-US" altLang="ko-Kore-KR" sz="2000" dirty="0"/>
              </a:p>
              <a:p>
                <a:pPr algn="ctr"/>
                <a:endParaRPr kumimoji="1" lang="en-US" altLang="ko-Kore-KR" sz="600" dirty="0"/>
              </a:p>
              <a:p>
                <a:pPr algn="ct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r>
                                    <a:rPr lang="en-US" sz="2400" i="1">
                                      <a:latin typeface="Cambria Math" panose="02040503050406030204" pitchFamily="18" charset="0"/>
                                    </a:rPr>
                                    <m:t>𝐺</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num>
                                <m:den>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𝑘</m:t>
                                      </m:r>
                                    </m:sup>
                                  </m:sSup>
                                </m:den>
                              </m:f>
                            </m:e>
                          </m:d>
                        </m:e>
                        <m:sub>
                          <m:r>
                            <a:rPr lang="en-US" sz="2400" i="1">
                              <a:latin typeface="Cambria Math" panose="02040503050406030204" pitchFamily="18" charset="0"/>
                            </a:rPr>
                            <m:t>𝑠</m:t>
                          </m:r>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d>
                            <m:dPr>
                              <m:begChr m:val=""/>
                              <m:endChr m:val="|"/>
                              <m:ctrlPr>
                                <a:rPr lang="en-US" sz="2400" i="1">
                                  <a:latin typeface="Cambria Math" panose="02040503050406030204" pitchFamily="18" charset="0"/>
                                </a:rPr>
                              </m:ctrlPr>
                            </m:dPr>
                            <m:e>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r>
                                    <a:rPr lang="en-US" sz="2400" i="1">
                                      <a:latin typeface="Cambria Math" panose="02040503050406030204" pitchFamily="18" charset="0"/>
                                    </a:rPr>
                                    <m:t>𝑃</m:t>
                                  </m:r>
                                  <m:r>
                                    <a:rPr lang="en-US" sz="2400" i="1">
                                      <a:latin typeface="Cambria Math" panose="02040503050406030204" pitchFamily="18" charset="0"/>
                                    </a:rPr>
                                    <m:t>(</m:t>
                                  </m:r>
                                  <m:r>
                                    <a:rPr lang="en-US" sz="2400" i="1">
                                      <a:latin typeface="Cambria Math" panose="02040503050406030204" pitchFamily="18" charset="0"/>
                                    </a:rPr>
                                    <m:t>𝑠</m:t>
                                  </m:r>
                                  <m:r>
                                    <a:rPr lang="en-US" sz="2400" i="1">
                                      <a:latin typeface="Cambria Math" panose="02040503050406030204" pitchFamily="18" charset="0"/>
                                    </a:rPr>
                                    <m:t>)</m:t>
                                  </m:r>
                                </m:num>
                                <m:den>
                                  <m:sSup>
                                    <m:sSupPr>
                                      <m:ctrlPr>
                                        <a:rPr lang="en-US" sz="2400" i="1">
                                          <a:latin typeface="Cambria Math" panose="02040503050406030204" pitchFamily="18" charset="0"/>
                                        </a:rPr>
                                      </m:ctrlPr>
                                    </m:sSupPr>
                                    <m:e>
                                      <m:r>
                                        <a:rPr lang="en-US" sz="2400" i="1">
                                          <a:latin typeface="Cambria Math" panose="02040503050406030204" pitchFamily="18" charset="0"/>
                                        </a:rPr>
                                        <m:t>𝑑</m:t>
                                      </m:r>
                                    </m:e>
                                    <m:sup>
                                      <m:r>
                                        <a:rPr lang="en-US" sz="2400" i="1">
                                          <a:latin typeface="Cambria Math" panose="02040503050406030204" pitchFamily="18" charset="0"/>
                                        </a:rPr>
                                        <m:t>𝑘</m:t>
                                      </m:r>
                                    </m:sup>
                                  </m:sSup>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𝑘</m:t>
                                      </m:r>
                                    </m:sup>
                                  </m:sSup>
                                </m:den>
                              </m:f>
                            </m:e>
                          </m:d>
                        </m:e>
                        <m:sub>
                          <m:r>
                            <a:rPr lang="en-US" sz="2400" i="1">
                              <a:latin typeface="Cambria Math" panose="02040503050406030204" pitchFamily="18" charset="0"/>
                            </a:rPr>
                            <m:t>𝑠</m:t>
                          </m:r>
                          <m:r>
                            <a:rPr lang="en-US" sz="2400" i="1">
                              <a:latin typeface="Cambria Math" panose="02040503050406030204" pitchFamily="18" charset="0"/>
                            </a:rPr>
                            <m:t>=0</m:t>
                          </m:r>
                        </m:sub>
                      </m:sSub>
                    </m:oMath>
                  </m:oMathPara>
                </a14:m>
                <a:endParaRPr kumimoji="1" lang="en-US" altLang="ko-Kore-KR" sz="2400" dirty="0"/>
              </a:p>
            </p:txBody>
          </p:sp>
        </mc:Choice>
        <mc:Fallback xmlns="">
          <p:sp>
            <p:nvSpPr>
              <p:cNvPr id="7" name="TextBox 6">
                <a:extLst>
                  <a:ext uri="{FF2B5EF4-FFF2-40B4-BE49-F238E27FC236}">
                    <a16:creationId xmlns:a16="http://schemas.microsoft.com/office/drawing/2014/main" id="{6699FCB9-2AA4-FB48-AD6A-30D5C02423A4}"/>
                  </a:ext>
                </a:extLst>
              </p:cNvPr>
              <p:cNvSpPr txBox="1">
                <a:spLocks noRot="1" noChangeAspect="1" noMove="1" noResize="1" noEditPoints="1" noAdjustHandles="1" noChangeArrowheads="1" noChangeShapeType="1" noTextEdit="1"/>
              </p:cNvSpPr>
              <p:nvPr/>
            </p:nvSpPr>
            <p:spPr>
              <a:xfrm>
                <a:off x="733564" y="4622212"/>
                <a:ext cx="10715992" cy="1897058"/>
              </a:xfrm>
              <a:prstGeom prst="rect">
                <a:avLst/>
              </a:prstGeom>
              <a:blipFill>
                <a:blip r:embed="rId4"/>
                <a:stretch>
                  <a:fillRect t="-72848" b="-156954"/>
                </a:stretch>
              </a:blipFill>
            </p:spPr>
            <p:txBody>
              <a:bodyPr/>
              <a:lstStyle/>
              <a:p>
                <a:r>
                  <a:rPr lang="en-US">
                    <a:noFill/>
                  </a:rPr>
                  <a:t> </a:t>
                </a:r>
              </a:p>
            </p:txBody>
          </p:sp>
        </mc:Fallback>
      </mc:AlternateContent>
      <p:sp>
        <p:nvSpPr>
          <p:cNvPr id="15" name="직사각형 15">
            <a:extLst>
              <a:ext uri="{FF2B5EF4-FFF2-40B4-BE49-F238E27FC236}">
                <a16:creationId xmlns:a16="http://schemas.microsoft.com/office/drawing/2014/main" id="{C2131395-2267-964B-B02E-8D09181E926B}"/>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8" name="Title 1">
            <a:extLst>
              <a:ext uri="{FF2B5EF4-FFF2-40B4-BE49-F238E27FC236}">
                <a16:creationId xmlns:a16="http://schemas.microsoft.com/office/drawing/2014/main" id="{0E8884BB-FCB6-2A46-ADA2-A0EAA2FC3208}"/>
              </a:ext>
            </a:extLst>
          </p:cNvPr>
          <p:cNvSpPr txBox="1">
            <a:spLocks/>
          </p:cNvSpPr>
          <p:nvPr/>
        </p:nvSpPr>
        <p:spPr>
          <a:xfrm>
            <a:off x="1176618" y="-10925"/>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19" name="TextBox 18">
            <a:extLst>
              <a:ext uri="{FF2B5EF4-FFF2-40B4-BE49-F238E27FC236}">
                <a16:creationId xmlns:a16="http://schemas.microsoft.com/office/drawing/2014/main" id="{F6C23B2F-2CF2-3C45-86E0-30E9D74CCC3D}"/>
              </a:ext>
            </a:extLst>
          </p:cNvPr>
          <p:cNvSpPr txBox="1"/>
          <p:nvPr/>
        </p:nvSpPr>
        <p:spPr>
          <a:xfrm>
            <a:off x="1601545" y="663918"/>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err="1"/>
              <a:t>Pad</a:t>
            </a:r>
            <a:r>
              <a:rPr lang="en-US" sz="2400" dirty="0" err="1"/>
              <a:t>e</a:t>
            </a:r>
            <a:r>
              <a:rPr lang="en-US" sz="2400" dirty="0"/>
              <a:t>́</a:t>
            </a:r>
            <a:r>
              <a:rPr lang="en-US" sz="2400" dirty="0">
                <a:effectLst/>
              </a:rPr>
              <a:t> </a:t>
            </a:r>
            <a:r>
              <a:rPr kumimoji="1" lang="en-US" altLang="ko-US" sz="2400" dirty="0"/>
              <a:t> Approximation</a:t>
            </a:r>
          </a:p>
        </p:txBody>
      </p:sp>
      <p:sp>
        <p:nvSpPr>
          <p:cNvPr id="9" name="직사각형 2">
            <a:extLst>
              <a:ext uri="{FF2B5EF4-FFF2-40B4-BE49-F238E27FC236}">
                <a16:creationId xmlns:a16="http://schemas.microsoft.com/office/drawing/2014/main" id="{63F31B33-05B4-E14C-B3D9-C47AE52B9ECC}"/>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28</a:t>
            </a:r>
            <a:endParaRPr kumimoji="1" lang="ko-US" altLang="en-US" sz="2800" b="1" dirty="0"/>
          </a:p>
        </p:txBody>
      </p:sp>
    </p:spTree>
    <p:extLst>
      <p:ext uri="{BB962C8B-B14F-4D97-AF65-F5344CB8AC3E}">
        <p14:creationId xmlns:p14="http://schemas.microsoft.com/office/powerpoint/2010/main" val="2660787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CB31C9-1E77-4D4B-8CC5-85C07897BEE4}"/>
              </a:ext>
            </a:extLst>
          </p:cNvPr>
          <p:cNvSpPr txBox="1">
            <a:spLocks/>
          </p:cNvSpPr>
          <p:nvPr/>
        </p:nvSpPr>
        <p:spPr>
          <a:xfrm>
            <a:off x="1176618" y="-82089"/>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24" dirty="0">
                <a:latin typeface="+mn-lt"/>
              </a:rPr>
              <a:t>1. Introduction</a:t>
            </a:r>
          </a:p>
        </p:txBody>
      </p:sp>
      <p:graphicFrame>
        <p:nvGraphicFramePr>
          <p:cNvPr id="9" name="다이어그램 8">
            <a:extLst>
              <a:ext uri="{FF2B5EF4-FFF2-40B4-BE49-F238E27FC236}">
                <a16:creationId xmlns:a16="http://schemas.microsoft.com/office/drawing/2014/main" id="{C89F3B36-5D77-2B46-B92F-05CB57504AEF}"/>
              </a:ext>
            </a:extLst>
          </p:cNvPr>
          <p:cNvGraphicFramePr/>
          <p:nvPr>
            <p:extLst>
              <p:ext uri="{D42A27DB-BD31-4B8C-83A1-F6EECF244321}">
                <p14:modId xmlns:p14="http://schemas.microsoft.com/office/powerpoint/2010/main" val="3042230588"/>
              </p:ext>
            </p:extLst>
          </p:nvPr>
        </p:nvGraphicFramePr>
        <p:xfrm>
          <a:off x="0" y="2094769"/>
          <a:ext cx="5343687" cy="3664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직사각형 11">
            <a:extLst>
              <a:ext uri="{FF2B5EF4-FFF2-40B4-BE49-F238E27FC236}">
                <a16:creationId xmlns:a16="http://schemas.microsoft.com/office/drawing/2014/main" id="{1A8F351C-6187-6D44-9020-833D047D0B9A}"/>
              </a:ext>
            </a:extLst>
          </p:cNvPr>
          <p:cNvSpPr/>
          <p:nvPr/>
        </p:nvSpPr>
        <p:spPr>
          <a:xfrm>
            <a:off x="5440672" y="1526388"/>
            <a:ext cx="6281640" cy="4801314"/>
          </a:xfrm>
          <a:prstGeom prst="rect">
            <a:avLst/>
          </a:prstGeom>
          <a:ln w="19050">
            <a:solidFill>
              <a:srgbClr val="C00000"/>
            </a:solidFill>
          </a:ln>
        </p:spPr>
        <p:txBody>
          <a:bodyPr wrap="square">
            <a:spAutoFit/>
          </a:bodyPr>
          <a:lstStyle/>
          <a:p>
            <a:pPr marL="285750" indent="-285750">
              <a:lnSpc>
                <a:spcPct val="150000"/>
              </a:lnSpc>
              <a:buFont typeface="Arial" panose="020B0604020202020204" pitchFamily="34" charset="0"/>
              <a:buChar char="•"/>
            </a:pPr>
            <a:r>
              <a:rPr kumimoji="1" lang="en-US" altLang="ko-US" b="1" dirty="0"/>
              <a:t>Modeling</a:t>
            </a:r>
          </a:p>
          <a:p>
            <a:pPr lvl="1"/>
            <a:r>
              <a:rPr kumimoji="1" lang="en-US" altLang="ko-US" dirty="0"/>
              <a:t>Battery cell modeling is crucial to predicting battery behavior under different conditions</a:t>
            </a:r>
          </a:p>
          <a:p>
            <a:pPr marL="285750" indent="-285750">
              <a:lnSpc>
                <a:spcPct val="150000"/>
              </a:lnSpc>
              <a:buFont typeface="Arial" panose="020B0604020202020204" pitchFamily="34" charset="0"/>
              <a:buChar char="•"/>
            </a:pPr>
            <a:r>
              <a:rPr kumimoji="1" lang="en-US" altLang="ko-US" b="1" dirty="0"/>
              <a:t>Model Reduction</a:t>
            </a:r>
          </a:p>
          <a:p>
            <a:pPr lvl="1"/>
            <a:r>
              <a:rPr kumimoji="1" lang="en-US" altLang="ko-US" dirty="0"/>
              <a:t>Model reduction is necessary to increase computational tractability and runtime</a:t>
            </a:r>
            <a:endParaRPr kumimoji="1" lang="en-US" altLang="ko-US" b="1" dirty="0"/>
          </a:p>
          <a:p>
            <a:pPr marL="285750" indent="-285750">
              <a:lnSpc>
                <a:spcPct val="150000"/>
              </a:lnSpc>
              <a:buFont typeface="Arial" panose="020B0604020202020204" pitchFamily="34" charset="0"/>
              <a:buChar char="•"/>
            </a:pPr>
            <a:r>
              <a:rPr kumimoji="1" lang="en-US" altLang="ko-US" b="1" dirty="0"/>
              <a:t>Control</a:t>
            </a:r>
          </a:p>
          <a:p>
            <a:pPr lvl="1"/>
            <a:r>
              <a:rPr kumimoji="1" lang="en-US" altLang="ko-US" dirty="0"/>
              <a:t>To control electric vehicles properly, high-fidelity battery models are essential to provide accurate information of the battery states</a:t>
            </a:r>
          </a:p>
          <a:p>
            <a:pPr marL="285750" indent="-285750">
              <a:lnSpc>
                <a:spcPct val="150000"/>
              </a:lnSpc>
              <a:buFont typeface="Arial" panose="020B0604020202020204" pitchFamily="34" charset="0"/>
              <a:buChar char="•"/>
            </a:pPr>
            <a:r>
              <a:rPr kumimoji="1" lang="en-US" altLang="ko-US" b="1" dirty="0"/>
              <a:t>Battery management system (BMS)</a:t>
            </a:r>
          </a:p>
          <a:p>
            <a:pPr lvl="1"/>
            <a:r>
              <a:rPr kumimoji="1" lang="en-US" altLang="ko-US" dirty="0"/>
              <a:t>In BMS, a fast and high-accuracy battery model is needed in real-time implementation. In this respect, applying the model order reduction to an electrochemical model is a crucial process</a:t>
            </a:r>
          </a:p>
        </p:txBody>
      </p:sp>
      <p:sp>
        <p:nvSpPr>
          <p:cNvPr id="2" name="직사각형 1">
            <a:extLst>
              <a:ext uri="{FF2B5EF4-FFF2-40B4-BE49-F238E27FC236}">
                <a16:creationId xmlns:a16="http://schemas.microsoft.com/office/drawing/2014/main" id="{6514F950-9C1F-5145-A405-749E4FE5286B}"/>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8" name="TextBox 7">
            <a:extLst>
              <a:ext uri="{FF2B5EF4-FFF2-40B4-BE49-F238E27FC236}">
                <a16:creationId xmlns:a16="http://schemas.microsoft.com/office/drawing/2014/main" id="{D3E2749B-883E-1042-AF95-7F08FDDCD8BC}"/>
              </a:ext>
            </a:extLst>
          </p:cNvPr>
          <p:cNvSpPr txBox="1"/>
          <p:nvPr/>
        </p:nvSpPr>
        <p:spPr>
          <a:xfrm>
            <a:off x="799410" y="661170"/>
            <a:ext cx="10593179" cy="707886"/>
          </a:xfrm>
          <a:prstGeom prst="rect">
            <a:avLst/>
          </a:prstGeom>
          <a:noFill/>
          <a:ln w="19050">
            <a:solidFill>
              <a:srgbClr val="C00000"/>
            </a:solidFill>
          </a:ln>
        </p:spPr>
        <p:txBody>
          <a:bodyPr wrap="square" rtlCol="0">
            <a:spAutoFit/>
          </a:bodyPr>
          <a:lstStyle/>
          <a:p>
            <a:pPr algn="ctr"/>
            <a:r>
              <a:rPr kumimoji="1" lang="en-US" altLang="ko-Kore-KR" sz="2000" dirty="0"/>
              <a:t>This presentation studies model reduction for a physics-based, electrochemical lithium-ion battery model by the </a:t>
            </a:r>
            <a:r>
              <a:rPr kumimoji="1" lang="en-US" altLang="ko-Kore-KR" sz="2000" dirty="0" err="1"/>
              <a:t>Pad</a:t>
            </a:r>
            <a:r>
              <a:rPr lang="en-US" sz="2000" dirty="0" err="1"/>
              <a:t>e</a:t>
            </a:r>
            <a:r>
              <a:rPr lang="en-US" sz="2000" dirty="0"/>
              <a:t>́</a:t>
            </a:r>
            <a:r>
              <a:rPr kumimoji="1" lang="en-US" altLang="ko-Kore-KR" sz="2000" dirty="0"/>
              <a:t> approximation, finite difference method, and optimization-based techniques</a:t>
            </a:r>
            <a:endParaRPr kumimoji="1" lang="ko-Kore-KR" altLang="en-US" sz="2000" dirty="0"/>
          </a:p>
        </p:txBody>
      </p:sp>
      <p:sp>
        <p:nvSpPr>
          <p:cNvPr id="10" name="직사각형 2">
            <a:extLst>
              <a:ext uri="{FF2B5EF4-FFF2-40B4-BE49-F238E27FC236}">
                <a16:creationId xmlns:a16="http://schemas.microsoft.com/office/drawing/2014/main" id="{2DB54664-0261-334C-ADA8-1CC7D3CDE49B}"/>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US" sz="2800" b="1" dirty="0"/>
              <a:t>2</a:t>
            </a:r>
            <a:endParaRPr kumimoji="1" lang="ko-US" altLang="en-US" sz="2800" b="1" dirty="0"/>
          </a:p>
        </p:txBody>
      </p:sp>
    </p:spTree>
    <p:extLst>
      <p:ext uri="{BB962C8B-B14F-4D97-AF65-F5344CB8AC3E}">
        <p14:creationId xmlns:p14="http://schemas.microsoft.com/office/powerpoint/2010/main" val="36736099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30</a:t>
            </a:fld>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84AB0F1-3E22-AF40-9AF1-35D20AA488B9}"/>
                  </a:ext>
                </a:extLst>
              </p:cNvPr>
              <p:cNvSpPr txBox="1"/>
              <p:nvPr/>
            </p:nvSpPr>
            <p:spPr>
              <a:xfrm>
                <a:off x="1256176" y="1497068"/>
                <a:ext cx="9679641" cy="3922164"/>
              </a:xfrm>
              <a:prstGeom prst="rect">
                <a:avLst/>
              </a:prstGeom>
              <a:noFill/>
              <a:ln w="19050">
                <a:solidFill>
                  <a:srgbClr val="C00000"/>
                </a:solidFill>
              </a:ln>
            </p:spPr>
            <p:txBody>
              <a:bodyPr wrap="square" rtlCol="0">
                <a:spAutoFit/>
              </a:bodyPr>
              <a:lstStyle/>
              <a:p>
                <a:pPr marL="285750" indent="-285750">
                  <a:buFont typeface="System Font Regular"/>
                  <a:buChar char="-"/>
                </a:pPr>
                <a:r>
                  <a:rPr kumimoji="1" lang="en-US" altLang="ko-Kore-KR" sz="2400" dirty="0"/>
                  <a:t>Transfer function to State Space Model </a:t>
                </a:r>
              </a:p>
              <a:p>
                <a:endParaRPr kumimoji="1" lang="en-US" altLang="en-US" sz="2400" dirty="0"/>
              </a:p>
              <a:p>
                <a:pPr algn="ctr"/>
                <a14:m>
                  <m:oMath xmlns:m="http://schemas.openxmlformats.org/officeDocument/2006/math">
                    <m:d>
                      <m:dPr>
                        <m:begChr m:val="{"/>
                        <m:endChr m:val="}"/>
                        <m:ctrlPr>
                          <a:rPr lang="en-US" sz="2400" i="1" smtClean="0">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𝜒</m:t>
                                      </m:r>
                                    </m:e>
                                  </m:acc>
                                </m:e>
                                <m:sub>
                                  <m:r>
                                    <a:rPr lang="en-US" sz="2400" i="1">
                                      <a:latin typeface="Cambria Math" panose="02040503050406030204" pitchFamily="18" charset="0"/>
                                    </a:rPr>
                                    <m:t>𝑛</m:t>
                                  </m:r>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𝜒</m:t>
                                      </m:r>
                                    </m:e>
                                  </m:acc>
                                </m:e>
                                <m:sub>
                                  <m:r>
                                    <a:rPr lang="en-US" sz="2400" i="1">
                                      <a:latin typeface="Cambria Math" panose="02040503050406030204" pitchFamily="18" charset="0"/>
                                    </a:rPr>
                                    <m:t>𝑛</m:t>
                                  </m:r>
                                  <m:r>
                                    <a:rPr lang="en-US" sz="2400" i="1">
                                      <a:latin typeface="Cambria Math" panose="02040503050406030204" pitchFamily="18" charset="0"/>
                                    </a:rPr>
                                    <m:t>,2</m:t>
                                  </m:r>
                                </m:sub>
                              </m:sSub>
                            </m:e>
                          </m:mr>
                          <m:mr>
                            <m:e>
                              <m:eqArr>
                                <m:eqArrPr>
                                  <m:ctrlPr>
                                    <a:rPr lang="en-US" sz="2400" i="1">
                                      <a:latin typeface="Cambria Math" panose="02040503050406030204" pitchFamily="18" charset="0"/>
                                    </a:rPr>
                                  </m:ctrlPr>
                                </m:eqArrPr>
                                <m:e>
                                  <m:r>
                                    <a:rPr lang="en-US" sz="2400" i="1">
                                      <a:latin typeface="Cambria Math" panose="02040503050406030204" pitchFamily="18" charset="0"/>
                                    </a:rPr>
                                    <m:t>⋮</m:t>
                                  </m:r>
                                </m:e>
                                <m:e>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𝜒</m:t>
                                          </m:r>
                                        </m:e>
                                      </m:acc>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e>
                              </m:eqAr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5"/>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e>
                              <m:r>
                                <a:rPr lang="en-US" sz="2400" i="1">
                                  <a:latin typeface="Cambria Math" panose="02040503050406030204" pitchFamily="18" charset="0"/>
                                </a:rPr>
                                <m:t>1</m:t>
                              </m:r>
                            </m:e>
                            <m:e>
                              <m:r>
                                <a:rPr lang="en-US" sz="2400" i="1">
                                  <a:latin typeface="Cambria Math" panose="02040503050406030204" pitchFamily="18" charset="0"/>
                                </a:rPr>
                                <m:t>0</m:t>
                              </m:r>
                            </m:e>
                            <m:e>
                              <m:r>
                                <a:rPr lang="en-US" sz="2400" i="1">
                                  <a:latin typeface="Cambria Math" panose="02040503050406030204" pitchFamily="18" charset="0"/>
                                </a:rPr>
                                <m:t>⋯</m:t>
                              </m:r>
                            </m:e>
                            <m:e>
                              <m:r>
                                <a:rPr lang="en-US" sz="2400" i="1">
                                  <a:latin typeface="Cambria Math" panose="02040503050406030204" pitchFamily="18" charset="0"/>
                                </a:rPr>
                                <m:t>0</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e>
                              <m:r>
                                <a:rPr lang="en-US" sz="2400" i="1">
                                  <a:latin typeface="Cambria Math" panose="02040503050406030204" pitchFamily="18" charset="0"/>
                                </a:rPr>
                                <m:t>⋯</m:t>
                              </m:r>
                            </m:e>
                            <m:e>
                              <m:r>
                                <a:rPr lang="en-US" sz="2400" i="1">
                                  <a:latin typeface="Cambria Math" panose="02040503050406030204" pitchFamily="18" charset="0"/>
                                </a:rPr>
                                <m:t>0</m:t>
                              </m:r>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den>
                              </m:f>
                            </m:e>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,1</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den>
                              </m:f>
                            </m:e>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,2</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den>
                              </m:f>
                            </m:e>
                            <m:e>
                              <m:r>
                                <a:rPr lang="en-US" sz="2400" i="1">
                                  <a:latin typeface="Cambria Math" panose="02040503050406030204" pitchFamily="18" charset="0"/>
                                </a:rPr>
                                <m:t>⋯</m:t>
                              </m:r>
                            </m:e>
                            <m:e>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r>
                                        <a:rPr lang="en-US" sz="2400" i="1">
                                          <a:latin typeface="Cambria Math" panose="02040503050406030204" pitchFamily="18" charset="0"/>
                                        </a:rPr>
                                        <m:t>−1</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den>
                              </m:f>
                            </m:e>
                          </m:mr>
                        </m:m>
                      </m:e>
                    </m:d>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i="1">
                                      <a:latin typeface="Cambria Math" panose="02040503050406030204" pitchFamily="18" charset="0"/>
                                    </a:rPr>
                                    <m:t>𝑛</m:t>
                                  </m:r>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i="1">
                                      <a:latin typeface="Cambria Math" panose="02040503050406030204" pitchFamily="18" charset="0"/>
                                    </a:rPr>
                                    <m:t>𝑛</m:t>
                                  </m:r>
                                  <m:r>
                                    <a:rPr lang="en-US" sz="2400" i="1">
                                      <a:latin typeface="Cambria Math" panose="02040503050406030204" pitchFamily="18" charset="0"/>
                                    </a:rPr>
                                    <m:t>,2</m:t>
                                  </m:r>
                                </m:sub>
                              </m:sSub>
                            </m:e>
                          </m:mr>
                          <m:mr>
                            <m:e>
                              <m:eqArr>
                                <m:eqArrPr>
                                  <m:ctrlPr>
                                    <a:rPr lang="en-US" sz="2400" i="1">
                                      <a:latin typeface="Cambria Math" panose="02040503050406030204" pitchFamily="18" charset="0"/>
                                    </a:rPr>
                                  </m:ctrlPr>
                                </m:eqArrPr>
                                <m:e>
                                  <m:r>
                                    <a:rPr lang="en-US" sz="2400" i="1">
                                      <a:latin typeface="Cambria Math" panose="02040503050406030204" pitchFamily="18" charset="0"/>
                                    </a:rPr>
                                    <m:t>⋮</m:t>
                                  </m:r>
                                </m:e>
                                <m:e>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e>
                              </m:eqArr>
                            </m:e>
                          </m:mr>
                        </m:m>
                      </m:e>
                    </m:d>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r>
                                <a:rPr lang="en-US" sz="2400" i="1">
                                  <a:latin typeface="Cambria Math" panose="02040503050406030204" pitchFamily="18" charset="0"/>
                                </a:rPr>
                                <m:t>0</m:t>
                              </m:r>
                            </m:e>
                          </m:mr>
                          <m:mr>
                            <m:e>
                              <m:r>
                                <a:rPr lang="en-US" sz="2400" i="1">
                                  <a:latin typeface="Cambria Math" panose="02040503050406030204" pitchFamily="18" charset="0"/>
                                </a:rPr>
                                <m:t>0</m:t>
                              </m:r>
                            </m:e>
                          </m:mr>
                          <m:mr>
                            <m:e>
                              <m:eqArr>
                                <m:eqArrPr>
                                  <m:ctrlPr>
                                    <a:rPr lang="en-US" sz="2400" i="1">
                                      <a:latin typeface="Cambria Math" panose="02040503050406030204" pitchFamily="18" charset="0"/>
                                    </a:rPr>
                                  </m:ctrlPr>
                                </m:eqArrPr>
                                <m:e>
                                  <m:r>
                                    <a:rPr lang="en-US" sz="2400" i="1">
                                      <a:latin typeface="Cambria Math" panose="02040503050406030204" pitchFamily="18" charset="0"/>
                                    </a:rPr>
                                    <m:t>⋮</m:t>
                                  </m:r>
                                </m:e>
                                <m:e>
                                  <m:f>
                                    <m:fPr>
                                      <m:ctrlPr>
                                        <a:rPr lang="en-US" sz="2400" i="1">
                                          <a:latin typeface="Cambria Math" panose="02040503050406030204" pitchFamily="18" charset="0"/>
                                        </a:rPr>
                                      </m:ctrlPr>
                                    </m:fPr>
                                    <m:num>
                                      <m:r>
                                        <a:rPr lang="en-US" sz="2400" i="1">
                                          <a:latin typeface="Cambria Math" panose="02040503050406030204" pitchFamily="18" charset="0"/>
                                        </a:rPr>
                                        <m:t>1</m:t>
                                      </m:r>
                                    </m:num>
                                    <m:den>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den>
                                  </m:f>
                                </m:e>
                              </m:eqArr>
                            </m:e>
                          </m:mr>
                        </m:m>
                      </m:e>
                    </m:d>
                    <m:r>
                      <a:rPr lang="en-US" sz="2400" i="1">
                        <a:latin typeface="Cambria Math" panose="02040503050406030204" pitchFamily="18" charset="0"/>
                      </a:rPr>
                      <m:t>𝑢</m:t>
                    </m:r>
                  </m:oMath>
                </a14:m>
                <a:r>
                  <a:rPr kumimoji="1" lang="ko-KR" altLang="en-US" sz="2400" dirty="0"/>
                  <a:t> </a:t>
                </a:r>
                <a:endParaRPr kumimoji="1" lang="en-US" altLang="ko-KR" sz="2400" dirty="0"/>
              </a:p>
              <a:p>
                <a:pPr algn="ctr"/>
                <a:endParaRPr kumimoji="1" lang="en-US" altLang="en-US" sz="2400" dirty="0"/>
              </a:p>
              <a:p>
                <a:pPr algn="ct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𝑛</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𝕒</m:t>
                            </m:r>
                          </m:e>
                          <m:sub>
                            <m:r>
                              <a:rPr lang="en-US" sz="2400" i="1">
                                <a:latin typeface="Cambria Math" panose="02040503050406030204" pitchFamily="18" charset="0"/>
                              </a:rPr>
                              <m:t>𝑛</m:t>
                            </m:r>
                            <m:r>
                              <a:rPr lang="en-US" sz="2400" i="1">
                                <a:latin typeface="Cambria Math" panose="02040503050406030204" pitchFamily="18" charset="0"/>
                              </a:rPr>
                              <m:t>,0</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𝕒</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den>
                        </m:f>
                      </m:e>
                    </m:d>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i="1">
                            <a:latin typeface="Cambria Math" panose="02040503050406030204" pitchFamily="18" charset="0"/>
                          </a:rPr>
                          <m:t>𝑛</m:t>
                        </m:r>
                        <m:r>
                          <a:rPr lang="en-US" sz="2400" i="1">
                            <a:latin typeface="Cambria Math" panose="02040503050406030204" pitchFamily="18" charset="0"/>
                          </a:rPr>
                          <m:t>,1</m:t>
                        </m:r>
                      </m:sub>
                    </m:sSub>
                    <m:r>
                      <a:rPr lang="en-US" sz="2400" i="1">
                        <a:latin typeface="Cambria Math" panose="02040503050406030204" pitchFamily="18" charset="0"/>
                      </a:rPr>
                      <m:t>+⋯+</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𝕒</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r>
                              <a:rPr lang="en-US" sz="2400" i="1">
                                <a:latin typeface="Cambria Math" panose="02040503050406030204" pitchFamily="18" charset="0"/>
                              </a:rPr>
                              <m:t>−1</m:t>
                            </m:r>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𝕒</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r>
                                  <a:rPr lang="en-US" sz="2400" i="1">
                                    <a:latin typeface="Cambria Math" panose="02040503050406030204" pitchFamily="18" charset="0"/>
                                  </a:rPr>
                                  <m:t>−1</m:t>
                                </m:r>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den>
                        </m:f>
                      </m:e>
                    </m:d>
                    <m:sSub>
                      <m:sSubPr>
                        <m:ctrlPr>
                          <a:rPr lang="en-US" sz="2400" i="1">
                            <a:latin typeface="Cambria Math" panose="02040503050406030204" pitchFamily="18" charset="0"/>
                          </a:rPr>
                        </m:ctrlPr>
                      </m:sSubPr>
                      <m:e>
                        <m:r>
                          <a:rPr lang="en-US" sz="2400" i="1">
                            <a:latin typeface="Cambria Math" panose="02040503050406030204" pitchFamily="18" charset="0"/>
                          </a:rPr>
                          <m:t>𝜒</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r>
                      <a:rPr lang="en-US" sz="2400" i="1">
                        <a:latin typeface="Cambria Math" panose="02040503050406030204" pitchFamily="18" charset="0"/>
                      </a:rPr>
                      <m:t>+</m:t>
                    </m:r>
                    <m:f>
                      <m:fPr>
                        <m:ctrlPr>
                          <a:rPr lang="en-US" sz="2400" i="1">
                            <a:latin typeface="Cambria Math" panose="02040503050406030204" pitchFamily="18" charset="0"/>
                          </a:rPr>
                        </m:ctrlPr>
                      </m:fPr>
                      <m:num>
                        <m:sSub>
                          <m:sSubPr>
                            <m:ctrlPr>
                              <a:rPr lang="en-US" sz="2400" i="1">
                                <a:latin typeface="Cambria Math" panose="02040503050406030204" pitchFamily="18" charset="0"/>
                              </a:rPr>
                            </m:ctrlPr>
                          </m:sSubPr>
                          <m:e>
                            <m:r>
                              <a:rPr lang="en-US" sz="2400" i="1">
                                <a:latin typeface="Cambria Math" panose="02040503050406030204" pitchFamily="18" charset="0"/>
                              </a:rPr>
                              <m:t>𝕒</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num>
                      <m:den>
                        <m:sSub>
                          <m:sSubPr>
                            <m:ctrlPr>
                              <a:rPr lang="en-US" sz="2400" i="1">
                                <a:latin typeface="Cambria Math" panose="02040503050406030204" pitchFamily="18" charset="0"/>
                              </a:rPr>
                            </m:ctrlPr>
                          </m:sSubPr>
                          <m:e>
                            <m:r>
                              <a:rPr lang="en-US" sz="2400" i="1">
                                <a:latin typeface="Cambria Math" panose="02040503050406030204" pitchFamily="18" charset="0"/>
                              </a:rPr>
                              <m:t>𝕓</m:t>
                            </m:r>
                          </m:e>
                          <m:sub>
                            <m:r>
                              <a:rPr lang="en-US" sz="2400" i="1">
                                <a:latin typeface="Cambria Math" panose="02040503050406030204" pitchFamily="18" charset="0"/>
                              </a:rPr>
                              <m:t>𝑛</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𝑜</m:t>
                                </m:r>
                              </m:sub>
                            </m:sSub>
                          </m:sub>
                        </m:sSub>
                      </m:den>
                    </m:f>
                    <m:r>
                      <a:rPr lang="en-US" sz="2400" i="1">
                        <a:latin typeface="Cambria Math" panose="02040503050406030204" pitchFamily="18" charset="0"/>
                      </a:rPr>
                      <m:t>𝑢</m:t>
                    </m:r>
                  </m:oMath>
                </a14:m>
                <a:r>
                  <a:rPr lang="en-US" sz="2400" dirty="0">
                    <a:effectLst/>
                  </a:rPr>
                  <a:t> </a:t>
                </a:r>
                <a:endParaRPr kumimoji="1" lang="ko-Kore-KR" altLang="en-US" sz="2400" dirty="0"/>
              </a:p>
              <a:p>
                <a:endParaRPr kumimoji="1" lang="ko-Kore-KR" altLang="en-US" sz="2400" dirty="0"/>
              </a:p>
            </p:txBody>
          </p:sp>
        </mc:Choice>
        <mc:Fallback xmlns="">
          <p:sp>
            <p:nvSpPr>
              <p:cNvPr id="18" name="TextBox 17">
                <a:extLst>
                  <a:ext uri="{FF2B5EF4-FFF2-40B4-BE49-F238E27FC236}">
                    <a16:creationId xmlns:a16="http://schemas.microsoft.com/office/drawing/2014/main" id="{F84AB0F1-3E22-AF40-9AF1-35D20AA488B9}"/>
                  </a:ext>
                </a:extLst>
              </p:cNvPr>
              <p:cNvSpPr txBox="1">
                <a:spLocks noRot="1" noChangeAspect="1" noMove="1" noResize="1" noEditPoints="1" noAdjustHandles="1" noChangeArrowheads="1" noChangeShapeType="1" noTextEdit="1"/>
              </p:cNvSpPr>
              <p:nvPr/>
            </p:nvSpPr>
            <p:spPr>
              <a:xfrm>
                <a:off x="1256176" y="1497068"/>
                <a:ext cx="9679641" cy="3922164"/>
              </a:xfrm>
              <a:prstGeom prst="rect">
                <a:avLst/>
              </a:prstGeom>
              <a:blipFill>
                <a:blip r:embed="rId3"/>
                <a:stretch>
                  <a:fillRect l="-915" t="-1608"/>
                </a:stretch>
              </a:blipFill>
              <a:ln w="19050">
                <a:solidFill>
                  <a:srgbClr val="C00000"/>
                </a:solidFill>
              </a:ln>
            </p:spPr>
            <p:txBody>
              <a:bodyPr/>
              <a:lstStyle/>
              <a:p>
                <a:r>
                  <a:rPr lang="en-US">
                    <a:noFill/>
                  </a:rPr>
                  <a:t> </a:t>
                </a:r>
              </a:p>
            </p:txBody>
          </p:sp>
        </mc:Fallback>
      </mc:AlternateContent>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5" y="878237"/>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err="1"/>
              <a:t>Pad</a:t>
            </a:r>
            <a:r>
              <a:rPr lang="en-US" sz="2400" dirty="0" err="1"/>
              <a:t>e</a:t>
            </a:r>
            <a:r>
              <a:rPr lang="en-US" sz="2400" dirty="0"/>
              <a:t>́</a:t>
            </a:r>
            <a:r>
              <a:rPr lang="en-US" sz="2400" dirty="0">
                <a:effectLst/>
              </a:rPr>
              <a:t> </a:t>
            </a:r>
            <a:r>
              <a:rPr kumimoji="1" lang="en-US" altLang="ko-US" sz="2400" dirty="0"/>
              <a:t> Approximation</a:t>
            </a:r>
          </a:p>
        </p:txBody>
      </p:sp>
      <p:sp>
        <p:nvSpPr>
          <p:cNvPr id="22" name="직사각형 11">
            <a:extLst>
              <a:ext uri="{FF2B5EF4-FFF2-40B4-BE49-F238E27FC236}">
                <a16:creationId xmlns:a16="http://schemas.microsoft.com/office/drawing/2014/main" id="{54D39A77-BFE0-B545-8D67-2EAA3F218729}"/>
              </a:ext>
            </a:extLst>
          </p:cNvPr>
          <p:cNvSpPr/>
          <p:nvPr/>
        </p:nvSpPr>
        <p:spPr>
          <a:xfrm>
            <a:off x="2474254" y="5630606"/>
            <a:ext cx="7243483" cy="400110"/>
          </a:xfrm>
          <a:prstGeom prst="rect">
            <a:avLst/>
          </a:prstGeom>
          <a:ln w="19050">
            <a:solidFill>
              <a:srgbClr val="C00000"/>
            </a:solidFill>
          </a:ln>
        </p:spPr>
        <p:txBody>
          <a:bodyPr wrap="square">
            <a:spAutoFit/>
          </a:bodyPr>
          <a:lstStyle/>
          <a:p>
            <a:pPr algn="ctr"/>
            <a:r>
              <a:rPr kumimoji="1" lang="en-US" altLang="ko-Kore-KR" sz="2000" b="1" dirty="0"/>
              <a:t>→</a:t>
            </a:r>
            <a:r>
              <a:rPr kumimoji="1" lang="en-US" altLang="ko-Kore-KR" sz="2000" dirty="0"/>
              <a:t> </a:t>
            </a:r>
            <a:r>
              <a:rPr kumimoji="1" lang="en-US" altLang="ko-Kore-KR" sz="2000" dirty="0" err="1"/>
              <a:t>Pad</a:t>
            </a:r>
            <a:r>
              <a:rPr lang="en-US" sz="2000" dirty="0" err="1"/>
              <a:t>e</a:t>
            </a:r>
            <a:r>
              <a:rPr lang="en-US" sz="2000" dirty="0"/>
              <a:t>́</a:t>
            </a:r>
            <a:r>
              <a:rPr kumimoji="1" lang="en-US" altLang="ko-Kore-KR" sz="2000" dirty="0"/>
              <a:t> approximation function is converted to a state space model</a:t>
            </a:r>
            <a:endParaRPr lang="en-US" altLang="ko-US" sz="2000" dirty="0"/>
          </a:p>
        </p:txBody>
      </p:sp>
      <p:sp>
        <p:nvSpPr>
          <p:cNvPr id="9" name="직사각형 2">
            <a:extLst>
              <a:ext uri="{FF2B5EF4-FFF2-40B4-BE49-F238E27FC236}">
                <a16:creationId xmlns:a16="http://schemas.microsoft.com/office/drawing/2014/main" id="{A1ED33DA-9826-C44B-9C26-E3CA36B43D6D}"/>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29</a:t>
            </a:r>
            <a:endParaRPr kumimoji="1" lang="ko-US" altLang="en-US" sz="2800" b="1" dirty="0"/>
          </a:p>
        </p:txBody>
      </p:sp>
    </p:spTree>
    <p:extLst>
      <p:ext uri="{BB962C8B-B14F-4D97-AF65-F5344CB8AC3E}">
        <p14:creationId xmlns:p14="http://schemas.microsoft.com/office/powerpoint/2010/main" val="3624226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표 5">
                <a:extLst>
                  <a:ext uri="{FF2B5EF4-FFF2-40B4-BE49-F238E27FC236}">
                    <a16:creationId xmlns:a16="http://schemas.microsoft.com/office/drawing/2014/main" id="{25748808-894F-F441-A8FE-37F2F03E8071}"/>
                  </a:ext>
                </a:extLst>
              </p:cNvPr>
              <p:cNvGraphicFramePr>
                <a:graphicFrameLocks noGrp="1"/>
              </p:cNvGraphicFramePr>
              <p:nvPr>
                <p:extLst>
                  <p:ext uri="{D42A27DB-BD31-4B8C-83A1-F6EECF244321}">
                    <p14:modId xmlns:p14="http://schemas.microsoft.com/office/powerpoint/2010/main" val="3289712138"/>
                  </p:ext>
                </p:extLst>
              </p:nvPr>
            </p:nvGraphicFramePr>
            <p:xfrm>
              <a:off x="966681" y="1493730"/>
              <a:ext cx="10258638" cy="926211"/>
            </p:xfrm>
            <a:graphic>
              <a:graphicData uri="http://schemas.openxmlformats.org/drawingml/2006/table">
                <a:tbl>
                  <a:tblPr firstRow="1" bandRow="1">
                    <a:tableStyleId>{5C22544A-7EE6-4342-B048-85BDC9FD1C3A}</a:tableStyleId>
                  </a:tblPr>
                  <a:tblGrid>
                    <a:gridCol w="502920">
                      <a:extLst>
                        <a:ext uri="{9D8B030D-6E8A-4147-A177-3AD203B41FA5}">
                          <a16:colId xmlns:a16="http://schemas.microsoft.com/office/drawing/2014/main" val="1678162374"/>
                        </a:ext>
                      </a:extLst>
                    </a:gridCol>
                    <a:gridCol w="1227944">
                      <a:extLst>
                        <a:ext uri="{9D8B030D-6E8A-4147-A177-3AD203B41FA5}">
                          <a16:colId xmlns:a16="http://schemas.microsoft.com/office/drawing/2014/main" val="3669213333"/>
                        </a:ext>
                      </a:extLst>
                    </a:gridCol>
                    <a:gridCol w="502920">
                      <a:extLst>
                        <a:ext uri="{9D8B030D-6E8A-4147-A177-3AD203B41FA5}">
                          <a16:colId xmlns:a16="http://schemas.microsoft.com/office/drawing/2014/main" val="389689517"/>
                        </a:ext>
                      </a:extLst>
                    </a:gridCol>
                    <a:gridCol w="1193359">
                      <a:extLst>
                        <a:ext uri="{9D8B030D-6E8A-4147-A177-3AD203B41FA5}">
                          <a16:colId xmlns:a16="http://schemas.microsoft.com/office/drawing/2014/main" val="666970372"/>
                        </a:ext>
                      </a:extLst>
                    </a:gridCol>
                    <a:gridCol w="502920">
                      <a:extLst>
                        <a:ext uri="{9D8B030D-6E8A-4147-A177-3AD203B41FA5}">
                          <a16:colId xmlns:a16="http://schemas.microsoft.com/office/drawing/2014/main" val="937782642"/>
                        </a:ext>
                      </a:extLst>
                    </a:gridCol>
                    <a:gridCol w="1299375">
                      <a:extLst>
                        <a:ext uri="{9D8B030D-6E8A-4147-A177-3AD203B41FA5}">
                          <a16:colId xmlns:a16="http://schemas.microsoft.com/office/drawing/2014/main" val="1269840254"/>
                        </a:ext>
                      </a:extLst>
                    </a:gridCol>
                    <a:gridCol w="502920">
                      <a:extLst>
                        <a:ext uri="{9D8B030D-6E8A-4147-A177-3AD203B41FA5}">
                          <a16:colId xmlns:a16="http://schemas.microsoft.com/office/drawing/2014/main" val="2529362286"/>
                        </a:ext>
                      </a:extLst>
                    </a:gridCol>
                    <a:gridCol w="2011680">
                      <a:extLst>
                        <a:ext uri="{9D8B030D-6E8A-4147-A177-3AD203B41FA5}">
                          <a16:colId xmlns:a16="http://schemas.microsoft.com/office/drawing/2014/main" val="1873856241"/>
                        </a:ext>
                      </a:extLst>
                    </a:gridCol>
                    <a:gridCol w="502920">
                      <a:extLst>
                        <a:ext uri="{9D8B030D-6E8A-4147-A177-3AD203B41FA5}">
                          <a16:colId xmlns:a16="http://schemas.microsoft.com/office/drawing/2014/main" val="2630611587"/>
                        </a:ext>
                      </a:extLst>
                    </a:gridCol>
                    <a:gridCol w="2011680">
                      <a:extLst>
                        <a:ext uri="{9D8B030D-6E8A-4147-A177-3AD203B41FA5}">
                          <a16:colId xmlns:a16="http://schemas.microsoft.com/office/drawing/2014/main" val="144199910"/>
                        </a:ext>
                      </a:extLst>
                    </a:gridCol>
                  </a:tblGrid>
                  <a:tr h="297682">
                    <a:tc gridSpan="10">
                      <a:txBody>
                        <a:bodyPr/>
                        <a:lstStyle/>
                        <a:p>
                          <a:pPr algn="ctr"/>
                          <a:r>
                            <a:rPr lang="en-US" altLang="ko-Kore-KR" dirty="0">
                              <a:solidFill>
                                <a:schemeClr val="bg1"/>
                              </a:solidFill>
                            </a:rPr>
                            <a:t>2</a:t>
                          </a:r>
                          <a:r>
                            <a:rPr lang="en-US" altLang="ko-Kore-KR" baseline="30000" dirty="0">
                              <a:solidFill>
                                <a:schemeClr val="bg1"/>
                              </a:solidFill>
                            </a:rPr>
                            <a:t>nd</a:t>
                          </a:r>
                          <a:r>
                            <a:rPr lang="en-US" altLang="ko-Kore-KR" dirty="0">
                              <a:solidFill>
                                <a:schemeClr val="bg1"/>
                              </a:solidFill>
                            </a:rPr>
                            <a:t> - Order</a:t>
                          </a: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ko-Kore-KR" altLang="en-US" dirty="0"/>
                        </a:p>
                      </a:txBody>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937612617"/>
                      </a:ext>
                    </a:extLst>
                  </a:tr>
                  <a:tr h="557784">
                    <a:tc>
                      <a:txBody>
                        <a:bodyPr/>
                        <a:lstStyle/>
                        <a:p>
                          <a:pPr algn="ctr"/>
                          <a14:m>
                            <m:oMathPara xmlns:m="http://schemas.openxmlformats.org/officeDocument/2006/math">
                              <m:oMathParaPr>
                                <m:jc m:val="centerGroup"/>
                              </m:oMathParaPr>
                              <m:oMath xmlns:m="http://schemas.openxmlformats.org/officeDocument/2006/math">
                                <m:sSub>
                                  <m:sSubPr>
                                    <m:ctrlPr>
                                      <a:rPr lang="en-US" sz="2000" i="1" kern="1200" smtClean="0">
                                        <a:solidFill>
                                          <a:schemeClr val="dk1"/>
                                        </a:solidFill>
                                        <a:effectLst/>
                                        <a:latin typeface="Cambria Math" panose="02040503050406030204" pitchFamily="18" charset="0"/>
                                        <a:ea typeface="+mn-ea"/>
                                        <a:cs typeface="+mn-cs"/>
                                      </a:rPr>
                                    </m:ctrlPr>
                                  </m:sSubPr>
                                  <m:e>
                                    <m:r>
                                      <a:rPr lang="en-US" sz="2000" i="1" kern="1200">
                                        <a:solidFill>
                                          <a:schemeClr val="dk1"/>
                                        </a:solidFill>
                                        <a:effectLst/>
                                        <a:latin typeface="Cambria Math" panose="02040503050406030204" pitchFamily="18" charset="0"/>
                                        <a:ea typeface="+mn-ea"/>
                                        <a:cs typeface="+mn-cs"/>
                                      </a:rPr>
                                      <m:t>𝕒</m:t>
                                    </m:r>
                                  </m:e>
                                  <m:sub>
                                    <m:r>
                                      <a:rPr lang="en-US" sz="2000" i="1" kern="1200">
                                        <a:solidFill>
                                          <a:schemeClr val="dk1"/>
                                        </a:solidFill>
                                        <a:effectLst/>
                                        <a:latin typeface="Cambria Math" panose="02040503050406030204" pitchFamily="18" charset="0"/>
                                        <a:ea typeface="+mn-ea"/>
                                        <a:cs typeface="+mn-cs"/>
                                      </a:rPr>
                                      <m:t>0</m:t>
                                    </m:r>
                                  </m:sub>
                                </m:sSub>
                              </m:oMath>
                            </m:oMathPara>
                          </a14:m>
                          <a:endParaRPr lang="ko-Kore-KR" alt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num>
                                <m:den>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i="1" kern="1200">
                                        <a:solidFill>
                                          <a:schemeClr val="dk1"/>
                                        </a:solidFill>
                                        <a:effectLst/>
                                        <a:latin typeface="Cambria Math" panose="02040503050406030204" pitchFamily="18" charset="0"/>
                                        <a:ea typeface="+mn-ea"/>
                                        <a:cs typeface="+mn-cs"/>
                                      </a:rPr>
                                      <m:t>1</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2</m:t>
                                      </m:r>
                                    </m:sup>
                                  </m:sSup>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num>
                                <m:den>
                                  <m:r>
                                    <a:rPr lang="en-US" sz="1800" i="1" kern="1200">
                                      <a:solidFill>
                                        <a:schemeClr val="dk1"/>
                                      </a:solidFill>
                                      <a:effectLst/>
                                      <a:latin typeface="Cambria Math" panose="02040503050406030204" pitchFamily="18" charset="0"/>
                                      <a:ea typeface="+mn-ea"/>
                                      <a:cs typeface="+mn-cs"/>
                                    </a:rPr>
                                    <m:t>9</m:t>
                                  </m:r>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i="1" kern="1200">
                                        <a:solidFill>
                                          <a:schemeClr val="dk1"/>
                                        </a:solidFill>
                                        <a:effectLst/>
                                        <a:latin typeface="Cambria Math" panose="02040503050406030204" pitchFamily="18" charset="0"/>
                                        <a:ea typeface="+mn-ea"/>
                                        <a:cs typeface="+mn-cs"/>
                                      </a:rPr>
                                      <m:t>2</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4</m:t>
                                      </m:r>
                                    </m:sup>
                                  </m:sSup>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num>
                                <m:den>
                                  <m:r>
                                    <a:rPr lang="en-US" sz="1800" i="1" kern="1200">
                                      <a:solidFill>
                                        <a:schemeClr val="dk1"/>
                                      </a:solidFill>
                                      <a:effectLst/>
                                      <a:latin typeface="Cambria Math" panose="02040503050406030204" pitchFamily="18" charset="0"/>
                                      <a:ea typeface="+mn-ea"/>
                                      <a:cs typeface="+mn-cs"/>
                                    </a:rPr>
                                    <m:t>945</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𝕓</m:t>
                                  </m:r>
                                </m:e>
                                <m:sub>
                                  <m:r>
                                    <a:rPr lang="en-US" sz="1800" i="1" kern="1200">
                                      <a:solidFill>
                                        <a:schemeClr val="dk1"/>
                                      </a:solidFill>
                                      <a:effectLst/>
                                      <a:latin typeface="Cambria Math" panose="02040503050406030204" pitchFamily="18" charset="0"/>
                                      <a:ea typeface="+mn-ea"/>
                                      <a:cs typeface="+mn-cs"/>
                                    </a:rPr>
                                    <m:t>2</m:t>
                                  </m:r>
                                </m:sub>
                              </m:sSub>
                            </m:oMath>
                          </a14:m>
                          <a:r>
                            <a:rPr lang="en-US" sz="1800" dirty="0">
                              <a:effectLst/>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3</m:t>
                                      </m:r>
                                    </m:sup>
                                  </m:sSup>
                                  <m:d>
                                    <m:dPr>
                                      <m:ctrlPr>
                                        <a:rPr lang="en-US" sz="1800" i="1" kern="1200">
                                          <a:solidFill>
                                            <a:schemeClr val="dk1"/>
                                          </a:solidFill>
                                          <a:effectLst/>
                                          <a:latin typeface="Cambria Math" panose="02040503050406030204" pitchFamily="18" charset="0"/>
                                          <a:ea typeface="+mn-ea"/>
                                          <a:cs typeface="+mn-cs"/>
                                        </a:rPr>
                                      </m:ctrlPr>
                                    </m:dPr>
                                    <m:e>
                                      <m:r>
                                        <a:rPr lang="en-US" sz="1800" i="1" kern="1200">
                                          <a:solidFill>
                                            <a:schemeClr val="dk1"/>
                                          </a:solidFill>
                                          <a:effectLst/>
                                          <a:latin typeface="Cambria Math" panose="02040503050406030204" pitchFamily="18" charset="0"/>
                                          <a:ea typeface="+mn-ea"/>
                                          <a:cs typeface="+mn-cs"/>
                                        </a:rPr>
                                        <m:t>14</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r>
                                        <a:rPr lang="en-US" sz="1800" i="1" kern="1200">
                                          <a:solidFill>
                                            <a:schemeClr val="dk1"/>
                                          </a:solidFill>
                                          <a:effectLst/>
                                          <a:latin typeface="Cambria Math" panose="02040503050406030204" pitchFamily="18" charset="0"/>
                                          <a:ea typeface="+mn-ea"/>
                                          <a:cs typeface="+mn-cs"/>
                                        </a:rPr>
                                        <m:t>−</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e>
                                  </m:d>
                                </m:num>
                                <m:den>
                                  <m:r>
                                    <a:rPr lang="en-US" sz="1800" i="1" kern="1200">
                                      <a:solidFill>
                                        <a:schemeClr val="dk1"/>
                                      </a:solidFill>
                                      <a:effectLst/>
                                      <a:latin typeface="Cambria Math" panose="02040503050406030204" pitchFamily="18" charset="0"/>
                                      <a:ea typeface="+mn-ea"/>
                                      <a:cs typeface="+mn-cs"/>
                                    </a:rPr>
                                    <m:t>945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2</m:t>
                                      </m:r>
                                    </m:sup>
                                  </m:sSup>
                                  <m:r>
                                    <a:rPr lang="en-US" sz="1800" i="1" kern="1200">
                                      <a:solidFill>
                                        <a:schemeClr val="dk1"/>
                                      </a:solidFill>
                                      <a:effectLst/>
                                      <a:latin typeface="Cambria Math" panose="02040503050406030204" pitchFamily="18" charset="0"/>
                                      <a:ea typeface="+mn-ea"/>
                                      <a:cs typeface="+mn-cs"/>
                                    </a:rPr>
                                    <m:t>𝛼</m:t>
                                  </m:r>
                                </m:den>
                              </m:f>
                            </m:oMath>
                          </a14:m>
                          <a:r>
                            <a:rPr lang="en-US" sz="1800" dirty="0">
                              <a:effectLst/>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𝕓</m:t>
                                  </m:r>
                                </m:e>
                                <m:sub>
                                  <m:r>
                                    <a:rPr lang="en-US" sz="1800" i="1" kern="1200">
                                      <a:solidFill>
                                        <a:schemeClr val="dk1"/>
                                      </a:solidFill>
                                      <a:effectLst/>
                                      <a:latin typeface="Cambria Math" panose="02040503050406030204" pitchFamily="18" charset="0"/>
                                      <a:ea typeface="+mn-ea"/>
                                      <a:cs typeface="+mn-cs"/>
                                    </a:rPr>
                                    <m:t>1</m:t>
                                  </m:r>
                                </m:sub>
                              </m:sSub>
                            </m:oMath>
                          </a14:m>
                          <a:r>
                            <a:rPr lang="en-US" sz="1800" dirty="0">
                              <a:effectLst/>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d>
                                    <m:dPr>
                                      <m:ctrlPr>
                                        <a:rPr lang="en-US" sz="1800" i="1" kern="1200">
                                          <a:solidFill>
                                            <a:schemeClr val="dk1"/>
                                          </a:solidFill>
                                          <a:effectLst/>
                                          <a:latin typeface="Cambria Math" panose="02040503050406030204" pitchFamily="18" charset="0"/>
                                          <a:ea typeface="+mn-ea"/>
                                          <a:cs typeface="+mn-cs"/>
                                        </a:rPr>
                                      </m:ctrlPr>
                                    </m:dPr>
                                    <m:e>
                                      <m:r>
                                        <a:rPr lang="en-US" sz="1800" i="1" kern="1200">
                                          <a:solidFill>
                                            <a:schemeClr val="dk1"/>
                                          </a:solidFill>
                                          <a:effectLst/>
                                          <a:latin typeface="Cambria Math" panose="02040503050406030204" pitchFamily="18" charset="0"/>
                                          <a:ea typeface="+mn-ea"/>
                                          <a:cs typeface="+mn-cs"/>
                                        </a:rPr>
                                        <m:t>3</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r>
                                        <a:rPr lang="en-US" sz="1800" i="1" kern="1200">
                                          <a:solidFill>
                                            <a:schemeClr val="dk1"/>
                                          </a:solidFill>
                                          <a:effectLst/>
                                          <a:latin typeface="Cambria Math" panose="02040503050406030204" pitchFamily="18" charset="0"/>
                                          <a:ea typeface="+mn-ea"/>
                                          <a:cs typeface="+mn-cs"/>
                                        </a:rPr>
                                        <m:t>−</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e>
                                  </m:d>
                                </m:num>
                                <m:den>
                                  <m:r>
                                    <a:rPr lang="en-US" sz="1800" i="1" kern="1200">
                                      <a:solidFill>
                                        <a:schemeClr val="dk1"/>
                                      </a:solidFill>
                                      <a:effectLst/>
                                      <a:latin typeface="Cambria Math" panose="02040503050406030204" pitchFamily="18" charset="0"/>
                                      <a:ea typeface="+mn-ea"/>
                                      <a:cs typeface="+mn-cs"/>
                                    </a:rPr>
                                    <m:t>9</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den>
                              </m:f>
                            </m:oMath>
                          </a14:m>
                          <a:r>
                            <a:rPr lang="en-US" sz="1800" dirty="0">
                              <a:effectLst/>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6033769"/>
                      </a:ext>
                    </a:extLst>
                  </a:tr>
                </a:tbl>
              </a:graphicData>
            </a:graphic>
          </p:graphicFrame>
        </mc:Choice>
        <mc:Fallback xmlns="">
          <p:graphicFrame>
            <p:nvGraphicFramePr>
              <p:cNvPr id="2" name="표 5">
                <a:extLst>
                  <a:ext uri="{FF2B5EF4-FFF2-40B4-BE49-F238E27FC236}">
                    <a16:creationId xmlns:a16="http://schemas.microsoft.com/office/drawing/2014/main" id="{25748808-894F-F441-A8FE-37F2F03E8071}"/>
                  </a:ext>
                </a:extLst>
              </p:cNvPr>
              <p:cNvGraphicFramePr>
                <a:graphicFrameLocks noGrp="1"/>
              </p:cNvGraphicFramePr>
              <p:nvPr>
                <p:extLst>
                  <p:ext uri="{D42A27DB-BD31-4B8C-83A1-F6EECF244321}">
                    <p14:modId xmlns:p14="http://schemas.microsoft.com/office/powerpoint/2010/main" val="3289712138"/>
                  </p:ext>
                </p:extLst>
              </p:nvPr>
            </p:nvGraphicFramePr>
            <p:xfrm>
              <a:off x="966681" y="1493730"/>
              <a:ext cx="10258638" cy="926211"/>
            </p:xfrm>
            <a:graphic>
              <a:graphicData uri="http://schemas.openxmlformats.org/drawingml/2006/table">
                <a:tbl>
                  <a:tblPr firstRow="1" bandRow="1">
                    <a:tableStyleId>{5C22544A-7EE6-4342-B048-85BDC9FD1C3A}</a:tableStyleId>
                  </a:tblPr>
                  <a:tblGrid>
                    <a:gridCol w="502920">
                      <a:extLst>
                        <a:ext uri="{9D8B030D-6E8A-4147-A177-3AD203B41FA5}">
                          <a16:colId xmlns:a16="http://schemas.microsoft.com/office/drawing/2014/main" val="1678162374"/>
                        </a:ext>
                      </a:extLst>
                    </a:gridCol>
                    <a:gridCol w="1227944">
                      <a:extLst>
                        <a:ext uri="{9D8B030D-6E8A-4147-A177-3AD203B41FA5}">
                          <a16:colId xmlns:a16="http://schemas.microsoft.com/office/drawing/2014/main" val="3669213333"/>
                        </a:ext>
                      </a:extLst>
                    </a:gridCol>
                    <a:gridCol w="502920">
                      <a:extLst>
                        <a:ext uri="{9D8B030D-6E8A-4147-A177-3AD203B41FA5}">
                          <a16:colId xmlns:a16="http://schemas.microsoft.com/office/drawing/2014/main" val="389689517"/>
                        </a:ext>
                      </a:extLst>
                    </a:gridCol>
                    <a:gridCol w="1193359">
                      <a:extLst>
                        <a:ext uri="{9D8B030D-6E8A-4147-A177-3AD203B41FA5}">
                          <a16:colId xmlns:a16="http://schemas.microsoft.com/office/drawing/2014/main" val="666970372"/>
                        </a:ext>
                      </a:extLst>
                    </a:gridCol>
                    <a:gridCol w="502920">
                      <a:extLst>
                        <a:ext uri="{9D8B030D-6E8A-4147-A177-3AD203B41FA5}">
                          <a16:colId xmlns:a16="http://schemas.microsoft.com/office/drawing/2014/main" val="937782642"/>
                        </a:ext>
                      </a:extLst>
                    </a:gridCol>
                    <a:gridCol w="1299375">
                      <a:extLst>
                        <a:ext uri="{9D8B030D-6E8A-4147-A177-3AD203B41FA5}">
                          <a16:colId xmlns:a16="http://schemas.microsoft.com/office/drawing/2014/main" val="1269840254"/>
                        </a:ext>
                      </a:extLst>
                    </a:gridCol>
                    <a:gridCol w="502920">
                      <a:extLst>
                        <a:ext uri="{9D8B030D-6E8A-4147-A177-3AD203B41FA5}">
                          <a16:colId xmlns:a16="http://schemas.microsoft.com/office/drawing/2014/main" val="2529362286"/>
                        </a:ext>
                      </a:extLst>
                    </a:gridCol>
                    <a:gridCol w="2011680">
                      <a:extLst>
                        <a:ext uri="{9D8B030D-6E8A-4147-A177-3AD203B41FA5}">
                          <a16:colId xmlns:a16="http://schemas.microsoft.com/office/drawing/2014/main" val="1873856241"/>
                        </a:ext>
                      </a:extLst>
                    </a:gridCol>
                    <a:gridCol w="502920">
                      <a:extLst>
                        <a:ext uri="{9D8B030D-6E8A-4147-A177-3AD203B41FA5}">
                          <a16:colId xmlns:a16="http://schemas.microsoft.com/office/drawing/2014/main" val="2630611587"/>
                        </a:ext>
                      </a:extLst>
                    </a:gridCol>
                    <a:gridCol w="2011680">
                      <a:extLst>
                        <a:ext uri="{9D8B030D-6E8A-4147-A177-3AD203B41FA5}">
                          <a16:colId xmlns:a16="http://schemas.microsoft.com/office/drawing/2014/main" val="144199910"/>
                        </a:ext>
                      </a:extLst>
                    </a:gridCol>
                  </a:tblGrid>
                  <a:tr h="365760">
                    <a:tc gridSpan="10">
                      <a:txBody>
                        <a:bodyPr/>
                        <a:lstStyle/>
                        <a:p>
                          <a:pPr algn="ctr"/>
                          <a:r>
                            <a:rPr lang="en-US" altLang="ko-Kore-KR" dirty="0">
                              <a:solidFill>
                                <a:schemeClr val="bg1"/>
                              </a:solidFill>
                            </a:rPr>
                            <a:t>2</a:t>
                          </a:r>
                          <a:r>
                            <a:rPr lang="en-US" altLang="ko-Kore-KR" baseline="30000" dirty="0">
                              <a:solidFill>
                                <a:schemeClr val="bg1"/>
                              </a:solidFill>
                            </a:rPr>
                            <a:t>nd</a:t>
                          </a:r>
                          <a:r>
                            <a:rPr lang="en-US" altLang="ko-Kore-KR" dirty="0">
                              <a:solidFill>
                                <a:schemeClr val="bg1"/>
                              </a:solidFill>
                            </a:rPr>
                            <a:t> - Order</a:t>
                          </a: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ko-Kore-KR" altLang="en-US" dirty="0"/>
                        </a:p>
                      </a:txBody>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937612617"/>
                      </a:ext>
                    </a:extLst>
                  </a:tr>
                  <a:tr h="560451">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500" t="-68889" r="-1925000"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2708" t="-68889" r="-702083"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42500" t="-68889" r="-1585000"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8298" t="-68889" r="-574468"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77500" t="-68889" r="-1250000"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4902" t="-68889" r="-390196"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058974" t="-68889" r="-920513"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84277" t="-68889" r="-125786"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27500" t="-68889" r="-400000"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2025" t="-68889" r="-1266" b="-2222"/>
                          </a:stretch>
                        </a:blipFill>
                      </a:tcPr>
                    </a:tc>
                    <a:extLst>
                      <a:ext uri="{0D108BD9-81ED-4DB2-BD59-A6C34878D82A}">
                        <a16:rowId xmlns:a16="http://schemas.microsoft.com/office/drawing/2014/main" val="366603376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표 5">
                <a:extLst>
                  <a:ext uri="{FF2B5EF4-FFF2-40B4-BE49-F238E27FC236}">
                    <a16:creationId xmlns:a16="http://schemas.microsoft.com/office/drawing/2014/main" id="{4811CA68-973E-8749-8EDC-ABD49FC0EFEF}"/>
                  </a:ext>
                </a:extLst>
              </p:cNvPr>
              <p:cNvGraphicFramePr>
                <a:graphicFrameLocks noGrp="1"/>
              </p:cNvGraphicFramePr>
              <p:nvPr>
                <p:extLst>
                  <p:ext uri="{D42A27DB-BD31-4B8C-83A1-F6EECF244321}">
                    <p14:modId xmlns:p14="http://schemas.microsoft.com/office/powerpoint/2010/main" val="2238749693"/>
                  </p:ext>
                </p:extLst>
              </p:nvPr>
            </p:nvGraphicFramePr>
            <p:xfrm>
              <a:off x="954141" y="2711629"/>
              <a:ext cx="10271178" cy="1593864"/>
            </p:xfrm>
            <a:graphic>
              <a:graphicData uri="http://schemas.openxmlformats.org/drawingml/2006/table">
                <a:tbl>
                  <a:tblPr firstRow="1" bandRow="1">
                    <a:tableStyleId>{5C22544A-7EE6-4342-B048-85BDC9FD1C3A}</a:tableStyleId>
                  </a:tblPr>
                  <a:tblGrid>
                    <a:gridCol w="502920">
                      <a:extLst>
                        <a:ext uri="{9D8B030D-6E8A-4147-A177-3AD203B41FA5}">
                          <a16:colId xmlns:a16="http://schemas.microsoft.com/office/drawing/2014/main" val="1678162374"/>
                        </a:ext>
                      </a:extLst>
                    </a:gridCol>
                    <a:gridCol w="1160961">
                      <a:extLst>
                        <a:ext uri="{9D8B030D-6E8A-4147-A177-3AD203B41FA5}">
                          <a16:colId xmlns:a16="http://schemas.microsoft.com/office/drawing/2014/main" val="3669213333"/>
                        </a:ext>
                      </a:extLst>
                    </a:gridCol>
                    <a:gridCol w="502920">
                      <a:extLst>
                        <a:ext uri="{9D8B030D-6E8A-4147-A177-3AD203B41FA5}">
                          <a16:colId xmlns:a16="http://schemas.microsoft.com/office/drawing/2014/main" val="612411237"/>
                        </a:ext>
                      </a:extLst>
                    </a:gridCol>
                    <a:gridCol w="1431897">
                      <a:extLst>
                        <a:ext uri="{9D8B030D-6E8A-4147-A177-3AD203B41FA5}">
                          <a16:colId xmlns:a16="http://schemas.microsoft.com/office/drawing/2014/main" val="1555180471"/>
                        </a:ext>
                      </a:extLst>
                    </a:gridCol>
                    <a:gridCol w="502920">
                      <a:extLst>
                        <a:ext uri="{9D8B030D-6E8A-4147-A177-3AD203B41FA5}">
                          <a16:colId xmlns:a16="http://schemas.microsoft.com/office/drawing/2014/main" val="3724647393"/>
                        </a:ext>
                      </a:extLst>
                    </a:gridCol>
                    <a:gridCol w="975768">
                      <a:extLst>
                        <a:ext uri="{9D8B030D-6E8A-4147-A177-3AD203B41FA5}">
                          <a16:colId xmlns:a16="http://schemas.microsoft.com/office/drawing/2014/main" val="1198954813"/>
                        </a:ext>
                      </a:extLst>
                    </a:gridCol>
                    <a:gridCol w="502920">
                      <a:extLst>
                        <a:ext uri="{9D8B030D-6E8A-4147-A177-3AD203B41FA5}">
                          <a16:colId xmlns:a16="http://schemas.microsoft.com/office/drawing/2014/main" val="3057318717"/>
                        </a:ext>
                      </a:extLst>
                    </a:gridCol>
                    <a:gridCol w="2093976">
                      <a:extLst>
                        <a:ext uri="{9D8B030D-6E8A-4147-A177-3AD203B41FA5}">
                          <a16:colId xmlns:a16="http://schemas.microsoft.com/office/drawing/2014/main" val="3861152705"/>
                        </a:ext>
                      </a:extLst>
                    </a:gridCol>
                    <a:gridCol w="502920">
                      <a:extLst>
                        <a:ext uri="{9D8B030D-6E8A-4147-A177-3AD203B41FA5}">
                          <a16:colId xmlns:a16="http://schemas.microsoft.com/office/drawing/2014/main" val="2363769525"/>
                        </a:ext>
                      </a:extLst>
                    </a:gridCol>
                    <a:gridCol w="2093976">
                      <a:extLst>
                        <a:ext uri="{9D8B030D-6E8A-4147-A177-3AD203B41FA5}">
                          <a16:colId xmlns:a16="http://schemas.microsoft.com/office/drawing/2014/main" val="954672637"/>
                        </a:ext>
                      </a:extLst>
                    </a:gridCol>
                  </a:tblGrid>
                  <a:tr h="426860">
                    <a:tc gridSpan="10">
                      <a:txBody>
                        <a:bodyPr/>
                        <a:lstStyle/>
                        <a:p>
                          <a:pPr algn="ctr"/>
                          <a:r>
                            <a:rPr lang="en-US" altLang="ko-Kore-KR" dirty="0">
                              <a:solidFill>
                                <a:schemeClr val="bg1"/>
                              </a:solidFill>
                            </a:rPr>
                            <a:t>3</a:t>
                          </a:r>
                          <a:r>
                            <a:rPr lang="en-US" altLang="ko-Kore-KR" baseline="30000" dirty="0">
                              <a:solidFill>
                                <a:schemeClr val="bg1"/>
                              </a:solidFill>
                            </a:rPr>
                            <a:t>rd </a:t>
                          </a:r>
                          <a:r>
                            <a:rPr lang="en-US" altLang="ko-Kore-KR" dirty="0">
                              <a:solidFill>
                                <a:schemeClr val="bg1"/>
                              </a:solidFill>
                            </a:rPr>
                            <a:t>- Order</a:t>
                          </a: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ko-Kore-KR" altLang="en-US" dirty="0"/>
                        </a:p>
                      </a:txBody>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937612617"/>
                      </a:ext>
                    </a:extLst>
                  </a:tr>
                  <a:tr h="603504">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i="1" kern="1200">
                                        <a:solidFill>
                                          <a:schemeClr val="dk1"/>
                                        </a:solidFill>
                                        <a:effectLst/>
                                        <a:latin typeface="Cambria Math" panose="02040503050406030204" pitchFamily="18" charset="0"/>
                                        <a:ea typeface="+mn-ea"/>
                                        <a:cs typeface="+mn-cs"/>
                                      </a:rPr>
                                      <m:t>0</m:t>
                                    </m:r>
                                  </m:sub>
                                </m:sSub>
                              </m:oMath>
                            </m:oMathPara>
                          </a14:m>
                          <a:endParaRPr lang="ko-Kore-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num>
                                <m:den>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i="1" kern="1200">
                                        <a:solidFill>
                                          <a:schemeClr val="dk1"/>
                                        </a:solidFill>
                                        <a:effectLst/>
                                        <a:latin typeface="Cambria Math" panose="02040503050406030204" pitchFamily="18" charset="0"/>
                                        <a:ea typeface="+mn-ea"/>
                                        <a:cs typeface="+mn-cs"/>
                                      </a:rPr>
                                      <m:t>1</m:t>
                                    </m:r>
                                  </m:sub>
                                </m:sSub>
                              </m:oMath>
                            </m:oMathPara>
                          </a14:m>
                          <a:endParaRPr lang="ko-Kore-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2</m:t>
                                      </m:r>
                                    </m:sup>
                                  </m:sSup>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num>
                                <m:den>
                                  <m:r>
                                    <a:rPr lang="en-US" sz="1800" i="1" kern="1200">
                                      <a:solidFill>
                                        <a:schemeClr val="dk1"/>
                                      </a:solidFill>
                                      <a:effectLst/>
                                      <a:latin typeface="Cambria Math" panose="02040503050406030204" pitchFamily="18" charset="0"/>
                                      <a:ea typeface="+mn-ea"/>
                                      <a:cs typeface="+mn-cs"/>
                                    </a:rPr>
                                    <m:t>39</m:t>
                                  </m:r>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i="1" kern="1200">
                                        <a:solidFill>
                                          <a:schemeClr val="dk1"/>
                                        </a:solidFill>
                                        <a:effectLst/>
                                        <a:latin typeface="Cambria Math" panose="02040503050406030204" pitchFamily="18" charset="0"/>
                                        <a:ea typeface="+mn-ea"/>
                                        <a:cs typeface="+mn-cs"/>
                                      </a:rPr>
                                      <m:t>2</m:t>
                                    </m:r>
                                  </m:sub>
                                </m:sSub>
                              </m:oMath>
                            </m:oMathPara>
                          </a14:m>
                          <a:endParaRPr lang="ko-Kore-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2</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4</m:t>
                                      </m:r>
                                    </m:sup>
                                  </m:sSup>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num>
                                <m:den>
                                  <m:r>
                                    <a:rPr lang="en-US" sz="1800" i="1" kern="1200">
                                      <a:solidFill>
                                        <a:schemeClr val="dk1"/>
                                      </a:solidFill>
                                      <a:effectLst/>
                                      <a:latin typeface="Cambria Math" panose="02040503050406030204" pitchFamily="18" charset="0"/>
                                      <a:ea typeface="+mn-ea"/>
                                      <a:cs typeface="+mn-cs"/>
                                    </a:rPr>
                                    <m:t>715</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i="1" kern="1200">
                                        <a:solidFill>
                                          <a:schemeClr val="dk1"/>
                                        </a:solidFill>
                                        <a:effectLst/>
                                        <a:latin typeface="Cambria Math" panose="02040503050406030204" pitchFamily="18" charset="0"/>
                                        <a:ea typeface="+mn-ea"/>
                                        <a:cs typeface="+mn-cs"/>
                                      </a:rPr>
                                      <m:t>3</m:t>
                                    </m:r>
                                  </m:sub>
                                </m:sSub>
                              </m:oMath>
                            </m:oMathPara>
                          </a14:m>
                          <a:endParaRPr lang="ko-Kore-KR" alt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𝐹𝑅</m:t>
                                          </m:r>
                                        </m:e>
                                        <m:sub>
                                          <m:r>
                                            <a:rPr lang="en-US" sz="1800" i="1" kern="1200">
                                              <a:solidFill>
                                                <a:schemeClr val="dk1"/>
                                              </a:solidFill>
                                              <a:effectLst/>
                                              <a:latin typeface="Cambria Math" panose="02040503050406030204" pitchFamily="18" charset="0"/>
                                              <a:ea typeface="+mn-ea"/>
                                              <a:cs typeface="+mn-cs"/>
                                            </a:rPr>
                                            <m:t>𝑝</m:t>
                                          </m:r>
                                        </m:sub>
                                      </m:sSub>
                                    </m:e>
                                    <m:sup>
                                      <m:r>
                                        <a:rPr lang="en-US" sz="1800" i="1" kern="1200">
                                          <a:solidFill>
                                            <a:schemeClr val="dk1"/>
                                          </a:solidFill>
                                          <a:effectLst/>
                                          <a:latin typeface="Cambria Math" panose="02040503050406030204" pitchFamily="18" charset="0"/>
                                          <a:ea typeface="+mn-ea"/>
                                          <a:cs typeface="+mn-cs"/>
                                        </a:rPr>
                                        <m:t>6</m:t>
                                      </m:r>
                                    </m:sup>
                                  </m:sSup>
                                </m:num>
                                <m:den>
                                  <m:r>
                                    <a:rPr lang="en-US" sz="1800" i="1" kern="1200">
                                      <a:solidFill>
                                        <a:schemeClr val="dk1"/>
                                      </a:solidFill>
                                      <a:effectLst/>
                                      <a:latin typeface="Cambria Math" panose="02040503050406030204" pitchFamily="18" charset="0"/>
                                      <a:ea typeface="+mn-ea"/>
                                      <a:cs typeface="+mn-cs"/>
                                    </a:rPr>
                                    <m:t>135135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𝛼</m:t>
                                          </m:r>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𝑝</m:t>
                                          </m:r>
                                        </m:sub>
                                      </m:sSub>
                                    </m:e>
                                    <m:sup>
                                      <m:r>
                                        <a:rPr lang="en-US" sz="1800" i="1" kern="1200">
                                          <a:solidFill>
                                            <a:schemeClr val="dk1"/>
                                          </a:solidFill>
                                          <a:effectLst/>
                                          <a:latin typeface="Cambria Math" panose="02040503050406030204" pitchFamily="18" charset="0"/>
                                          <a:ea typeface="+mn-ea"/>
                                          <a:cs typeface="+mn-cs"/>
                                        </a:rPr>
                                        <m:t>2</m:t>
                                      </m:r>
                                    </m:sup>
                                  </m:sSup>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𝕓</m:t>
                                    </m:r>
                                  </m:e>
                                  <m:sub>
                                    <m:r>
                                      <a:rPr lang="en-US" sz="1800" i="1" kern="1200">
                                        <a:solidFill>
                                          <a:schemeClr val="dk1"/>
                                        </a:solidFill>
                                        <a:effectLst/>
                                        <a:latin typeface="Cambria Math" panose="02040503050406030204" pitchFamily="18" charset="0"/>
                                        <a:ea typeface="+mn-ea"/>
                                        <a:cs typeface="+mn-cs"/>
                                      </a:rPr>
                                      <m:t>1</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d>
                                    <m:dPr>
                                      <m:ctrlPr>
                                        <a:rPr lang="en-US" sz="1800" i="1" kern="1200">
                                          <a:solidFill>
                                            <a:schemeClr val="dk1"/>
                                          </a:solidFill>
                                          <a:effectLst/>
                                          <a:latin typeface="Cambria Math" panose="02040503050406030204" pitchFamily="18" charset="0"/>
                                          <a:ea typeface="+mn-ea"/>
                                          <a:cs typeface="+mn-cs"/>
                                        </a:rPr>
                                      </m:ctrlPr>
                                    </m:dPr>
                                    <m:e>
                                      <m:r>
                                        <a:rPr lang="en-US" sz="1800" i="1" kern="1200">
                                          <a:solidFill>
                                            <a:schemeClr val="dk1"/>
                                          </a:solidFill>
                                          <a:effectLst/>
                                          <a:latin typeface="Cambria Math" panose="02040503050406030204" pitchFamily="18" charset="0"/>
                                          <a:ea typeface="+mn-ea"/>
                                          <a:cs typeface="+mn-cs"/>
                                        </a:rPr>
                                        <m:t>13</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r>
                                        <a:rPr lang="en-US" sz="1800" i="1" kern="1200">
                                          <a:solidFill>
                                            <a:schemeClr val="dk1"/>
                                          </a:solidFill>
                                          <a:effectLst/>
                                          <a:latin typeface="Cambria Math" panose="02040503050406030204" pitchFamily="18" charset="0"/>
                                          <a:ea typeface="+mn-ea"/>
                                          <a:cs typeface="+mn-cs"/>
                                        </a:rPr>
                                        <m:t>−5</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e>
                                  </m:d>
                                </m:num>
                                <m:den>
                                  <m:r>
                                    <a:rPr lang="en-US" sz="1800" i="1" kern="1200">
                                      <a:solidFill>
                                        <a:schemeClr val="dk1"/>
                                      </a:solidFill>
                                      <a:effectLst/>
                                      <a:latin typeface="Cambria Math" panose="02040503050406030204" pitchFamily="18" charset="0"/>
                                      <a:ea typeface="+mn-ea"/>
                                      <a:cs typeface="+mn-cs"/>
                                    </a:rPr>
                                    <m:t>39</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6033769"/>
                      </a:ext>
                    </a:extLst>
                  </a:tr>
                  <a:tr h="457200">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𝕓</m:t>
                                    </m:r>
                                  </m:e>
                                  <m:sub>
                                    <m:r>
                                      <a:rPr lang="en-US" sz="1800" i="1" kern="1200">
                                        <a:solidFill>
                                          <a:schemeClr val="dk1"/>
                                        </a:solidFill>
                                        <a:effectLst/>
                                        <a:latin typeface="Cambria Math" panose="02040503050406030204" pitchFamily="18" charset="0"/>
                                        <a:ea typeface="+mn-ea"/>
                                        <a:cs typeface="+mn-cs"/>
                                      </a:rPr>
                                      <m:t>2</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2</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3</m:t>
                                      </m:r>
                                    </m:sup>
                                  </m:sSup>
                                  <m:d>
                                    <m:dPr>
                                      <m:ctrlPr>
                                        <a:rPr lang="en-US" sz="1800" i="1" kern="1200">
                                          <a:solidFill>
                                            <a:schemeClr val="dk1"/>
                                          </a:solidFill>
                                          <a:effectLst/>
                                          <a:latin typeface="Cambria Math" panose="02040503050406030204" pitchFamily="18" charset="0"/>
                                          <a:ea typeface="+mn-ea"/>
                                          <a:cs typeface="+mn-cs"/>
                                        </a:rPr>
                                      </m:ctrlPr>
                                    </m:dPr>
                                    <m:e>
                                      <m:r>
                                        <a:rPr lang="en-US" sz="1800" i="1" kern="1200">
                                          <a:solidFill>
                                            <a:schemeClr val="dk1"/>
                                          </a:solidFill>
                                          <a:effectLst/>
                                          <a:latin typeface="Cambria Math" panose="02040503050406030204" pitchFamily="18" charset="0"/>
                                          <a:ea typeface="+mn-ea"/>
                                          <a:cs typeface="+mn-cs"/>
                                        </a:rPr>
                                        <m:t>22</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r>
                                        <a:rPr lang="en-US" sz="1800" i="1" kern="1200">
                                          <a:solidFill>
                                            <a:schemeClr val="dk1"/>
                                          </a:solidFill>
                                          <a:effectLst/>
                                          <a:latin typeface="Cambria Math" panose="02040503050406030204" pitchFamily="18" charset="0"/>
                                          <a:ea typeface="+mn-ea"/>
                                          <a:cs typeface="+mn-cs"/>
                                        </a:rPr>
                                        <m:t>−3</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e>
                                  </m:d>
                                </m:num>
                                <m:den>
                                  <m:r>
                                    <a:rPr lang="en-US" sz="1800" i="1" kern="1200">
                                      <a:solidFill>
                                        <a:schemeClr val="dk1"/>
                                      </a:solidFill>
                                      <a:effectLst/>
                                      <a:latin typeface="Cambria Math" panose="02040503050406030204" pitchFamily="18" charset="0"/>
                                      <a:ea typeface="+mn-ea"/>
                                      <a:cs typeface="+mn-cs"/>
                                    </a:rPr>
                                    <m:t>2145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2</m:t>
                                      </m:r>
                                    </m:sup>
                                  </m:sSup>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𝕓</m:t>
                                    </m:r>
                                  </m:e>
                                  <m:sub>
                                    <m:r>
                                      <a:rPr lang="en-US" sz="1800" b="0" i="1" kern="1200" smtClean="0">
                                        <a:solidFill>
                                          <a:schemeClr val="dk1"/>
                                        </a:solidFill>
                                        <a:effectLst/>
                                        <a:latin typeface="Cambria Math" panose="02040503050406030204" pitchFamily="18" charset="0"/>
                                        <a:ea typeface="+mn-ea"/>
                                        <a:cs typeface="+mn-cs"/>
                                      </a:rPr>
                                      <m:t>3</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5</m:t>
                                      </m:r>
                                    </m:sup>
                                  </m:sSup>
                                  <m:d>
                                    <m:dPr>
                                      <m:ctrlPr>
                                        <a:rPr lang="en-US" sz="1800" i="1" kern="1200">
                                          <a:solidFill>
                                            <a:schemeClr val="dk1"/>
                                          </a:solidFill>
                                          <a:effectLst/>
                                          <a:latin typeface="Cambria Math" panose="02040503050406030204" pitchFamily="18" charset="0"/>
                                          <a:ea typeface="+mn-ea"/>
                                          <a:cs typeface="+mn-cs"/>
                                        </a:rPr>
                                      </m:ctrlPr>
                                    </m:dPr>
                                    <m:e>
                                      <m:r>
                                        <a:rPr lang="en-US" sz="1800" i="1" kern="1200">
                                          <a:solidFill>
                                            <a:schemeClr val="dk1"/>
                                          </a:solidFill>
                                          <a:effectLst/>
                                          <a:latin typeface="Cambria Math" panose="02040503050406030204" pitchFamily="18" charset="0"/>
                                          <a:ea typeface="+mn-ea"/>
                                          <a:cs typeface="+mn-cs"/>
                                        </a:rPr>
                                        <m:t>27</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r>
                                        <a:rPr lang="en-US" sz="1800" i="1" kern="1200">
                                          <a:solidFill>
                                            <a:schemeClr val="dk1"/>
                                          </a:solidFill>
                                          <a:effectLst/>
                                          <a:latin typeface="Cambria Math" panose="02040503050406030204" pitchFamily="18" charset="0"/>
                                          <a:ea typeface="+mn-ea"/>
                                          <a:cs typeface="+mn-cs"/>
                                        </a:rPr>
                                        <m:t>−</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e>
                                  </m:d>
                                </m:num>
                                <m:den>
                                  <m:r>
                                    <a:rPr lang="en-US" sz="1800" i="1" kern="1200">
                                      <a:solidFill>
                                        <a:schemeClr val="dk1"/>
                                      </a:solidFill>
                                      <a:effectLst/>
                                      <a:latin typeface="Cambria Math" panose="02040503050406030204" pitchFamily="18" charset="0"/>
                                      <a:ea typeface="+mn-ea"/>
                                      <a:cs typeface="+mn-cs"/>
                                    </a:rPr>
                                    <m:t>135135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3</m:t>
                                      </m:r>
                                    </m:sup>
                                  </m:sSup>
                                  <m:r>
                                    <a:rPr lang="en-US" sz="1800" i="1" kern="1200">
                                      <a:solidFill>
                                        <a:schemeClr val="dk1"/>
                                      </a:solidFill>
                                      <a:effectLst/>
                                      <a:latin typeface="Cambria Math" panose="02040503050406030204" pitchFamily="18" charset="0"/>
                                      <a:ea typeface="+mn-ea"/>
                                      <a:cs typeface="+mn-cs"/>
                                    </a:rPr>
                                    <m:t>𝛼</m:t>
                                  </m:r>
                                </m:den>
                              </m:f>
                            </m:oMath>
                          </a14:m>
                          <a:r>
                            <a:rPr lang="en-US" sz="1800" dirty="0">
                              <a:effectLst/>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32409926"/>
                      </a:ext>
                    </a:extLst>
                  </a:tr>
                </a:tbl>
              </a:graphicData>
            </a:graphic>
          </p:graphicFrame>
        </mc:Choice>
        <mc:Fallback xmlns="">
          <p:graphicFrame>
            <p:nvGraphicFramePr>
              <p:cNvPr id="13" name="표 5">
                <a:extLst>
                  <a:ext uri="{FF2B5EF4-FFF2-40B4-BE49-F238E27FC236}">
                    <a16:creationId xmlns:a16="http://schemas.microsoft.com/office/drawing/2014/main" id="{4811CA68-973E-8749-8EDC-ABD49FC0EFEF}"/>
                  </a:ext>
                </a:extLst>
              </p:cNvPr>
              <p:cNvGraphicFramePr>
                <a:graphicFrameLocks noGrp="1"/>
              </p:cNvGraphicFramePr>
              <p:nvPr>
                <p:extLst>
                  <p:ext uri="{D42A27DB-BD31-4B8C-83A1-F6EECF244321}">
                    <p14:modId xmlns:p14="http://schemas.microsoft.com/office/powerpoint/2010/main" val="2238749693"/>
                  </p:ext>
                </p:extLst>
              </p:nvPr>
            </p:nvGraphicFramePr>
            <p:xfrm>
              <a:off x="954141" y="2711629"/>
              <a:ext cx="10271178" cy="1593864"/>
            </p:xfrm>
            <a:graphic>
              <a:graphicData uri="http://schemas.openxmlformats.org/drawingml/2006/table">
                <a:tbl>
                  <a:tblPr firstRow="1" bandRow="1">
                    <a:tableStyleId>{5C22544A-7EE6-4342-B048-85BDC9FD1C3A}</a:tableStyleId>
                  </a:tblPr>
                  <a:tblGrid>
                    <a:gridCol w="502920">
                      <a:extLst>
                        <a:ext uri="{9D8B030D-6E8A-4147-A177-3AD203B41FA5}">
                          <a16:colId xmlns:a16="http://schemas.microsoft.com/office/drawing/2014/main" val="1678162374"/>
                        </a:ext>
                      </a:extLst>
                    </a:gridCol>
                    <a:gridCol w="1160961">
                      <a:extLst>
                        <a:ext uri="{9D8B030D-6E8A-4147-A177-3AD203B41FA5}">
                          <a16:colId xmlns:a16="http://schemas.microsoft.com/office/drawing/2014/main" val="3669213333"/>
                        </a:ext>
                      </a:extLst>
                    </a:gridCol>
                    <a:gridCol w="502920">
                      <a:extLst>
                        <a:ext uri="{9D8B030D-6E8A-4147-A177-3AD203B41FA5}">
                          <a16:colId xmlns:a16="http://schemas.microsoft.com/office/drawing/2014/main" val="612411237"/>
                        </a:ext>
                      </a:extLst>
                    </a:gridCol>
                    <a:gridCol w="1431897">
                      <a:extLst>
                        <a:ext uri="{9D8B030D-6E8A-4147-A177-3AD203B41FA5}">
                          <a16:colId xmlns:a16="http://schemas.microsoft.com/office/drawing/2014/main" val="1555180471"/>
                        </a:ext>
                      </a:extLst>
                    </a:gridCol>
                    <a:gridCol w="502920">
                      <a:extLst>
                        <a:ext uri="{9D8B030D-6E8A-4147-A177-3AD203B41FA5}">
                          <a16:colId xmlns:a16="http://schemas.microsoft.com/office/drawing/2014/main" val="3724647393"/>
                        </a:ext>
                      </a:extLst>
                    </a:gridCol>
                    <a:gridCol w="975768">
                      <a:extLst>
                        <a:ext uri="{9D8B030D-6E8A-4147-A177-3AD203B41FA5}">
                          <a16:colId xmlns:a16="http://schemas.microsoft.com/office/drawing/2014/main" val="1198954813"/>
                        </a:ext>
                      </a:extLst>
                    </a:gridCol>
                    <a:gridCol w="502920">
                      <a:extLst>
                        <a:ext uri="{9D8B030D-6E8A-4147-A177-3AD203B41FA5}">
                          <a16:colId xmlns:a16="http://schemas.microsoft.com/office/drawing/2014/main" val="3057318717"/>
                        </a:ext>
                      </a:extLst>
                    </a:gridCol>
                    <a:gridCol w="2093976">
                      <a:extLst>
                        <a:ext uri="{9D8B030D-6E8A-4147-A177-3AD203B41FA5}">
                          <a16:colId xmlns:a16="http://schemas.microsoft.com/office/drawing/2014/main" val="3861152705"/>
                        </a:ext>
                      </a:extLst>
                    </a:gridCol>
                    <a:gridCol w="502920">
                      <a:extLst>
                        <a:ext uri="{9D8B030D-6E8A-4147-A177-3AD203B41FA5}">
                          <a16:colId xmlns:a16="http://schemas.microsoft.com/office/drawing/2014/main" val="2363769525"/>
                        </a:ext>
                      </a:extLst>
                    </a:gridCol>
                    <a:gridCol w="2093976">
                      <a:extLst>
                        <a:ext uri="{9D8B030D-6E8A-4147-A177-3AD203B41FA5}">
                          <a16:colId xmlns:a16="http://schemas.microsoft.com/office/drawing/2014/main" val="954672637"/>
                        </a:ext>
                      </a:extLst>
                    </a:gridCol>
                  </a:tblGrid>
                  <a:tr h="426860">
                    <a:tc gridSpan="10">
                      <a:txBody>
                        <a:bodyPr/>
                        <a:lstStyle/>
                        <a:p>
                          <a:pPr algn="ctr"/>
                          <a:r>
                            <a:rPr lang="en-US" altLang="ko-Kore-KR" dirty="0">
                              <a:solidFill>
                                <a:schemeClr val="bg1"/>
                              </a:solidFill>
                            </a:rPr>
                            <a:t>3</a:t>
                          </a:r>
                          <a:r>
                            <a:rPr lang="en-US" altLang="ko-Kore-KR" baseline="30000" dirty="0">
                              <a:solidFill>
                                <a:schemeClr val="bg1"/>
                              </a:solidFill>
                            </a:rPr>
                            <a:t>rd </a:t>
                          </a:r>
                          <a:r>
                            <a:rPr lang="en-US" altLang="ko-Kore-KR" dirty="0">
                              <a:solidFill>
                                <a:schemeClr val="bg1"/>
                              </a:solidFill>
                            </a:rPr>
                            <a:t>- Order</a:t>
                          </a: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ko-Kore-KR" altLang="en-US" dirty="0"/>
                        </a:p>
                      </a:txBody>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3937612617"/>
                      </a:ext>
                    </a:extLst>
                  </a:tr>
                  <a:tr h="603568">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500" t="-72917" r="-192750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5055" t="-72917" r="-747253"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30000" t="-72917" r="-160000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3571" t="-72917" r="-471429"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710000" t="-72917" r="-122000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20779" t="-72917" r="-533766"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002500" t="-72917" r="-92750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68902" t="-72917" r="-12622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1512500" t="-72917" r="-41750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90909" t="-72917" r="-1212" b="-95833"/>
                          </a:stretch>
                        </a:blipFill>
                      </a:tcPr>
                    </a:tc>
                    <a:extLst>
                      <a:ext uri="{0D108BD9-81ED-4DB2-BD59-A6C34878D82A}">
                        <a16:rowId xmlns:a16="http://schemas.microsoft.com/office/drawing/2014/main" val="3666033769"/>
                      </a:ext>
                    </a:extLst>
                  </a:tr>
                  <a:tr h="563436">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2500" t="-184444" r="-927500"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68902" t="-184444" r="-126220"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512500" t="-184444" r="-417500"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390909" t="-184444" r="-1212" b="-2222"/>
                          </a:stretch>
                        </a:blipFill>
                      </a:tcPr>
                    </a:tc>
                    <a:extLst>
                      <a:ext uri="{0D108BD9-81ED-4DB2-BD59-A6C34878D82A}">
                        <a16:rowId xmlns:a16="http://schemas.microsoft.com/office/drawing/2014/main" val="3432409926"/>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표 5">
                <a:extLst>
                  <a:ext uri="{FF2B5EF4-FFF2-40B4-BE49-F238E27FC236}">
                    <a16:creationId xmlns:a16="http://schemas.microsoft.com/office/drawing/2014/main" id="{B92FDE02-46BE-5541-AC11-41B94777EA1F}"/>
                  </a:ext>
                </a:extLst>
              </p:cNvPr>
              <p:cNvGraphicFramePr>
                <a:graphicFrameLocks noGrp="1"/>
              </p:cNvGraphicFramePr>
              <p:nvPr>
                <p:extLst>
                  <p:ext uri="{D42A27DB-BD31-4B8C-83A1-F6EECF244321}">
                    <p14:modId xmlns:p14="http://schemas.microsoft.com/office/powerpoint/2010/main" val="3584244713"/>
                  </p:ext>
                </p:extLst>
              </p:nvPr>
            </p:nvGraphicFramePr>
            <p:xfrm>
              <a:off x="340465" y="4597181"/>
              <a:ext cx="11511070" cy="1537844"/>
            </p:xfrm>
            <a:graphic>
              <a:graphicData uri="http://schemas.openxmlformats.org/drawingml/2006/table">
                <a:tbl>
                  <a:tblPr firstRow="1" bandRow="1">
                    <a:tableStyleId>{5C22544A-7EE6-4342-B048-85BDC9FD1C3A}</a:tableStyleId>
                  </a:tblPr>
                  <a:tblGrid>
                    <a:gridCol w="502920">
                      <a:extLst>
                        <a:ext uri="{9D8B030D-6E8A-4147-A177-3AD203B41FA5}">
                          <a16:colId xmlns:a16="http://schemas.microsoft.com/office/drawing/2014/main" val="1678162374"/>
                        </a:ext>
                      </a:extLst>
                    </a:gridCol>
                    <a:gridCol w="1001935">
                      <a:extLst>
                        <a:ext uri="{9D8B030D-6E8A-4147-A177-3AD203B41FA5}">
                          <a16:colId xmlns:a16="http://schemas.microsoft.com/office/drawing/2014/main" val="3669213333"/>
                        </a:ext>
                      </a:extLst>
                    </a:gridCol>
                    <a:gridCol w="502920">
                      <a:extLst>
                        <a:ext uri="{9D8B030D-6E8A-4147-A177-3AD203B41FA5}">
                          <a16:colId xmlns:a16="http://schemas.microsoft.com/office/drawing/2014/main" val="1030638095"/>
                        </a:ext>
                      </a:extLst>
                    </a:gridCol>
                    <a:gridCol w="1959495">
                      <a:extLst>
                        <a:ext uri="{9D8B030D-6E8A-4147-A177-3AD203B41FA5}">
                          <a16:colId xmlns:a16="http://schemas.microsoft.com/office/drawing/2014/main" val="3869693336"/>
                        </a:ext>
                      </a:extLst>
                    </a:gridCol>
                    <a:gridCol w="502920">
                      <a:extLst>
                        <a:ext uri="{9D8B030D-6E8A-4147-A177-3AD203B41FA5}">
                          <a16:colId xmlns:a16="http://schemas.microsoft.com/office/drawing/2014/main" val="3392067950"/>
                        </a:ext>
                      </a:extLst>
                    </a:gridCol>
                    <a:gridCol w="2011680">
                      <a:extLst>
                        <a:ext uri="{9D8B030D-6E8A-4147-A177-3AD203B41FA5}">
                          <a16:colId xmlns:a16="http://schemas.microsoft.com/office/drawing/2014/main" val="2833669297"/>
                        </a:ext>
                      </a:extLst>
                    </a:gridCol>
                    <a:gridCol w="502920">
                      <a:extLst>
                        <a:ext uri="{9D8B030D-6E8A-4147-A177-3AD203B41FA5}">
                          <a16:colId xmlns:a16="http://schemas.microsoft.com/office/drawing/2014/main" val="4233668092"/>
                        </a:ext>
                      </a:extLst>
                    </a:gridCol>
                    <a:gridCol w="2011680">
                      <a:extLst>
                        <a:ext uri="{9D8B030D-6E8A-4147-A177-3AD203B41FA5}">
                          <a16:colId xmlns:a16="http://schemas.microsoft.com/office/drawing/2014/main" val="4143038604"/>
                        </a:ext>
                      </a:extLst>
                    </a:gridCol>
                    <a:gridCol w="502920">
                      <a:extLst>
                        <a:ext uri="{9D8B030D-6E8A-4147-A177-3AD203B41FA5}">
                          <a16:colId xmlns:a16="http://schemas.microsoft.com/office/drawing/2014/main" val="1681271644"/>
                        </a:ext>
                      </a:extLst>
                    </a:gridCol>
                    <a:gridCol w="2011680">
                      <a:extLst>
                        <a:ext uri="{9D8B030D-6E8A-4147-A177-3AD203B41FA5}">
                          <a16:colId xmlns:a16="http://schemas.microsoft.com/office/drawing/2014/main" val="1005924357"/>
                        </a:ext>
                      </a:extLst>
                    </a:gridCol>
                  </a:tblGrid>
                  <a:tr h="370840">
                    <a:tc gridSpan="10">
                      <a:txBody>
                        <a:bodyPr/>
                        <a:lstStyle/>
                        <a:p>
                          <a:pPr algn="ctr"/>
                          <a:r>
                            <a:rPr lang="en-US" altLang="ko-Kore-KR" dirty="0">
                              <a:solidFill>
                                <a:schemeClr val="bg1"/>
                              </a:solidFill>
                            </a:rPr>
                            <a:t>4</a:t>
                          </a:r>
                          <a:r>
                            <a:rPr lang="en-US" altLang="ko-Kore-KR" baseline="30000" dirty="0">
                              <a:solidFill>
                                <a:schemeClr val="bg1"/>
                              </a:solidFill>
                            </a:rPr>
                            <a:t>th </a:t>
                          </a:r>
                          <a:r>
                            <a:rPr lang="en-US" altLang="ko-Kore-KR" dirty="0">
                              <a:solidFill>
                                <a:schemeClr val="bg1"/>
                              </a:solidFill>
                            </a:rPr>
                            <a:t>- Order</a:t>
                          </a: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ko-Kore-KR" altLang="en-US" dirty="0"/>
                        </a:p>
                      </a:txBody>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7612617"/>
                      </a:ext>
                    </a:extLst>
                  </a:tr>
                  <a:tr h="557784">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i="1" kern="1200">
                                        <a:solidFill>
                                          <a:schemeClr val="dk1"/>
                                        </a:solidFill>
                                        <a:effectLst/>
                                        <a:latin typeface="Cambria Math" panose="02040503050406030204" pitchFamily="18" charset="0"/>
                                        <a:ea typeface="+mn-ea"/>
                                        <a:cs typeface="+mn-cs"/>
                                      </a:rPr>
                                      <m:t>0</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num>
                                <m:den>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b="0" i="1" kern="1200" smtClean="0">
                                        <a:solidFill>
                                          <a:schemeClr val="dk1"/>
                                        </a:solidFill>
                                        <a:effectLst/>
                                        <a:latin typeface="Cambria Math" panose="02040503050406030204" pitchFamily="18" charset="0"/>
                                        <a:ea typeface="+mn-ea"/>
                                        <a:cs typeface="+mn-cs"/>
                                      </a:rPr>
                                      <m:t>1</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7</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2</m:t>
                                      </m:r>
                                    </m:sup>
                                  </m:sSup>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num>
                                <m:den>
                                  <m:r>
                                    <a:rPr lang="en-US" sz="1800" i="1" kern="1200">
                                      <a:solidFill>
                                        <a:schemeClr val="dk1"/>
                                      </a:solidFill>
                                      <a:effectLst/>
                                      <a:latin typeface="Cambria Math" panose="02040503050406030204" pitchFamily="18" charset="0"/>
                                      <a:ea typeface="+mn-ea"/>
                                      <a:cs typeface="+mn-cs"/>
                                    </a:rPr>
                                    <m:t>51</m:t>
                                  </m:r>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b="0" i="1" kern="1200" smtClean="0">
                                        <a:solidFill>
                                          <a:schemeClr val="dk1"/>
                                        </a:solidFill>
                                        <a:effectLst/>
                                        <a:latin typeface="Cambria Math" panose="02040503050406030204" pitchFamily="18" charset="0"/>
                                        <a:ea typeface="+mn-ea"/>
                                        <a:cs typeface="+mn-cs"/>
                                      </a:rPr>
                                      <m:t>2</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4</m:t>
                                      </m:r>
                                    </m:sup>
                                  </m:sSup>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num>
                                <m:den>
                                  <m:r>
                                    <a:rPr lang="en-US" sz="1800" i="1" kern="1200">
                                      <a:solidFill>
                                        <a:schemeClr val="dk1"/>
                                      </a:solidFill>
                                      <a:effectLst/>
                                      <a:latin typeface="Cambria Math" panose="02040503050406030204" pitchFamily="18" charset="0"/>
                                      <a:ea typeface="+mn-ea"/>
                                      <a:cs typeface="+mn-cs"/>
                                    </a:rPr>
                                    <m:t>255</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b="0" i="1" kern="1200" smtClean="0">
                                        <a:solidFill>
                                          <a:schemeClr val="dk1"/>
                                        </a:solidFill>
                                        <a:effectLst/>
                                        <a:latin typeface="Cambria Math" panose="02040503050406030204" pitchFamily="18" charset="0"/>
                                        <a:ea typeface="+mn-ea"/>
                                        <a:cs typeface="+mn-cs"/>
                                      </a:rPr>
                                      <m:t>3</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2</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𝐹𝑅</m:t>
                                          </m:r>
                                        </m:e>
                                        <m:sub>
                                          <m:r>
                                            <a:rPr lang="en-US" sz="1800" i="1" kern="1200">
                                              <a:solidFill>
                                                <a:schemeClr val="dk1"/>
                                              </a:solidFill>
                                              <a:effectLst/>
                                              <a:latin typeface="Cambria Math" panose="02040503050406030204" pitchFamily="18" charset="0"/>
                                              <a:ea typeface="+mn-ea"/>
                                              <a:cs typeface="+mn-cs"/>
                                            </a:rPr>
                                            <m:t>𝑝</m:t>
                                          </m:r>
                                        </m:sub>
                                      </m:sSub>
                                    </m:e>
                                    <m:sup>
                                      <m:r>
                                        <a:rPr lang="en-US" sz="1800" i="1" kern="1200">
                                          <a:solidFill>
                                            <a:schemeClr val="dk1"/>
                                          </a:solidFill>
                                          <a:effectLst/>
                                          <a:latin typeface="Cambria Math" panose="02040503050406030204" pitchFamily="18" charset="0"/>
                                          <a:ea typeface="+mn-ea"/>
                                          <a:cs typeface="+mn-cs"/>
                                        </a:rPr>
                                        <m:t>6</m:t>
                                      </m:r>
                                    </m:sup>
                                  </m:sSup>
                                </m:num>
                                <m:den>
                                  <m:r>
                                    <a:rPr lang="en-US" sz="1800" i="1" kern="1200">
                                      <a:solidFill>
                                        <a:schemeClr val="dk1"/>
                                      </a:solidFill>
                                      <a:effectLst/>
                                      <a:latin typeface="Cambria Math" panose="02040503050406030204" pitchFamily="18" charset="0"/>
                                      <a:ea typeface="+mn-ea"/>
                                      <a:cs typeface="+mn-cs"/>
                                    </a:rPr>
                                    <m:t>69615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𝛼</m:t>
                                          </m:r>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𝑝</m:t>
                                          </m:r>
                                        </m:sub>
                                      </m:sSub>
                                    </m:e>
                                    <m:sup>
                                      <m:r>
                                        <a:rPr lang="en-US" sz="1800" i="1" kern="1200">
                                          <a:solidFill>
                                            <a:schemeClr val="dk1"/>
                                          </a:solidFill>
                                          <a:effectLst/>
                                          <a:latin typeface="Cambria Math" panose="02040503050406030204" pitchFamily="18" charset="0"/>
                                          <a:ea typeface="+mn-ea"/>
                                          <a:cs typeface="+mn-cs"/>
                                        </a:rPr>
                                        <m:t>2</m:t>
                                      </m:r>
                                    </m:sup>
                                  </m:sSup>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𝕒</m:t>
                                    </m:r>
                                  </m:e>
                                  <m:sub>
                                    <m:r>
                                      <a:rPr lang="en-US" sz="1800" b="0" i="1" kern="1200" smtClean="0">
                                        <a:solidFill>
                                          <a:schemeClr val="dk1"/>
                                        </a:solidFill>
                                        <a:effectLst/>
                                        <a:latin typeface="Cambria Math" panose="02040503050406030204" pitchFamily="18" charset="0"/>
                                        <a:ea typeface="+mn-ea"/>
                                        <a:cs typeface="+mn-cs"/>
                                      </a:rPr>
                                      <m:t>4</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f>
                                <m:fPr>
                                  <m:ctrlPr>
                                    <a:rPr lang="en-US" sz="1800" i="1" kern="1200" smtClean="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𝐹𝑅</m:t>
                                          </m:r>
                                        </m:e>
                                        <m:sub>
                                          <m:r>
                                            <a:rPr lang="en-US" sz="1800" i="1" kern="1200">
                                              <a:solidFill>
                                                <a:schemeClr val="dk1"/>
                                              </a:solidFill>
                                              <a:effectLst/>
                                              <a:latin typeface="Cambria Math" panose="02040503050406030204" pitchFamily="18" charset="0"/>
                                              <a:ea typeface="+mn-ea"/>
                                              <a:cs typeface="+mn-cs"/>
                                            </a:rPr>
                                            <m:t>𝑝</m:t>
                                          </m:r>
                                        </m:sub>
                                      </m:sSub>
                                    </m:e>
                                    <m:sup>
                                      <m:r>
                                        <a:rPr lang="en-US" sz="1800" i="1" kern="1200">
                                          <a:solidFill>
                                            <a:schemeClr val="dk1"/>
                                          </a:solidFill>
                                          <a:effectLst/>
                                          <a:latin typeface="Cambria Math" panose="02040503050406030204" pitchFamily="18" charset="0"/>
                                          <a:ea typeface="+mn-ea"/>
                                          <a:cs typeface="+mn-cs"/>
                                        </a:rPr>
                                        <m:t>8</m:t>
                                      </m:r>
                                    </m:sup>
                                  </m:sSup>
                                </m:num>
                                <m:den>
                                  <m:r>
                                    <a:rPr lang="en-US" sz="1800" i="1" kern="1200">
                                      <a:solidFill>
                                        <a:schemeClr val="dk1"/>
                                      </a:solidFill>
                                      <a:effectLst/>
                                      <a:latin typeface="Cambria Math" panose="02040503050406030204" pitchFamily="18" charset="0"/>
                                      <a:ea typeface="+mn-ea"/>
                                      <a:cs typeface="+mn-cs"/>
                                    </a:rPr>
                                    <m:t>34459425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𝛼</m:t>
                                          </m:r>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𝑝</m:t>
                                          </m:r>
                                        </m:sub>
                                      </m:sSub>
                                    </m:e>
                                    <m:sup>
                                      <m:r>
                                        <a:rPr lang="en-US" sz="1800" i="1" kern="1200">
                                          <a:solidFill>
                                            <a:schemeClr val="dk1"/>
                                          </a:solidFill>
                                          <a:effectLst/>
                                          <a:latin typeface="Cambria Math" panose="02040503050406030204" pitchFamily="18" charset="0"/>
                                          <a:ea typeface="+mn-ea"/>
                                          <a:cs typeface="+mn-cs"/>
                                        </a:rPr>
                                        <m:t>3</m:t>
                                      </m:r>
                                    </m:sup>
                                  </m:sSup>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66033769"/>
                      </a:ext>
                    </a:extLst>
                  </a:tr>
                  <a:tr h="420624">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𝕓</m:t>
                                    </m:r>
                                  </m:e>
                                  <m:sub>
                                    <m:r>
                                      <a:rPr lang="en-US" sz="1800" i="1" kern="1200">
                                        <a:solidFill>
                                          <a:schemeClr val="dk1"/>
                                        </a:solidFill>
                                        <a:effectLst/>
                                        <a:latin typeface="Cambria Math" panose="02040503050406030204" pitchFamily="18" charset="0"/>
                                        <a:ea typeface="+mn-ea"/>
                                        <a:cs typeface="+mn-cs"/>
                                      </a:rPr>
                                      <m:t>1</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d>
                                    <m:dPr>
                                      <m:ctrlPr>
                                        <a:rPr lang="en-US" sz="1800" i="1" kern="1200">
                                          <a:solidFill>
                                            <a:schemeClr val="dk1"/>
                                          </a:solidFill>
                                          <a:effectLst/>
                                          <a:latin typeface="Cambria Math" panose="02040503050406030204" pitchFamily="18" charset="0"/>
                                          <a:ea typeface="+mn-ea"/>
                                          <a:cs typeface="+mn-cs"/>
                                        </a:rPr>
                                      </m:ctrlPr>
                                    </m:dPr>
                                    <m:e>
                                      <m:r>
                                        <a:rPr lang="en-US" sz="1800" i="1" kern="1200">
                                          <a:solidFill>
                                            <a:schemeClr val="dk1"/>
                                          </a:solidFill>
                                          <a:effectLst/>
                                          <a:latin typeface="Cambria Math" panose="02040503050406030204" pitchFamily="18" charset="0"/>
                                          <a:ea typeface="+mn-ea"/>
                                          <a:cs typeface="+mn-cs"/>
                                        </a:rPr>
                                        <m:t>17</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r>
                                        <a:rPr lang="en-US" sz="1800" i="1" kern="1200">
                                          <a:solidFill>
                                            <a:schemeClr val="dk1"/>
                                          </a:solidFill>
                                          <a:effectLst/>
                                          <a:latin typeface="Cambria Math" panose="02040503050406030204" pitchFamily="18" charset="0"/>
                                          <a:ea typeface="+mn-ea"/>
                                          <a:cs typeface="+mn-cs"/>
                                        </a:rPr>
                                        <m:t>−7</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e>
                                  </m:d>
                                </m:num>
                                <m:den>
                                  <m:r>
                                    <a:rPr lang="en-US" sz="1800" i="1" kern="1200">
                                      <a:solidFill>
                                        <a:schemeClr val="dk1"/>
                                      </a:solidFill>
                                      <a:effectLst/>
                                      <a:latin typeface="Cambria Math" panose="02040503050406030204" pitchFamily="18" charset="0"/>
                                      <a:ea typeface="+mn-ea"/>
                                      <a:cs typeface="+mn-cs"/>
                                    </a:rPr>
                                    <m:t>51</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𝕓</m:t>
                                    </m:r>
                                  </m:e>
                                  <m:sub>
                                    <m:r>
                                      <a:rPr lang="en-US" sz="1800" b="0" i="1" kern="1200" smtClean="0">
                                        <a:solidFill>
                                          <a:schemeClr val="dk1"/>
                                        </a:solidFill>
                                        <a:effectLst/>
                                        <a:latin typeface="Cambria Math" panose="02040503050406030204" pitchFamily="18" charset="0"/>
                                        <a:ea typeface="+mn-ea"/>
                                        <a:cs typeface="+mn-cs"/>
                                      </a:rPr>
                                      <m:t>2</m:t>
                                    </m:r>
                                  </m:sub>
                                </m:sSub>
                              </m:oMath>
                            </m:oMathPara>
                          </a14:m>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3</m:t>
                                      </m:r>
                                    </m:sup>
                                  </m:sSup>
                                  <m:d>
                                    <m:dPr>
                                      <m:ctrlPr>
                                        <a:rPr lang="en-US" sz="1800" i="1" kern="1200">
                                          <a:solidFill>
                                            <a:schemeClr val="dk1"/>
                                          </a:solidFill>
                                          <a:effectLst/>
                                          <a:latin typeface="Cambria Math" panose="02040503050406030204" pitchFamily="18" charset="0"/>
                                          <a:ea typeface="+mn-ea"/>
                                          <a:cs typeface="+mn-cs"/>
                                        </a:rPr>
                                      </m:ctrlPr>
                                    </m:dPr>
                                    <m:e>
                                      <m:r>
                                        <a:rPr lang="en-US" sz="1800" i="1" kern="1200">
                                          <a:solidFill>
                                            <a:schemeClr val="dk1"/>
                                          </a:solidFill>
                                          <a:effectLst/>
                                          <a:latin typeface="Cambria Math" panose="02040503050406030204" pitchFamily="18" charset="0"/>
                                          <a:ea typeface="+mn-ea"/>
                                          <a:cs typeface="+mn-cs"/>
                                        </a:rPr>
                                        <m:t>6</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r>
                                        <a:rPr lang="en-US" sz="1800" i="1" kern="1200">
                                          <a:solidFill>
                                            <a:schemeClr val="dk1"/>
                                          </a:solidFill>
                                          <a:effectLst/>
                                          <a:latin typeface="Cambria Math" panose="02040503050406030204" pitchFamily="18" charset="0"/>
                                          <a:ea typeface="+mn-ea"/>
                                          <a:cs typeface="+mn-cs"/>
                                        </a:rPr>
                                        <m:t>−</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e>
                                  </m:d>
                                </m:num>
                                <m:den>
                                  <m:r>
                                    <a:rPr lang="en-US" sz="1800" i="1" kern="1200">
                                      <a:solidFill>
                                        <a:schemeClr val="dk1"/>
                                      </a:solidFill>
                                      <a:effectLst/>
                                      <a:latin typeface="Cambria Math" panose="02040503050406030204" pitchFamily="18" charset="0"/>
                                      <a:ea typeface="+mn-ea"/>
                                      <a:cs typeface="+mn-cs"/>
                                    </a:rPr>
                                    <m:t>255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2</m:t>
                                      </m:r>
                                    </m:sup>
                                  </m:sSup>
                                  <m:r>
                                    <a:rPr lang="en-US" sz="1800" i="1" kern="1200">
                                      <a:solidFill>
                                        <a:schemeClr val="dk1"/>
                                      </a:solidFill>
                                      <a:effectLst/>
                                      <a:latin typeface="Cambria Math" panose="02040503050406030204" pitchFamily="18" charset="0"/>
                                      <a:ea typeface="+mn-ea"/>
                                      <a:cs typeface="+mn-cs"/>
                                    </a:rPr>
                                    <m:t>𝛼</m:t>
                                  </m:r>
                                </m:den>
                              </m:f>
                            </m:oMath>
                          </a14:m>
                          <a:r>
                            <a:rPr lang="en-US" altLang="en-US" sz="1800" dirty="0">
                              <a:solidFill>
                                <a:schemeClr val="tx1"/>
                              </a:solidFill>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𝕓</m:t>
                                  </m:r>
                                </m:e>
                                <m:sub>
                                  <m:r>
                                    <a:rPr lang="en-US" sz="1800" b="0" i="1" kern="1200" smtClean="0">
                                      <a:solidFill>
                                        <a:schemeClr val="dk1"/>
                                      </a:solidFill>
                                      <a:effectLst/>
                                      <a:latin typeface="Cambria Math" panose="02040503050406030204" pitchFamily="18" charset="0"/>
                                      <a:ea typeface="+mn-ea"/>
                                      <a:cs typeface="+mn-cs"/>
                                    </a:rPr>
                                    <m:t>3</m:t>
                                  </m:r>
                                </m:sub>
                              </m:sSub>
                            </m:oMath>
                          </a14:m>
                          <a:r>
                            <a:rPr lang="en-US" sz="1800" dirty="0">
                              <a:effectLst/>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r>
                                    <a:rPr lang="en-US" sz="1800" i="1" kern="1200">
                                      <a:solidFill>
                                        <a:schemeClr val="dk1"/>
                                      </a:solidFill>
                                      <a:effectLst/>
                                      <a:latin typeface="Cambria Math" panose="02040503050406030204" pitchFamily="18" charset="0"/>
                                      <a:ea typeface="+mn-ea"/>
                                      <a:cs typeface="+mn-cs"/>
                                    </a:rPr>
                                    <m:t>2</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5</m:t>
                                      </m:r>
                                    </m:sup>
                                  </m:sSup>
                                  <m:d>
                                    <m:dPr>
                                      <m:ctrlPr>
                                        <a:rPr lang="en-US" sz="1800" i="1" kern="1200">
                                          <a:solidFill>
                                            <a:schemeClr val="dk1"/>
                                          </a:solidFill>
                                          <a:effectLst/>
                                          <a:latin typeface="Cambria Math" panose="02040503050406030204" pitchFamily="18" charset="0"/>
                                          <a:ea typeface="+mn-ea"/>
                                          <a:cs typeface="+mn-cs"/>
                                        </a:rPr>
                                      </m:ctrlPr>
                                    </m:dPr>
                                    <m:e>
                                      <m:r>
                                        <a:rPr lang="en-US" sz="1800" i="1" kern="1200">
                                          <a:solidFill>
                                            <a:schemeClr val="dk1"/>
                                          </a:solidFill>
                                          <a:effectLst/>
                                          <a:latin typeface="Cambria Math" panose="02040503050406030204" pitchFamily="18" charset="0"/>
                                          <a:ea typeface="+mn-ea"/>
                                          <a:cs typeface="+mn-cs"/>
                                        </a:rPr>
                                        <m:t>13</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r>
                                        <a:rPr lang="en-US" sz="1800" i="1" kern="1200">
                                          <a:solidFill>
                                            <a:schemeClr val="dk1"/>
                                          </a:solidFill>
                                          <a:effectLst/>
                                          <a:latin typeface="Cambria Math" panose="02040503050406030204" pitchFamily="18" charset="0"/>
                                          <a:ea typeface="+mn-ea"/>
                                          <a:cs typeface="+mn-cs"/>
                                        </a:rPr>
                                        <m:t>−</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e>
                                  </m:d>
                                </m:num>
                                <m:den>
                                  <m:r>
                                    <a:rPr lang="en-US" sz="1800" i="1" kern="1200">
                                      <a:solidFill>
                                        <a:schemeClr val="dk1"/>
                                      </a:solidFill>
                                      <a:effectLst/>
                                      <a:latin typeface="Cambria Math" panose="02040503050406030204" pitchFamily="18" charset="0"/>
                                      <a:ea typeface="+mn-ea"/>
                                      <a:cs typeface="+mn-cs"/>
                                    </a:rPr>
                                    <m:t>69615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3</m:t>
                                      </m:r>
                                    </m:sup>
                                  </m:sSup>
                                  <m:r>
                                    <a:rPr lang="en-US" sz="1800" i="1" kern="1200">
                                      <a:solidFill>
                                        <a:schemeClr val="dk1"/>
                                      </a:solidFill>
                                      <a:effectLst/>
                                      <a:latin typeface="Cambria Math" panose="02040503050406030204" pitchFamily="18" charset="0"/>
                                      <a:ea typeface="+mn-ea"/>
                                      <a:cs typeface="+mn-cs"/>
                                    </a:rPr>
                                    <m:t>𝛼</m:t>
                                  </m:r>
                                </m:den>
                              </m:f>
                            </m:oMath>
                          </a14:m>
                          <a:r>
                            <a:rPr lang="en-US" sz="1800" dirty="0">
                              <a:effectLst/>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sSub>
                                <m:sSubPr>
                                  <m:ctrlPr>
                                    <a:rPr lang="en-US" sz="1800" i="1" kern="1200" smtClean="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𝕓</m:t>
                                  </m:r>
                                </m:e>
                                <m:sub>
                                  <m:r>
                                    <a:rPr lang="en-US" sz="1800" b="0" i="1" kern="1200" smtClean="0">
                                      <a:solidFill>
                                        <a:schemeClr val="dk1"/>
                                      </a:solidFill>
                                      <a:effectLst/>
                                      <a:latin typeface="Cambria Math" panose="02040503050406030204" pitchFamily="18" charset="0"/>
                                      <a:ea typeface="+mn-ea"/>
                                      <a:cs typeface="+mn-cs"/>
                                    </a:rPr>
                                    <m:t>4</m:t>
                                  </m:r>
                                </m:sub>
                              </m:sSub>
                            </m:oMath>
                          </a14:m>
                          <a:r>
                            <a:rPr lang="en-US" sz="1800" dirty="0">
                              <a:effectLst/>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14:m>
                            <m:oMath xmlns:m="http://schemas.openxmlformats.org/officeDocument/2006/math">
                              <m:r>
                                <a:rPr lang="en-US" sz="1800" i="1" kern="1200" smtClean="0">
                                  <a:solidFill>
                                    <a:schemeClr val="dk1"/>
                                  </a:solidFill>
                                  <a:effectLst/>
                                  <a:latin typeface="Cambria Math" panose="02040503050406030204" pitchFamily="18" charset="0"/>
                                  <a:ea typeface="+mn-ea"/>
                                  <a:cs typeface="+mn-cs"/>
                                </a:rPr>
                                <m:t>−</m:t>
                              </m:r>
                              <m:f>
                                <m:fPr>
                                  <m:ctrlPr>
                                    <a:rPr lang="en-US" sz="1800" i="1" kern="1200">
                                      <a:solidFill>
                                        <a:schemeClr val="dk1"/>
                                      </a:solidFill>
                                      <a:effectLst/>
                                      <a:latin typeface="Cambria Math" panose="02040503050406030204" pitchFamily="18" charset="0"/>
                                      <a:ea typeface="+mn-ea"/>
                                      <a:cs typeface="+mn-cs"/>
                                    </a:rPr>
                                  </m:ctrlPr>
                                </m:fPr>
                                <m:num>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7</m:t>
                                      </m:r>
                                    </m:sup>
                                  </m:sSup>
                                  <m:d>
                                    <m:dPr>
                                      <m:ctrlPr>
                                        <a:rPr lang="en-US" sz="1800" i="1" kern="1200">
                                          <a:solidFill>
                                            <a:schemeClr val="dk1"/>
                                          </a:solidFill>
                                          <a:effectLst/>
                                          <a:latin typeface="Cambria Math" panose="02040503050406030204" pitchFamily="18" charset="0"/>
                                          <a:ea typeface="+mn-ea"/>
                                          <a:cs typeface="+mn-cs"/>
                                        </a:rPr>
                                      </m:ctrlPr>
                                    </m:dPr>
                                    <m:e>
                                      <m:r>
                                        <a:rPr lang="en-US" sz="1800" i="1" kern="1200">
                                          <a:solidFill>
                                            <a:schemeClr val="dk1"/>
                                          </a:solidFill>
                                          <a:effectLst/>
                                          <a:latin typeface="Cambria Math" panose="02040503050406030204" pitchFamily="18" charset="0"/>
                                          <a:ea typeface="+mn-ea"/>
                                          <a:cs typeface="+mn-cs"/>
                                        </a:rPr>
                                        <m:t>44</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𝑎</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𝐹</m:t>
                                      </m:r>
                                      <m:r>
                                        <a:rPr lang="en-US" sz="1800" i="1" kern="1200">
                                          <a:solidFill>
                                            <a:schemeClr val="dk1"/>
                                          </a:solidFill>
                                          <a:effectLst/>
                                          <a:latin typeface="Cambria Math" panose="02040503050406030204" pitchFamily="18" charset="0"/>
                                          <a:ea typeface="+mn-ea"/>
                                          <a:cs typeface="+mn-cs"/>
                                        </a:rPr>
                                        <m:t>−</m:t>
                                      </m:r>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𝑅</m:t>
                                          </m:r>
                                        </m:e>
                                        <m:sub>
                                          <m:r>
                                            <a:rPr lang="en-US" sz="1800" i="1" kern="1200">
                                              <a:solidFill>
                                                <a:schemeClr val="dk1"/>
                                              </a:solidFill>
                                              <a:effectLst/>
                                              <a:latin typeface="Cambria Math" panose="02040503050406030204" pitchFamily="18" charset="0"/>
                                              <a:ea typeface="+mn-ea"/>
                                              <a:cs typeface="+mn-cs"/>
                                            </a:rPr>
                                            <m:t>𝑛</m:t>
                                          </m:r>
                                        </m:sub>
                                      </m:sSub>
                                      <m:r>
                                        <a:rPr lang="en-US" sz="1800" i="1" kern="1200">
                                          <a:solidFill>
                                            <a:schemeClr val="dk1"/>
                                          </a:solidFill>
                                          <a:effectLst/>
                                          <a:latin typeface="Cambria Math" panose="02040503050406030204" pitchFamily="18" charset="0"/>
                                          <a:ea typeface="+mn-ea"/>
                                          <a:cs typeface="+mn-cs"/>
                                        </a:rPr>
                                        <m:t>𝛼</m:t>
                                      </m:r>
                                    </m:e>
                                  </m:d>
                                </m:num>
                                <m:den>
                                  <m:r>
                                    <a:rPr lang="en-US" sz="1800" i="1" kern="1200">
                                      <a:solidFill>
                                        <a:schemeClr val="dk1"/>
                                      </a:solidFill>
                                      <a:effectLst/>
                                      <a:latin typeface="Cambria Math" panose="02040503050406030204" pitchFamily="18" charset="0"/>
                                      <a:ea typeface="+mn-ea"/>
                                      <a:cs typeface="+mn-cs"/>
                                    </a:rPr>
                                    <m:t>34459425</m:t>
                                  </m:r>
                                  <m:sSup>
                                    <m:sSupPr>
                                      <m:ctrlPr>
                                        <a:rPr lang="en-US" sz="1800" i="1" kern="1200">
                                          <a:solidFill>
                                            <a:schemeClr val="dk1"/>
                                          </a:solidFill>
                                          <a:effectLst/>
                                          <a:latin typeface="Cambria Math" panose="02040503050406030204" pitchFamily="18" charset="0"/>
                                          <a:ea typeface="+mn-ea"/>
                                          <a:cs typeface="+mn-cs"/>
                                        </a:rPr>
                                      </m:ctrlPr>
                                    </m:sSupPr>
                                    <m:e>
                                      <m:sSub>
                                        <m:sSubPr>
                                          <m:ctrlPr>
                                            <a:rPr lang="en-US" sz="1800" i="1" kern="1200">
                                              <a:solidFill>
                                                <a:schemeClr val="dk1"/>
                                              </a:solidFill>
                                              <a:effectLst/>
                                              <a:latin typeface="Cambria Math" panose="02040503050406030204" pitchFamily="18" charset="0"/>
                                              <a:ea typeface="+mn-ea"/>
                                              <a:cs typeface="+mn-cs"/>
                                            </a:rPr>
                                          </m:ctrlPr>
                                        </m:sSubPr>
                                        <m:e>
                                          <m:r>
                                            <a:rPr lang="en-US" sz="1800" i="1" kern="1200">
                                              <a:solidFill>
                                                <a:schemeClr val="dk1"/>
                                              </a:solidFill>
                                              <a:effectLst/>
                                              <a:latin typeface="Cambria Math" panose="02040503050406030204" pitchFamily="18" charset="0"/>
                                              <a:ea typeface="+mn-ea"/>
                                              <a:cs typeface="+mn-cs"/>
                                            </a:rPr>
                                            <m:t>𝐷</m:t>
                                          </m:r>
                                        </m:e>
                                        <m:sub>
                                          <m:r>
                                            <a:rPr lang="en-US" sz="1800" i="1" kern="1200">
                                              <a:solidFill>
                                                <a:schemeClr val="dk1"/>
                                              </a:solidFill>
                                              <a:effectLst/>
                                              <a:latin typeface="Cambria Math" panose="02040503050406030204" pitchFamily="18" charset="0"/>
                                              <a:ea typeface="+mn-ea"/>
                                              <a:cs typeface="+mn-cs"/>
                                            </a:rPr>
                                            <m:t>𝑛</m:t>
                                          </m:r>
                                        </m:sub>
                                      </m:sSub>
                                    </m:e>
                                    <m:sup>
                                      <m:r>
                                        <a:rPr lang="en-US" sz="1800" i="1" kern="1200">
                                          <a:solidFill>
                                            <a:schemeClr val="dk1"/>
                                          </a:solidFill>
                                          <a:effectLst/>
                                          <a:latin typeface="Cambria Math" panose="02040503050406030204" pitchFamily="18" charset="0"/>
                                          <a:ea typeface="+mn-ea"/>
                                          <a:cs typeface="+mn-cs"/>
                                        </a:rPr>
                                        <m:t>4</m:t>
                                      </m:r>
                                    </m:sup>
                                  </m:sSup>
                                  <m:r>
                                    <a:rPr lang="en-US" sz="1800" i="1" kern="1200">
                                      <a:solidFill>
                                        <a:schemeClr val="dk1"/>
                                      </a:solidFill>
                                      <a:effectLst/>
                                      <a:latin typeface="Cambria Math" panose="02040503050406030204" pitchFamily="18" charset="0"/>
                                      <a:ea typeface="+mn-ea"/>
                                      <a:cs typeface="+mn-cs"/>
                                    </a:rPr>
                                    <m:t>𝛼</m:t>
                                  </m:r>
                                </m:den>
                              </m:f>
                            </m:oMath>
                          </a14:m>
                          <a:r>
                            <a:rPr lang="en-US" sz="1800" dirty="0">
                              <a:effectLst/>
                            </a:rPr>
                            <a:t> </a:t>
                          </a:r>
                          <a:endParaRPr lang="ko-Kore-KR" altLang="en-US" sz="18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32409926"/>
                      </a:ext>
                    </a:extLst>
                  </a:tr>
                </a:tbl>
              </a:graphicData>
            </a:graphic>
          </p:graphicFrame>
        </mc:Choice>
        <mc:Fallback xmlns="">
          <p:graphicFrame>
            <p:nvGraphicFramePr>
              <p:cNvPr id="21" name="표 5">
                <a:extLst>
                  <a:ext uri="{FF2B5EF4-FFF2-40B4-BE49-F238E27FC236}">
                    <a16:creationId xmlns:a16="http://schemas.microsoft.com/office/drawing/2014/main" id="{B92FDE02-46BE-5541-AC11-41B94777EA1F}"/>
                  </a:ext>
                </a:extLst>
              </p:cNvPr>
              <p:cNvGraphicFramePr>
                <a:graphicFrameLocks noGrp="1"/>
              </p:cNvGraphicFramePr>
              <p:nvPr>
                <p:extLst>
                  <p:ext uri="{D42A27DB-BD31-4B8C-83A1-F6EECF244321}">
                    <p14:modId xmlns:p14="http://schemas.microsoft.com/office/powerpoint/2010/main" val="3584244713"/>
                  </p:ext>
                </p:extLst>
              </p:nvPr>
            </p:nvGraphicFramePr>
            <p:xfrm>
              <a:off x="340465" y="4597181"/>
              <a:ext cx="11511070" cy="1537844"/>
            </p:xfrm>
            <a:graphic>
              <a:graphicData uri="http://schemas.openxmlformats.org/drawingml/2006/table">
                <a:tbl>
                  <a:tblPr firstRow="1" bandRow="1">
                    <a:tableStyleId>{5C22544A-7EE6-4342-B048-85BDC9FD1C3A}</a:tableStyleId>
                  </a:tblPr>
                  <a:tblGrid>
                    <a:gridCol w="502920">
                      <a:extLst>
                        <a:ext uri="{9D8B030D-6E8A-4147-A177-3AD203B41FA5}">
                          <a16:colId xmlns:a16="http://schemas.microsoft.com/office/drawing/2014/main" val="1678162374"/>
                        </a:ext>
                      </a:extLst>
                    </a:gridCol>
                    <a:gridCol w="1001935">
                      <a:extLst>
                        <a:ext uri="{9D8B030D-6E8A-4147-A177-3AD203B41FA5}">
                          <a16:colId xmlns:a16="http://schemas.microsoft.com/office/drawing/2014/main" val="3669213333"/>
                        </a:ext>
                      </a:extLst>
                    </a:gridCol>
                    <a:gridCol w="502920">
                      <a:extLst>
                        <a:ext uri="{9D8B030D-6E8A-4147-A177-3AD203B41FA5}">
                          <a16:colId xmlns:a16="http://schemas.microsoft.com/office/drawing/2014/main" val="1030638095"/>
                        </a:ext>
                      </a:extLst>
                    </a:gridCol>
                    <a:gridCol w="1959495">
                      <a:extLst>
                        <a:ext uri="{9D8B030D-6E8A-4147-A177-3AD203B41FA5}">
                          <a16:colId xmlns:a16="http://schemas.microsoft.com/office/drawing/2014/main" val="3869693336"/>
                        </a:ext>
                      </a:extLst>
                    </a:gridCol>
                    <a:gridCol w="502920">
                      <a:extLst>
                        <a:ext uri="{9D8B030D-6E8A-4147-A177-3AD203B41FA5}">
                          <a16:colId xmlns:a16="http://schemas.microsoft.com/office/drawing/2014/main" val="3392067950"/>
                        </a:ext>
                      </a:extLst>
                    </a:gridCol>
                    <a:gridCol w="2011680">
                      <a:extLst>
                        <a:ext uri="{9D8B030D-6E8A-4147-A177-3AD203B41FA5}">
                          <a16:colId xmlns:a16="http://schemas.microsoft.com/office/drawing/2014/main" val="2833669297"/>
                        </a:ext>
                      </a:extLst>
                    </a:gridCol>
                    <a:gridCol w="502920">
                      <a:extLst>
                        <a:ext uri="{9D8B030D-6E8A-4147-A177-3AD203B41FA5}">
                          <a16:colId xmlns:a16="http://schemas.microsoft.com/office/drawing/2014/main" val="4233668092"/>
                        </a:ext>
                      </a:extLst>
                    </a:gridCol>
                    <a:gridCol w="2011680">
                      <a:extLst>
                        <a:ext uri="{9D8B030D-6E8A-4147-A177-3AD203B41FA5}">
                          <a16:colId xmlns:a16="http://schemas.microsoft.com/office/drawing/2014/main" val="4143038604"/>
                        </a:ext>
                      </a:extLst>
                    </a:gridCol>
                    <a:gridCol w="502920">
                      <a:extLst>
                        <a:ext uri="{9D8B030D-6E8A-4147-A177-3AD203B41FA5}">
                          <a16:colId xmlns:a16="http://schemas.microsoft.com/office/drawing/2014/main" val="1681271644"/>
                        </a:ext>
                      </a:extLst>
                    </a:gridCol>
                    <a:gridCol w="2011680">
                      <a:extLst>
                        <a:ext uri="{9D8B030D-6E8A-4147-A177-3AD203B41FA5}">
                          <a16:colId xmlns:a16="http://schemas.microsoft.com/office/drawing/2014/main" val="1005924357"/>
                        </a:ext>
                      </a:extLst>
                    </a:gridCol>
                  </a:tblGrid>
                  <a:tr h="370840">
                    <a:tc gridSpan="10">
                      <a:txBody>
                        <a:bodyPr/>
                        <a:lstStyle/>
                        <a:p>
                          <a:pPr algn="ctr"/>
                          <a:r>
                            <a:rPr lang="en-US" altLang="ko-Kore-KR" dirty="0">
                              <a:solidFill>
                                <a:schemeClr val="bg1"/>
                              </a:solidFill>
                            </a:rPr>
                            <a:t>4</a:t>
                          </a:r>
                          <a:r>
                            <a:rPr lang="en-US" altLang="ko-Kore-KR" baseline="30000" dirty="0">
                              <a:solidFill>
                                <a:schemeClr val="bg1"/>
                              </a:solidFill>
                            </a:rPr>
                            <a:t>th </a:t>
                          </a:r>
                          <a:r>
                            <a:rPr lang="en-US" altLang="ko-Kore-KR" dirty="0">
                              <a:solidFill>
                                <a:schemeClr val="bg1"/>
                              </a:solidFill>
                            </a:rPr>
                            <a:t>- Order</a:t>
                          </a: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ko-Kore-KR" altLang="en-US" dirty="0"/>
                        </a:p>
                      </a:txBody>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pPr algn="ctr"/>
                          <a:endParaRPr lang="ko-Kore-KR" altLang="en-US" dirty="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37612617"/>
                      </a:ext>
                    </a:extLst>
                  </a:tr>
                  <a:tr h="603568">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500" t="-64583" r="-217250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1899" t="-64583" r="-100000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7692" t="-64583" r="-1925641"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2581" t="-64583" r="-384516"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85000" t="-64583" r="-139000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24051" t="-64583" r="-251899"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80000" t="-64583" r="-895000"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47170" t="-64583" r="-125157"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823077" t="-64583" r="-410256" b="-9583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71698" t="-64583" r="-629" b="-95833"/>
                          </a:stretch>
                        </a:blipFill>
                      </a:tcPr>
                    </a:tc>
                    <a:extLst>
                      <a:ext uri="{0D108BD9-81ED-4DB2-BD59-A6C34878D82A}">
                        <a16:rowId xmlns:a16="http://schemas.microsoft.com/office/drawing/2014/main" val="3666033769"/>
                      </a:ext>
                    </a:extLst>
                  </a:tr>
                  <a:tr h="563436">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ore-KR" altLang="en-US" sz="180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07692" t="-175556" r="-1925641"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2581" t="-175556" r="-384516"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85000" t="-175556" r="-1390000"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24051" t="-175556" r="-251899"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80000" t="-175556" r="-895000"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47170" t="-175556" r="-125157"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823077" t="-175556" r="-410256" b="-2222"/>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71698" t="-175556" r="-629" b="-2222"/>
                          </a:stretch>
                        </a:blipFill>
                      </a:tcPr>
                    </a:tc>
                    <a:extLst>
                      <a:ext uri="{0D108BD9-81ED-4DB2-BD59-A6C34878D82A}">
                        <a16:rowId xmlns:a16="http://schemas.microsoft.com/office/drawing/2014/main" val="3432409926"/>
                      </a:ext>
                    </a:extLst>
                  </a:tr>
                </a:tbl>
              </a:graphicData>
            </a:graphic>
          </p:graphicFrame>
        </mc:Fallback>
      </mc:AlternateContent>
      <p:sp>
        <p:nvSpPr>
          <p:cNvPr id="20" name="직사각형 15">
            <a:extLst>
              <a:ext uri="{FF2B5EF4-FFF2-40B4-BE49-F238E27FC236}">
                <a16:creationId xmlns:a16="http://schemas.microsoft.com/office/drawing/2014/main" id="{CE552A68-BC8D-A944-820F-993C4A34A0B6}"/>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3" name="Title 1">
            <a:extLst>
              <a:ext uri="{FF2B5EF4-FFF2-40B4-BE49-F238E27FC236}">
                <a16:creationId xmlns:a16="http://schemas.microsoft.com/office/drawing/2014/main" id="{A5A39D03-90C4-7648-ACD8-9DEEF8C3BF9E}"/>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3. Model Reduction</a:t>
            </a:r>
          </a:p>
        </p:txBody>
      </p:sp>
      <p:sp>
        <p:nvSpPr>
          <p:cNvPr id="24" name="TextBox 23">
            <a:extLst>
              <a:ext uri="{FF2B5EF4-FFF2-40B4-BE49-F238E27FC236}">
                <a16:creationId xmlns:a16="http://schemas.microsoft.com/office/drawing/2014/main" id="{AE7AABF8-2361-EA4A-9D81-1404022600E3}"/>
              </a:ext>
            </a:extLst>
          </p:cNvPr>
          <p:cNvSpPr txBox="1"/>
          <p:nvPr/>
        </p:nvSpPr>
        <p:spPr>
          <a:xfrm>
            <a:off x="1601545" y="795598"/>
            <a:ext cx="6411558" cy="461665"/>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400" dirty="0" err="1"/>
              <a:t>Pad</a:t>
            </a:r>
            <a:r>
              <a:rPr lang="en-US" sz="2000" dirty="0" err="1"/>
              <a:t>e</a:t>
            </a:r>
            <a:r>
              <a:rPr lang="en-US" sz="2400" dirty="0"/>
              <a:t>́</a:t>
            </a:r>
            <a:r>
              <a:rPr lang="en-US" sz="2400" dirty="0">
                <a:effectLst/>
              </a:rPr>
              <a:t> </a:t>
            </a:r>
            <a:r>
              <a:rPr kumimoji="1" lang="en-US" altLang="ko-US" sz="2400" dirty="0"/>
              <a:t> Approximation</a:t>
            </a:r>
          </a:p>
        </p:txBody>
      </p:sp>
      <p:sp>
        <p:nvSpPr>
          <p:cNvPr id="9" name="직사각형 2">
            <a:extLst>
              <a:ext uri="{FF2B5EF4-FFF2-40B4-BE49-F238E27FC236}">
                <a16:creationId xmlns:a16="http://schemas.microsoft.com/office/drawing/2014/main" id="{43396831-DEF8-744F-9D6D-DB28DB6982F3}"/>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30</a:t>
            </a:r>
            <a:endParaRPr kumimoji="1" lang="ko-US" altLang="en-US" sz="2800" b="1" dirty="0"/>
          </a:p>
        </p:txBody>
      </p:sp>
    </p:spTree>
    <p:extLst>
      <p:ext uri="{BB962C8B-B14F-4D97-AF65-F5344CB8AC3E}">
        <p14:creationId xmlns:p14="http://schemas.microsoft.com/office/powerpoint/2010/main" val="680927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6CF43A3-EFBB-2A43-93F2-B833A0EDF3C8}"/>
              </a:ext>
            </a:extLst>
          </p:cNvPr>
          <p:cNvSpPr/>
          <p:nvPr/>
        </p:nvSpPr>
        <p:spPr>
          <a:xfrm>
            <a:off x="1" y="0"/>
            <a:ext cx="12191998"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6" name="직사각형 5">
            <a:extLst>
              <a:ext uri="{FF2B5EF4-FFF2-40B4-BE49-F238E27FC236}">
                <a16:creationId xmlns:a16="http://schemas.microsoft.com/office/drawing/2014/main" id="{4E49AE85-CF23-B646-80D3-B430C7033AFE}"/>
              </a:ext>
            </a:extLst>
          </p:cNvPr>
          <p:cNvSpPr/>
          <p:nvPr/>
        </p:nvSpPr>
        <p:spPr>
          <a:xfrm>
            <a:off x="0" y="570291"/>
            <a:ext cx="12188952"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7" name="직사각형 6">
            <a:extLst>
              <a:ext uri="{FF2B5EF4-FFF2-40B4-BE49-F238E27FC236}">
                <a16:creationId xmlns:a16="http://schemas.microsoft.com/office/drawing/2014/main" id="{A552C6A2-8695-EA4D-AB55-4C98AFCBAADC}"/>
              </a:ext>
            </a:extLst>
          </p:cNvPr>
          <p:cNvSpPr/>
          <p:nvPr/>
        </p:nvSpPr>
        <p:spPr>
          <a:xfrm>
            <a:off x="1" y="6287709"/>
            <a:ext cx="12192000"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8" name="직사각형 7">
            <a:extLst>
              <a:ext uri="{FF2B5EF4-FFF2-40B4-BE49-F238E27FC236}">
                <a16:creationId xmlns:a16="http://schemas.microsoft.com/office/drawing/2014/main" id="{67A4002C-A14A-4C45-8695-2AA4E48C46E3}"/>
              </a:ext>
            </a:extLst>
          </p:cNvPr>
          <p:cNvSpPr/>
          <p:nvPr/>
        </p:nvSpPr>
        <p:spPr>
          <a:xfrm>
            <a:off x="0" y="6104965"/>
            <a:ext cx="12191999" cy="1827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3" name="내용 개체 틀 2">
            <a:extLst>
              <a:ext uri="{FF2B5EF4-FFF2-40B4-BE49-F238E27FC236}">
                <a16:creationId xmlns:a16="http://schemas.microsoft.com/office/drawing/2014/main" id="{A32ACC1C-60D3-AF4B-8EF1-047AD23D5DA1}"/>
              </a:ext>
            </a:extLst>
          </p:cNvPr>
          <p:cNvSpPr txBox="1">
            <a:spLocks/>
          </p:cNvSpPr>
          <p:nvPr/>
        </p:nvSpPr>
        <p:spPr>
          <a:xfrm>
            <a:off x="1043968" y="1035943"/>
            <a:ext cx="8896104" cy="47861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3862" indent="-453862" algn="l">
              <a:buFont typeface="Arial" panose="020B0604020202020204" pitchFamily="34" charset="0"/>
              <a:buAutoNum type="arabicPeriod"/>
            </a:pPr>
            <a:r>
              <a:rPr kumimoji="1" lang="en-US" altLang="ko-Kore-KR" sz="3000" dirty="0"/>
              <a:t>Introduction</a:t>
            </a:r>
          </a:p>
          <a:p>
            <a:pPr marL="453862" indent="-453862" algn="l">
              <a:buFont typeface="Arial" panose="020B0604020202020204" pitchFamily="34" charset="0"/>
              <a:buAutoNum type="arabicPeriod"/>
            </a:pPr>
            <a:r>
              <a:rPr kumimoji="1" lang="en-US" altLang="ko-Kore-KR" sz="3000" dirty="0"/>
              <a:t>Lithium-Ion Battery Cell Model</a:t>
            </a:r>
          </a:p>
          <a:p>
            <a:pPr lvl="1" algn="l"/>
            <a:r>
              <a:rPr kumimoji="1" lang="en-US" altLang="ko-Kore-KR" sz="1800" dirty="0"/>
              <a:t>Basics of Lithium-Ion Battery</a:t>
            </a:r>
          </a:p>
          <a:p>
            <a:pPr lvl="1" algn="l"/>
            <a:r>
              <a:rPr kumimoji="1" lang="en-US" altLang="ko-Kore-KR" sz="1800" dirty="0"/>
              <a:t>The Single Particle Model</a:t>
            </a:r>
          </a:p>
          <a:p>
            <a:pPr marL="453862" indent="-453862" algn="l">
              <a:buFont typeface="Arial" panose="020B0604020202020204" pitchFamily="34" charset="0"/>
              <a:buAutoNum type="arabicPeriod"/>
            </a:pPr>
            <a:r>
              <a:rPr kumimoji="1" lang="en-US" altLang="ko-Kore-KR" sz="3000" dirty="0"/>
              <a:t>Model Reduction</a:t>
            </a:r>
          </a:p>
          <a:p>
            <a:pPr lvl="1" algn="l"/>
            <a:r>
              <a:rPr kumimoji="1" lang="en-US" altLang="ko-Kore-KR" sz="1800" dirty="0"/>
              <a:t>Baseline Model Reduction Method</a:t>
            </a:r>
          </a:p>
          <a:p>
            <a:pPr lvl="1" algn="l"/>
            <a:r>
              <a:rPr kumimoji="1" lang="en-US" altLang="ko-Kore-KR" sz="1800" dirty="0"/>
              <a:t>Optimization-based Model Reduction Method</a:t>
            </a:r>
            <a:endParaRPr kumimoji="1" lang="en-US" altLang="ko-Kore-KR" sz="1600" dirty="0"/>
          </a:p>
          <a:p>
            <a:pPr lvl="1" algn="l"/>
            <a:r>
              <a:rPr lang="en-US" dirty="0" err="1"/>
              <a:t>Pade</a:t>
            </a:r>
            <a:r>
              <a:rPr lang="en-US" dirty="0"/>
              <a:t>́ Approximation</a:t>
            </a:r>
            <a:r>
              <a:rPr lang="en-US" sz="1600" dirty="0"/>
              <a:t> </a:t>
            </a:r>
            <a:endParaRPr kumimoji="1" lang="en-US" altLang="ko-Kore-KR" sz="1600" dirty="0"/>
          </a:p>
          <a:p>
            <a:pPr marL="453862" indent="-453862" algn="l">
              <a:buFont typeface="Arial" panose="020B0604020202020204" pitchFamily="34" charset="0"/>
              <a:buAutoNum type="arabicPeriod"/>
            </a:pPr>
            <a:r>
              <a:rPr kumimoji="1" lang="en-US" altLang="ko-Kore-KR" sz="3000" dirty="0">
                <a:solidFill>
                  <a:srgbClr val="0070C0"/>
                </a:solidFill>
              </a:rPr>
              <a:t>Simulation and Optimization Setup</a:t>
            </a:r>
          </a:p>
          <a:p>
            <a:pPr marL="453862" indent="-453862" algn="l">
              <a:buFont typeface="Arial" panose="020B0604020202020204" pitchFamily="34" charset="0"/>
              <a:buAutoNum type="arabicPeriod"/>
            </a:pPr>
            <a:r>
              <a:rPr kumimoji="1" lang="en-US" altLang="ko-Kore-KR" sz="3000" dirty="0"/>
              <a:t>Results and Discussion</a:t>
            </a:r>
          </a:p>
          <a:p>
            <a:pPr marL="453862" indent="-453862" algn="l">
              <a:buFont typeface="Arial" panose="020B0604020202020204" pitchFamily="34" charset="0"/>
              <a:buAutoNum type="arabicPeriod"/>
            </a:pPr>
            <a:r>
              <a:rPr kumimoji="1" lang="en-US" altLang="ko-Kore-KR" sz="3000" dirty="0"/>
              <a:t>Conclusion</a:t>
            </a:r>
          </a:p>
        </p:txBody>
      </p:sp>
      <p:sp>
        <p:nvSpPr>
          <p:cNvPr id="9" name="Rectangle 8">
            <a:extLst>
              <a:ext uri="{FF2B5EF4-FFF2-40B4-BE49-F238E27FC236}">
                <a16:creationId xmlns:a16="http://schemas.microsoft.com/office/drawing/2014/main" id="{16A13728-A3B3-4A4B-A8A7-CC6AF8415403}"/>
              </a:ext>
            </a:extLst>
          </p:cNvPr>
          <p:cNvSpPr/>
          <p:nvPr/>
        </p:nvSpPr>
        <p:spPr>
          <a:xfrm>
            <a:off x="1043968" y="4245429"/>
            <a:ext cx="5993646" cy="48373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2">
            <a:extLst>
              <a:ext uri="{FF2B5EF4-FFF2-40B4-BE49-F238E27FC236}">
                <a16:creationId xmlns:a16="http://schemas.microsoft.com/office/drawing/2014/main" id="{736091C1-D813-374D-8894-D566E51CE0D7}"/>
              </a:ext>
            </a:extLst>
          </p:cNvPr>
          <p:cNvSpPr/>
          <p:nvPr/>
        </p:nvSpPr>
        <p:spPr>
          <a:xfrm>
            <a:off x="4855319" y="6287709"/>
            <a:ext cx="2481363" cy="6035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31</a:t>
            </a:r>
            <a:endParaRPr kumimoji="1" lang="ko-US" altLang="en-US" sz="2800" b="1" dirty="0"/>
          </a:p>
        </p:txBody>
      </p:sp>
    </p:spTree>
    <p:extLst>
      <p:ext uri="{BB962C8B-B14F-4D97-AF65-F5344CB8AC3E}">
        <p14:creationId xmlns:p14="http://schemas.microsoft.com/office/powerpoint/2010/main" val="2578959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33</a:t>
            </a:fld>
            <a:endParaRPr lang="en-US" dirty="0"/>
          </a:p>
        </p:txBody>
      </p:sp>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4. Simulation and Optimization Setup</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5" y="878237"/>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Baseline Model Selection for FDM Battery Cell Model</a:t>
            </a:r>
          </a:p>
        </p:txBody>
      </p:sp>
      <p:sp>
        <p:nvSpPr>
          <p:cNvPr id="24" name="직사각형 11">
            <a:extLst>
              <a:ext uri="{FF2B5EF4-FFF2-40B4-BE49-F238E27FC236}">
                <a16:creationId xmlns:a16="http://schemas.microsoft.com/office/drawing/2014/main" id="{18923428-073C-CB46-9B6A-216CCFEE2855}"/>
              </a:ext>
            </a:extLst>
          </p:cNvPr>
          <p:cNvSpPr/>
          <p:nvPr/>
        </p:nvSpPr>
        <p:spPr>
          <a:xfrm>
            <a:off x="6357257" y="2417922"/>
            <a:ext cx="5579214" cy="1631216"/>
          </a:xfrm>
          <a:prstGeom prst="rect">
            <a:avLst/>
          </a:prstGeom>
          <a:ln w="19050">
            <a:solidFill>
              <a:srgbClr val="C00000"/>
            </a:solidFill>
          </a:ln>
        </p:spPr>
        <p:txBody>
          <a:bodyPr wrap="square">
            <a:spAutoFit/>
          </a:bodyPr>
          <a:lstStyle/>
          <a:p>
            <a:pPr marL="285750" indent="-285750" algn="just">
              <a:buFont typeface="System Font Regular"/>
              <a:buChar char="-"/>
            </a:pPr>
            <a:r>
              <a:rPr kumimoji="1" lang="en-US" altLang="ko-US" sz="2000" dirty="0"/>
              <a:t>Seven values of N are selected for simulation to determine the baseline value of N for the FDM with nonlinear degradation.</a:t>
            </a:r>
          </a:p>
          <a:p>
            <a:pPr marL="285750" indent="-285750" algn="just">
              <a:buFont typeface="System Font Regular"/>
              <a:buChar char="-"/>
            </a:pPr>
            <a:endParaRPr kumimoji="1" lang="en-US" altLang="ko-US" sz="2000" dirty="0"/>
          </a:p>
          <a:p>
            <a:pPr marL="285750" indent="-285750" algn="just">
              <a:buFont typeface="System Font Regular"/>
              <a:buChar char="-"/>
            </a:pPr>
            <a:r>
              <a:rPr kumimoji="1" lang="en-US" altLang="ko-US" sz="2000" dirty="0"/>
              <a:t>N=50 and N=100 are almost identical</a:t>
            </a:r>
          </a:p>
        </p:txBody>
      </p:sp>
      <p:sp>
        <p:nvSpPr>
          <p:cNvPr id="25" name="TextBox 24">
            <a:extLst>
              <a:ext uri="{FF2B5EF4-FFF2-40B4-BE49-F238E27FC236}">
                <a16:creationId xmlns:a16="http://schemas.microsoft.com/office/drawing/2014/main" id="{09D4B5AD-732E-544E-ADFB-9D89076E35A8}"/>
              </a:ext>
            </a:extLst>
          </p:cNvPr>
          <p:cNvSpPr txBox="1"/>
          <p:nvPr/>
        </p:nvSpPr>
        <p:spPr>
          <a:xfrm>
            <a:off x="6357257" y="4291706"/>
            <a:ext cx="5579214" cy="1323439"/>
          </a:xfrm>
          <a:prstGeom prst="rect">
            <a:avLst/>
          </a:prstGeom>
          <a:noFill/>
        </p:spPr>
        <p:txBody>
          <a:bodyPr wrap="square" rtlCol="0">
            <a:spAutoFit/>
          </a:bodyPr>
          <a:lstStyle/>
          <a:p>
            <a:pPr algn="ctr"/>
            <a:r>
              <a:rPr kumimoji="1" lang="en-US" altLang="ko-Kore-KR" sz="2000" b="1" dirty="0"/>
              <a:t>→ </a:t>
            </a:r>
            <a:r>
              <a:rPr kumimoji="1" lang="en-US" altLang="ko-Kore-KR" sz="2000" dirty="0">
                <a:solidFill>
                  <a:srgbClr val="0070C0"/>
                </a:solidFill>
              </a:rPr>
              <a:t>N=50 FDM battery cell model</a:t>
            </a:r>
            <a:r>
              <a:rPr kumimoji="1" lang="en-US" altLang="ko-Kore-KR" sz="2000" dirty="0"/>
              <a:t> is an appropriate selection when considering the tradeoff between the accuracy and the number of states for the FDM. </a:t>
            </a:r>
          </a:p>
          <a:p>
            <a:pPr algn="ctr"/>
            <a:endParaRPr kumimoji="1" lang="ko-Kore-KR" altLang="en-US" sz="2000" dirty="0"/>
          </a:p>
        </p:txBody>
      </p:sp>
      <p:pic>
        <p:nvPicPr>
          <p:cNvPr id="11" name="Picture 10">
            <a:extLst>
              <a:ext uri="{FF2B5EF4-FFF2-40B4-BE49-F238E27FC236}">
                <a16:creationId xmlns:a16="http://schemas.microsoft.com/office/drawing/2014/main" id="{62A64378-3B2C-D74B-AA99-C946AD90133E}"/>
              </a:ext>
            </a:extLst>
          </p:cNvPr>
          <p:cNvPicPr/>
          <p:nvPr/>
        </p:nvPicPr>
        <p:blipFill>
          <a:blip r:embed="rId3">
            <a:extLst>
              <a:ext uri="{28A0092B-C50C-407E-A947-70E740481C1C}">
                <a14:useLocalDpi xmlns:a14="http://schemas.microsoft.com/office/drawing/2010/main" val="0"/>
              </a:ext>
            </a:extLst>
          </a:blip>
          <a:stretch>
            <a:fillRect/>
          </a:stretch>
        </p:blipFill>
        <p:spPr>
          <a:xfrm>
            <a:off x="0" y="1213727"/>
            <a:ext cx="6357257" cy="5197406"/>
          </a:xfrm>
          <a:prstGeom prst="rect">
            <a:avLst/>
          </a:prstGeom>
        </p:spPr>
      </p:pic>
      <p:pic>
        <p:nvPicPr>
          <p:cNvPr id="12" name="Picture 11">
            <a:extLst>
              <a:ext uri="{FF2B5EF4-FFF2-40B4-BE49-F238E27FC236}">
                <a16:creationId xmlns:a16="http://schemas.microsoft.com/office/drawing/2014/main" id="{F7E7CB6A-8C1F-8B4E-8B15-45A3C441DD7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0" y="2857500"/>
            <a:ext cx="4855319" cy="4033776"/>
          </a:xfrm>
          <a:prstGeom prst="rect">
            <a:avLst/>
          </a:prstGeom>
          <a:ln w="28575">
            <a:solidFill>
              <a:schemeClr val="tx1">
                <a:lumMod val="65000"/>
                <a:lumOff val="35000"/>
              </a:schemeClr>
            </a:solidFill>
          </a:ln>
        </p:spPr>
      </p:pic>
      <p:sp>
        <p:nvSpPr>
          <p:cNvPr id="13" name="Oval 12">
            <a:extLst>
              <a:ext uri="{FF2B5EF4-FFF2-40B4-BE49-F238E27FC236}">
                <a16:creationId xmlns:a16="http://schemas.microsoft.com/office/drawing/2014/main" id="{0EEF171D-F0E1-D64A-9840-4419FBBF5873}"/>
              </a:ext>
            </a:extLst>
          </p:cNvPr>
          <p:cNvSpPr/>
          <p:nvPr/>
        </p:nvSpPr>
        <p:spPr>
          <a:xfrm>
            <a:off x="2299969" y="2345993"/>
            <a:ext cx="274320" cy="274320"/>
          </a:xfrm>
          <a:prstGeom prst="ellipse">
            <a:avLst/>
          </a:prstGeom>
          <a:noFill/>
          <a:ln w="285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4" name="Straight Connector 13">
            <a:extLst>
              <a:ext uri="{FF2B5EF4-FFF2-40B4-BE49-F238E27FC236}">
                <a16:creationId xmlns:a16="http://schemas.microsoft.com/office/drawing/2014/main" id="{74CC1E72-060B-704C-B698-C717EC3CD5A4}"/>
              </a:ext>
            </a:extLst>
          </p:cNvPr>
          <p:cNvCxnSpPr>
            <a:cxnSpLocks/>
            <a:stCxn id="13" idx="4"/>
            <a:endCxn id="12" idx="0"/>
          </p:cNvCxnSpPr>
          <p:nvPr/>
        </p:nvCxnSpPr>
        <p:spPr>
          <a:xfrm flipH="1">
            <a:off x="2427660" y="2620313"/>
            <a:ext cx="9469" cy="237187"/>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직사각형 2">
            <a:extLst>
              <a:ext uri="{FF2B5EF4-FFF2-40B4-BE49-F238E27FC236}">
                <a16:creationId xmlns:a16="http://schemas.microsoft.com/office/drawing/2014/main" id="{BA4CC82B-5A3E-7642-A891-8A4E50F7D48E}"/>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32</a:t>
            </a:r>
            <a:endParaRPr kumimoji="1" lang="ko-US" altLang="en-US" sz="2800" b="1" dirty="0"/>
          </a:p>
        </p:txBody>
      </p:sp>
    </p:spTree>
    <p:extLst>
      <p:ext uri="{BB962C8B-B14F-4D97-AF65-F5344CB8AC3E}">
        <p14:creationId xmlns:p14="http://schemas.microsoft.com/office/powerpoint/2010/main" val="77131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34</a:t>
            </a:fld>
            <a:endParaRPr lang="en-US" dirty="0"/>
          </a:p>
        </p:txBody>
      </p:sp>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4. Simulation and Optimization Setup</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5" y="878237"/>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Optimization Setup</a:t>
            </a:r>
          </a:p>
        </p:txBody>
      </p:sp>
      <p:sp>
        <p:nvSpPr>
          <p:cNvPr id="24" name="직사각형 11">
            <a:extLst>
              <a:ext uri="{FF2B5EF4-FFF2-40B4-BE49-F238E27FC236}">
                <a16:creationId xmlns:a16="http://schemas.microsoft.com/office/drawing/2014/main" id="{18923428-073C-CB46-9B6A-216CCFEE2855}"/>
              </a:ext>
            </a:extLst>
          </p:cNvPr>
          <p:cNvSpPr/>
          <p:nvPr/>
        </p:nvSpPr>
        <p:spPr>
          <a:xfrm>
            <a:off x="1091952" y="1301361"/>
            <a:ext cx="10530612" cy="646331"/>
          </a:xfrm>
          <a:prstGeom prst="rect">
            <a:avLst/>
          </a:prstGeom>
          <a:ln w="19050">
            <a:solidFill>
              <a:srgbClr val="C00000"/>
            </a:solidFill>
          </a:ln>
        </p:spPr>
        <p:txBody>
          <a:bodyPr wrap="square">
            <a:spAutoFit/>
          </a:bodyPr>
          <a:lstStyle/>
          <a:p>
            <a:pPr algn="ctr"/>
            <a:r>
              <a:rPr lang="en-US" dirty="0"/>
              <a:t>To determine the optimization-based reduced-order models, the MATLAB function </a:t>
            </a:r>
            <a:r>
              <a:rPr lang="en-US" dirty="0" err="1">
                <a:latin typeface="Courier New" panose="02070309020205020404" pitchFamily="49" charset="0"/>
                <a:cs typeface="Courier New" panose="02070309020205020404" pitchFamily="49" charset="0"/>
              </a:rPr>
              <a:t>ga</a:t>
            </a:r>
            <a:r>
              <a:rPr lang="en-US" dirty="0"/>
              <a:t> is used from the MATLAB optimization toolbox</a:t>
            </a:r>
            <a:endParaRPr kumimoji="1" lang="en-US" altLang="ko-US" dirty="0"/>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E2046112-C09D-C449-995E-7F135946672F}"/>
                  </a:ext>
                </a:extLst>
              </p:cNvPr>
              <p:cNvGraphicFramePr>
                <a:graphicFrameLocks noGrp="1"/>
              </p:cNvGraphicFramePr>
              <p:nvPr/>
            </p:nvGraphicFramePr>
            <p:xfrm>
              <a:off x="569436" y="2725848"/>
              <a:ext cx="5336540" cy="3017520"/>
            </p:xfrm>
            <a:graphic>
              <a:graphicData uri="http://schemas.openxmlformats.org/drawingml/2006/table">
                <a:tbl>
                  <a:tblPr firstRow="1" firstCol="1" lastRow="1" lastCol="1" bandRow="1" bandCol="1">
                    <a:tableStyleId>{5C22544A-7EE6-4342-B048-85BDC9FD1C3A}</a:tableStyleId>
                  </a:tblPr>
                  <a:tblGrid>
                    <a:gridCol w="1447165">
                      <a:extLst>
                        <a:ext uri="{9D8B030D-6E8A-4147-A177-3AD203B41FA5}">
                          <a16:colId xmlns:a16="http://schemas.microsoft.com/office/drawing/2014/main" val="948589990"/>
                        </a:ext>
                      </a:extLst>
                    </a:gridCol>
                    <a:gridCol w="3889375">
                      <a:extLst>
                        <a:ext uri="{9D8B030D-6E8A-4147-A177-3AD203B41FA5}">
                          <a16:colId xmlns:a16="http://schemas.microsoft.com/office/drawing/2014/main" val="2719379431"/>
                        </a:ext>
                      </a:extLst>
                    </a:gridCol>
                  </a:tblGrid>
                  <a:tr h="93345">
                    <a:tc>
                      <a:txBody>
                        <a:bodyPr/>
                        <a:lstStyle/>
                        <a:p>
                          <a:pPr marL="0" marR="0" algn="ctr">
                            <a:spcBef>
                              <a:spcPts val="0"/>
                            </a:spcBef>
                            <a:spcAft>
                              <a:spcPts val="0"/>
                            </a:spcAft>
                          </a:pPr>
                          <a:r>
                            <a:rPr lang="en-US" sz="1800" dirty="0">
                              <a:effectLst/>
                            </a:rPr>
                            <a:t>Description</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800" dirty="0">
                              <a:effectLst/>
                            </a:rPr>
                            <a:t>Optimization option value</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753576056"/>
                      </a:ext>
                    </a:extLst>
                  </a:tr>
                  <a:tr h="365760">
                    <a:tc>
                      <a:txBody>
                        <a:bodyPr/>
                        <a:lstStyle/>
                        <a:p>
                          <a:pPr marL="0" marR="0" algn="ctr">
                            <a:spcBef>
                              <a:spcPts val="0"/>
                            </a:spcBef>
                            <a:spcAft>
                              <a:spcPts val="0"/>
                            </a:spcAft>
                          </a:pPr>
                          <a:r>
                            <a:rPr lang="en-US" sz="1800" dirty="0">
                              <a:solidFill>
                                <a:schemeClr val="tx1"/>
                              </a:solidFill>
                              <a:effectLst/>
                            </a:rPr>
                            <a:t>Population size</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No. of design variable </a:t>
                          </a:r>
                          <a14:m>
                            <m:oMath xmlns:m="http://schemas.openxmlformats.org/officeDocument/2006/math">
                              <m:r>
                                <a:rPr lang="en-US" sz="1800">
                                  <a:solidFill>
                                    <a:schemeClr val="tx1"/>
                                  </a:solidFill>
                                  <a:effectLst/>
                                  <a:latin typeface="Cambria Math" panose="02040503050406030204" pitchFamily="18" charset="0"/>
                                </a:rPr>
                                <m:t>×</m:t>
                              </m:r>
                            </m:oMath>
                          </a14:m>
                          <a:r>
                            <a:rPr lang="en-US" sz="1800" dirty="0">
                              <a:solidFill>
                                <a:schemeClr val="tx1"/>
                              </a:solidFill>
                              <a:effectLst/>
                            </a:rPr>
                            <a:t> 30</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1634810"/>
                      </a:ext>
                    </a:extLst>
                  </a:tr>
                  <a:tr h="365760">
                    <a:tc>
                      <a:txBody>
                        <a:bodyPr/>
                        <a:lstStyle/>
                        <a:p>
                          <a:pPr marL="0" marR="0" algn="ctr">
                            <a:spcBef>
                              <a:spcPts val="0"/>
                            </a:spcBef>
                            <a:spcAft>
                              <a:spcPts val="0"/>
                            </a:spcAft>
                          </a:pPr>
                          <a:r>
                            <a:rPr lang="en-US" sz="1800" dirty="0">
                              <a:solidFill>
                                <a:schemeClr val="tx1"/>
                              </a:solidFill>
                              <a:effectLst/>
                            </a:rPr>
                            <a:t>Crossover Fraction</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0.8</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6135728"/>
                      </a:ext>
                    </a:extLst>
                  </a:tr>
                  <a:tr h="365760">
                    <a:tc>
                      <a:txBody>
                        <a:bodyPr/>
                        <a:lstStyle/>
                        <a:p>
                          <a:pPr marL="0" marR="0" algn="ctr">
                            <a:spcBef>
                              <a:spcPts val="0"/>
                            </a:spcBef>
                            <a:spcAft>
                              <a:spcPts val="0"/>
                            </a:spcAft>
                          </a:pPr>
                          <a:r>
                            <a:rPr lang="en-US" sz="1800" dirty="0">
                              <a:solidFill>
                                <a:schemeClr val="tx1"/>
                              </a:solidFill>
                              <a:effectLst/>
                            </a:rPr>
                            <a:t>Mutation Fraction</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Randomly generate directions</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3045519"/>
                      </a:ext>
                    </a:extLst>
                  </a:tr>
                  <a:tr h="365760">
                    <a:tc>
                      <a:txBody>
                        <a:bodyPr/>
                        <a:lstStyle/>
                        <a:p>
                          <a:pPr marL="0" marR="0" algn="ctr">
                            <a:spcBef>
                              <a:spcPts val="0"/>
                            </a:spcBef>
                            <a:spcAft>
                              <a:spcPts val="0"/>
                            </a:spcAft>
                          </a:pPr>
                          <a:r>
                            <a:rPr lang="en-US" sz="1800">
                              <a:solidFill>
                                <a:schemeClr val="tx1"/>
                              </a:solidFill>
                              <a:effectLst/>
                            </a:rPr>
                            <a:t>Max generation</a:t>
                          </a:r>
                          <a:endParaRPr lang="en-US" sz="180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4000</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0547649"/>
                      </a:ext>
                    </a:extLst>
                  </a:tr>
                  <a:tr h="365760">
                    <a:tc>
                      <a:txBody>
                        <a:bodyPr/>
                        <a:lstStyle/>
                        <a:p>
                          <a:pPr marL="0" marR="0" algn="ctr">
                            <a:spcBef>
                              <a:spcPts val="0"/>
                            </a:spcBef>
                            <a:spcAft>
                              <a:spcPts val="0"/>
                            </a:spcAft>
                          </a:pPr>
                          <a:r>
                            <a:rPr lang="en-US" sz="1800" dirty="0">
                              <a:solidFill>
                                <a:schemeClr val="tx1"/>
                              </a:solidFill>
                              <a:effectLst/>
                            </a:rPr>
                            <a:t>Bounds</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Lower bounds = -1</a:t>
                          </a:r>
                        </a:p>
                        <a:p>
                          <a:pPr marL="0" marR="0" algn="ctr">
                            <a:spcBef>
                              <a:spcPts val="0"/>
                            </a:spcBef>
                            <a:spcAft>
                              <a:spcPts val="0"/>
                            </a:spcAft>
                          </a:pPr>
                          <a:r>
                            <a:rPr lang="en-US" sz="1800" dirty="0">
                              <a:solidFill>
                                <a:schemeClr val="tx1"/>
                              </a:solidFill>
                              <a:effectLst/>
                            </a:rPr>
                            <a:t>Upper bounds = 1</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3100343"/>
                      </a:ext>
                    </a:extLst>
                  </a:tr>
                </a:tbl>
              </a:graphicData>
            </a:graphic>
          </p:graphicFrame>
        </mc:Choice>
        <mc:Fallback xmlns="">
          <p:graphicFrame>
            <p:nvGraphicFramePr>
              <p:cNvPr id="2" name="Table 1">
                <a:extLst>
                  <a:ext uri="{FF2B5EF4-FFF2-40B4-BE49-F238E27FC236}">
                    <a16:creationId xmlns:a16="http://schemas.microsoft.com/office/drawing/2014/main" id="{E2046112-C09D-C449-995E-7F135946672F}"/>
                  </a:ext>
                </a:extLst>
              </p:cNvPr>
              <p:cNvGraphicFramePr>
                <a:graphicFrameLocks noGrp="1"/>
              </p:cNvGraphicFramePr>
              <p:nvPr/>
            </p:nvGraphicFramePr>
            <p:xfrm>
              <a:off x="569436" y="2725848"/>
              <a:ext cx="5336540" cy="3017520"/>
            </p:xfrm>
            <a:graphic>
              <a:graphicData uri="http://schemas.openxmlformats.org/drawingml/2006/table">
                <a:tbl>
                  <a:tblPr firstRow="1" firstCol="1" lastRow="1" lastCol="1" bandRow="1" bandCol="1">
                    <a:tableStyleId>{5C22544A-7EE6-4342-B048-85BDC9FD1C3A}</a:tableStyleId>
                  </a:tblPr>
                  <a:tblGrid>
                    <a:gridCol w="1447165">
                      <a:extLst>
                        <a:ext uri="{9D8B030D-6E8A-4147-A177-3AD203B41FA5}">
                          <a16:colId xmlns:a16="http://schemas.microsoft.com/office/drawing/2014/main" val="948589990"/>
                        </a:ext>
                      </a:extLst>
                    </a:gridCol>
                    <a:gridCol w="3889375">
                      <a:extLst>
                        <a:ext uri="{9D8B030D-6E8A-4147-A177-3AD203B41FA5}">
                          <a16:colId xmlns:a16="http://schemas.microsoft.com/office/drawing/2014/main" val="2719379431"/>
                        </a:ext>
                      </a:extLst>
                    </a:gridCol>
                  </a:tblGrid>
                  <a:tr h="274320">
                    <a:tc>
                      <a:txBody>
                        <a:bodyPr/>
                        <a:lstStyle/>
                        <a:p>
                          <a:pPr marL="0" marR="0" algn="ctr">
                            <a:spcBef>
                              <a:spcPts val="0"/>
                            </a:spcBef>
                            <a:spcAft>
                              <a:spcPts val="0"/>
                            </a:spcAft>
                          </a:pPr>
                          <a:r>
                            <a:rPr lang="en-US" sz="1800" dirty="0">
                              <a:effectLst/>
                            </a:rPr>
                            <a:t>Description</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800" dirty="0">
                              <a:effectLst/>
                            </a:rPr>
                            <a:t>Optimization option value</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2753576056"/>
                      </a:ext>
                    </a:extLst>
                  </a:tr>
                  <a:tr h="548640">
                    <a:tc>
                      <a:txBody>
                        <a:bodyPr/>
                        <a:lstStyle/>
                        <a:p>
                          <a:pPr marL="0" marR="0" algn="ctr">
                            <a:spcBef>
                              <a:spcPts val="0"/>
                            </a:spcBef>
                            <a:spcAft>
                              <a:spcPts val="0"/>
                            </a:spcAft>
                          </a:pPr>
                          <a:r>
                            <a:rPr lang="en-US" sz="1800" dirty="0">
                              <a:solidFill>
                                <a:schemeClr val="tx1"/>
                              </a:solidFill>
                              <a:effectLst/>
                            </a:rPr>
                            <a:t>Population size</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7013" t="-65116" r="-325" b="-432558"/>
                          </a:stretch>
                        </a:blipFill>
                      </a:tcPr>
                    </a:tc>
                    <a:extLst>
                      <a:ext uri="{0D108BD9-81ED-4DB2-BD59-A6C34878D82A}">
                        <a16:rowId xmlns:a16="http://schemas.microsoft.com/office/drawing/2014/main" val="3151634810"/>
                      </a:ext>
                    </a:extLst>
                  </a:tr>
                  <a:tr h="548640">
                    <a:tc>
                      <a:txBody>
                        <a:bodyPr/>
                        <a:lstStyle/>
                        <a:p>
                          <a:pPr marL="0" marR="0" algn="ctr">
                            <a:spcBef>
                              <a:spcPts val="0"/>
                            </a:spcBef>
                            <a:spcAft>
                              <a:spcPts val="0"/>
                            </a:spcAft>
                          </a:pPr>
                          <a:r>
                            <a:rPr lang="en-US" sz="1800" dirty="0">
                              <a:solidFill>
                                <a:schemeClr val="tx1"/>
                              </a:solidFill>
                              <a:effectLst/>
                            </a:rPr>
                            <a:t>Crossover Fraction</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0.8</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6135728"/>
                      </a:ext>
                    </a:extLst>
                  </a:tr>
                  <a:tr h="548640">
                    <a:tc>
                      <a:txBody>
                        <a:bodyPr/>
                        <a:lstStyle/>
                        <a:p>
                          <a:pPr marL="0" marR="0" algn="ctr">
                            <a:spcBef>
                              <a:spcPts val="0"/>
                            </a:spcBef>
                            <a:spcAft>
                              <a:spcPts val="0"/>
                            </a:spcAft>
                          </a:pPr>
                          <a:r>
                            <a:rPr lang="en-US" sz="1800" dirty="0">
                              <a:solidFill>
                                <a:schemeClr val="tx1"/>
                              </a:solidFill>
                              <a:effectLst/>
                            </a:rPr>
                            <a:t>Mutation Fraction</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Randomly generate directions</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3045519"/>
                      </a:ext>
                    </a:extLst>
                  </a:tr>
                  <a:tr h="548640">
                    <a:tc>
                      <a:txBody>
                        <a:bodyPr/>
                        <a:lstStyle/>
                        <a:p>
                          <a:pPr marL="0" marR="0" algn="ctr">
                            <a:spcBef>
                              <a:spcPts val="0"/>
                            </a:spcBef>
                            <a:spcAft>
                              <a:spcPts val="0"/>
                            </a:spcAft>
                          </a:pPr>
                          <a:r>
                            <a:rPr lang="en-US" sz="1800">
                              <a:solidFill>
                                <a:schemeClr val="tx1"/>
                              </a:solidFill>
                              <a:effectLst/>
                            </a:rPr>
                            <a:t>Max generation</a:t>
                          </a:r>
                          <a:endParaRPr lang="en-US" sz="180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4000</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0547649"/>
                      </a:ext>
                    </a:extLst>
                  </a:tr>
                  <a:tr h="548640">
                    <a:tc>
                      <a:txBody>
                        <a:bodyPr/>
                        <a:lstStyle/>
                        <a:p>
                          <a:pPr marL="0" marR="0" algn="ctr">
                            <a:spcBef>
                              <a:spcPts val="0"/>
                            </a:spcBef>
                            <a:spcAft>
                              <a:spcPts val="0"/>
                            </a:spcAft>
                          </a:pPr>
                          <a:r>
                            <a:rPr lang="en-US" sz="1800" dirty="0">
                              <a:solidFill>
                                <a:schemeClr val="tx1"/>
                              </a:solidFill>
                              <a:effectLst/>
                            </a:rPr>
                            <a:t>Bounds</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Lower bounds = -1</a:t>
                          </a:r>
                        </a:p>
                        <a:p>
                          <a:pPr marL="0" marR="0" algn="ctr">
                            <a:spcBef>
                              <a:spcPts val="0"/>
                            </a:spcBef>
                            <a:spcAft>
                              <a:spcPts val="0"/>
                            </a:spcAft>
                          </a:pPr>
                          <a:r>
                            <a:rPr lang="en-US" sz="1800" dirty="0">
                              <a:solidFill>
                                <a:schemeClr val="tx1"/>
                              </a:solidFill>
                              <a:effectLst/>
                            </a:rPr>
                            <a:t>Upper bounds = 1</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3100343"/>
                      </a:ext>
                    </a:extLst>
                  </a:tr>
                </a:tbl>
              </a:graphicData>
            </a:graphic>
          </p:graphicFrame>
        </mc:Fallback>
      </mc:AlternateContent>
      <p:graphicFrame>
        <p:nvGraphicFramePr>
          <p:cNvPr id="3" name="Table 2">
            <a:extLst>
              <a:ext uri="{FF2B5EF4-FFF2-40B4-BE49-F238E27FC236}">
                <a16:creationId xmlns:a16="http://schemas.microsoft.com/office/drawing/2014/main" id="{078406DB-D8BD-B648-B849-B0BA6C8413E4}"/>
              </a:ext>
            </a:extLst>
          </p:cNvPr>
          <p:cNvGraphicFramePr>
            <a:graphicFrameLocks noGrp="1"/>
          </p:cNvGraphicFramePr>
          <p:nvPr>
            <p:extLst>
              <p:ext uri="{D42A27DB-BD31-4B8C-83A1-F6EECF244321}">
                <p14:modId xmlns:p14="http://schemas.microsoft.com/office/powerpoint/2010/main" val="3013852908"/>
              </p:ext>
            </p:extLst>
          </p:nvPr>
        </p:nvGraphicFramePr>
        <p:xfrm>
          <a:off x="6286024" y="2725848"/>
          <a:ext cx="5336540" cy="3017520"/>
        </p:xfrm>
        <a:graphic>
          <a:graphicData uri="http://schemas.openxmlformats.org/drawingml/2006/table">
            <a:tbl>
              <a:tblPr firstRow="1" firstCol="1" lastRow="1" lastCol="1" bandRow="1" bandCol="1">
                <a:tableStyleId>{5C22544A-7EE6-4342-B048-85BDC9FD1C3A}</a:tableStyleId>
              </a:tblPr>
              <a:tblGrid>
                <a:gridCol w="1930324">
                  <a:extLst>
                    <a:ext uri="{9D8B030D-6E8A-4147-A177-3AD203B41FA5}">
                      <a16:colId xmlns:a16="http://schemas.microsoft.com/office/drawing/2014/main" val="1211150005"/>
                    </a:ext>
                  </a:extLst>
                </a:gridCol>
                <a:gridCol w="3406216">
                  <a:extLst>
                    <a:ext uri="{9D8B030D-6E8A-4147-A177-3AD203B41FA5}">
                      <a16:colId xmlns:a16="http://schemas.microsoft.com/office/drawing/2014/main" val="1757283697"/>
                    </a:ext>
                  </a:extLst>
                </a:gridCol>
              </a:tblGrid>
              <a:tr h="93345">
                <a:tc>
                  <a:txBody>
                    <a:bodyPr/>
                    <a:lstStyle/>
                    <a:p>
                      <a:pPr marL="0" marR="0" algn="ctr">
                        <a:spcBef>
                          <a:spcPts val="0"/>
                        </a:spcBef>
                        <a:spcAft>
                          <a:spcPts val="0"/>
                        </a:spcAft>
                      </a:pPr>
                      <a:r>
                        <a:rPr lang="en-US" sz="1800" dirty="0">
                          <a:effectLst/>
                        </a:rPr>
                        <a:t>Description</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0" marR="0" algn="ctr">
                        <a:spcBef>
                          <a:spcPts val="0"/>
                        </a:spcBef>
                        <a:spcAft>
                          <a:spcPts val="0"/>
                        </a:spcAft>
                      </a:pPr>
                      <a:r>
                        <a:rPr lang="en-US" sz="1800" dirty="0">
                          <a:effectLst/>
                        </a:rPr>
                        <a:t>Computer cluster specification</a:t>
                      </a:r>
                      <a:endParaRPr lang="en-US" sz="1800" dirty="0">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val="145890828"/>
                  </a:ext>
                </a:extLst>
              </a:tr>
              <a:tr h="365760">
                <a:tc>
                  <a:txBody>
                    <a:bodyPr/>
                    <a:lstStyle/>
                    <a:p>
                      <a:pPr marL="0" marR="0" algn="ctr">
                        <a:spcBef>
                          <a:spcPts val="0"/>
                        </a:spcBef>
                        <a:spcAft>
                          <a:spcPts val="0"/>
                        </a:spcAft>
                      </a:pPr>
                      <a:r>
                        <a:rPr lang="en-US" sz="1800" dirty="0">
                          <a:solidFill>
                            <a:schemeClr val="tx1"/>
                          </a:solidFill>
                          <a:effectLst/>
                        </a:rPr>
                        <a:t>Type</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a:solidFill>
                            <a:schemeClr val="tx1"/>
                          </a:solidFill>
                          <a:effectLst/>
                        </a:rPr>
                        <a:t>CPU</a:t>
                      </a:r>
                      <a:endParaRPr lang="en-US" sz="180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99145917"/>
                  </a:ext>
                </a:extLst>
              </a:tr>
              <a:tr h="365760">
                <a:tc>
                  <a:txBody>
                    <a:bodyPr/>
                    <a:lstStyle/>
                    <a:p>
                      <a:pPr marL="0" marR="0" algn="ctr">
                        <a:spcBef>
                          <a:spcPts val="0"/>
                        </a:spcBef>
                        <a:spcAft>
                          <a:spcPts val="0"/>
                        </a:spcAft>
                      </a:pPr>
                      <a:r>
                        <a:rPr lang="en-US" sz="1800" dirty="0">
                          <a:solidFill>
                            <a:schemeClr val="tx1"/>
                          </a:solidFill>
                          <a:effectLst/>
                        </a:rPr>
                        <a:t>Total nodes</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a:solidFill>
                            <a:schemeClr val="tx1"/>
                          </a:solidFill>
                          <a:effectLst/>
                        </a:rPr>
                        <a:t>467</a:t>
                      </a:r>
                      <a:endParaRPr lang="en-US" sz="180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4008875"/>
                  </a:ext>
                </a:extLst>
              </a:tr>
              <a:tr h="365760">
                <a:tc>
                  <a:txBody>
                    <a:bodyPr/>
                    <a:lstStyle/>
                    <a:p>
                      <a:pPr marL="0" marR="0" algn="ctr">
                        <a:spcBef>
                          <a:spcPts val="0"/>
                        </a:spcBef>
                        <a:spcAft>
                          <a:spcPts val="0"/>
                        </a:spcAft>
                      </a:pPr>
                      <a:r>
                        <a:rPr lang="en-US" sz="1800" dirty="0">
                          <a:solidFill>
                            <a:schemeClr val="tx1"/>
                          </a:solidFill>
                          <a:effectLst/>
                        </a:rPr>
                        <a:t>Cores/Processors</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18</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8285746"/>
                  </a:ext>
                </a:extLst>
              </a:tr>
              <a:tr h="365760">
                <a:tc>
                  <a:txBody>
                    <a:bodyPr/>
                    <a:lstStyle/>
                    <a:p>
                      <a:pPr marL="0" marR="0" algn="ctr">
                        <a:spcBef>
                          <a:spcPts val="0"/>
                        </a:spcBef>
                        <a:spcAft>
                          <a:spcPts val="0"/>
                        </a:spcAft>
                      </a:pPr>
                      <a:r>
                        <a:rPr lang="en-US" sz="1800">
                          <a:solidFill>
                            <a:schemeClr val="tx1"/>
                          </a:solidFill>
                          <a:effectLst/>
                        </a:rPr>
                        <a:t>Cores/Node</a:t>
                      </a:r>
                      <a:endParaRPr lang="en-US" sz="180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36</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339091"/>
                  </a:ext>
                </a:extLst>
              </a:tr>
              <a:tr h="365760">
                <a:tc>
                  <a:txBody>
                    <a:bodyPr/>
                    <a:lstStyle/>
                    <a:p>
                      <a:pPr marL="0" marR="0" algn="ctr">
                        <a:spcBef>
                          <a:spcPts val="0"/>
                        </a:spcBef>
                        <a:spcAft>
                          <a:spcPts val="0"/>
                        </a:spcAft>
                      </a:pPr>
                      <a:r>
                        <a:rPr lang="en-US" sz="1800">
                          <a:solidFill>
                            <a:schemeClr val="tx1"/>
                          </a:solidFill>
                          <a:effectLst/>
                        </a:rPr>
                        <a:t>Total cores in partition</a:t>
                      </a:r>
                      <a:endParaRPr lang="en-US" sz="180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16,812</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87041294"/>
                  </a:ext>
                </a:extLst>
              </a:tr>
              <a:tr h="365760">
                <a:tc>
                  <a:txBody>
                    <a:bodyPr/>
                    <a:lstStyle/>
                    <a:p>
                      <a:pPr marL="0" marR="0" algn="ctr">
                        <a:spcBef>
                          <a:spcPts val="0"/>
                        </a:spcBef>
                        <a:spcAft>
                          <a:spcPts val="0"/>
                        </a:spcAft>
                      </a:pPr>
                      <a:r>
                        <a:rPr lang="en-US" sz="1800">
                          <a:solidFill>
                            <a:schemeClr val="tx1"/>
                          </a:solidFill>
                          <a:effectLst/>
                        </a:rPr>
                        <a:t>Memory/Node</a:t>
                      </a:r>
                      <a:endParaRPr lang="en-US" sz="180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192 GB</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30065350"/>
                  </a:ext>
                </a:extLst>
              </a:tr>
              <a:tr h="365760">
                <a:tc>
                  <a:txBody>
                    <a:bodyPr/>
                    <a:lstStyle/>
                    <a:p>
                      <a:pPr marL="0" marR="0" algn="ctr">
                        <a:spcBef>
                          <a:spcPts val="0"/>
                        </a:spcBef>
                        <a:spcAft>
                          <a:spcPts val="0"/>
                        </a:spcAft>
                      </a:pPr>
                      <a:r>
                        <a:rPr lang="en-US" sz="1800" dirty="0">
                          <a:solidFill>
                            <a:schemeClr val="tx1"/>
                          </a:solidFill>
                          <a:effectLst/>
                        </a:rPr>
                        <a:t>Memory/Core</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spcBef>
                          <a:spcPts val="0"/>
                        </a:spcBef>
                        <a:spcAft>
                          <a:spcPts val="0"/>
                        </a:spcAft>
                      </a:pPr>
                      <a:r>
                        <a:rPr lang="en-US" sz="1800" dirty="0">
                          <a:solidFill>
                            <a:schemeClr val="tx1"/>
                          </a:solidFill>
                          <a:effectLst/>
                        </a:rPr>
                        <a:t>5.33 GB</a:t>
                      </a:r>
                      <a:endParaRPr lang="en-US" sz="1800" dirty="0">
                        <a:solidFill>
                          <a:schemeClr val="tx1"/>
                        </a:solidFill>
                        <a:effectLst/>
                        <a:latin typeface="Times New Roman" panose="02020603050405020304" pitchFamily="18" charset="0"/>
                        <a:ea typeface="Batang" panose="02030600000101010101" pitchFamily="18" charset="-127"/>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3017093"/>
                  </a:ext>
                </a:extLst>
              </a:tr>
            </a:tbl>
          </a:graphicData>
        </a:graphic>
      </p:graphicFrame>
      <p:sp>
        <p:nvSpPr>
          <p:cNvPr id="13" name="TextBox 12">
            <a:extLst>
              <a:ext uri="{FF2B5EF4-FFF2-40B4-BE49-F238E27FC236}">
                <a16:creationId xmlns:a16="http://schemas.microsoft.com/office/drawing/2014/main" id="{D0108F3C-46ED-B345-9ACC-7E8EBFD1289C}"/>
              </a:ext>
            </a:extLst>
          </p:cNvPr>
          <p:cNvSpPr txBox="1"/>
          <p:nvPr/>
        </p:nvSpPr>
        <p:spPr>
          <a:xfrm>
            <a:off x="1576495" y="2302984"/>
            <a:ext cx="3322421" cy="369332"/>
          </a:xfrm>
          <a:prstGeom prst="rect">
            <a:avLst/>
          </a:prstGeom>
          <a:noFill/>
        </p:spPr>
        <p:txBody>
          <a:bodyPr wrap="square" rtlCol="0">
            <a:spAutoFit/>
          </a:bodyPr>
          <a:lstStyle/>
          <a:p>
            <a:pPr algn="ctr"/>
            <a:r>
              <a:rPr kumimoji="1" lang="en-US" altLang="ko-Kore-KR" dirty="0"/>
              <a:t>GA options</a:t>
            </a:r>
            <a:endParaRPr kumimoji="1" lang="ko-Kore-KR" altLang="en-US" dirty="0"/>
          </a:p>
        </p:txBody>
      </p:sp>
      <p:sp>
        <p:nvSpPr>
          <p:cNvPr id="14" name="TextBox 13">
            <a:extLst>
              <a:ext uri="{FF2B5EF4-FFF2-40B4-BE49-F238E27FC236}">
                <a16:creationId xmlns:a16="http://schemas.microsoft.com/office/drawing/2014/main" id="{0ECB5AE7-8A6F-4C4F-9694-6DBB95A7938F}"/>
              </a:ext>
            </a:extLst>
          </p:cNvPr>
          <p:cNvSpPr txBox="1"/>
          <p:nvPr/>
        </p:nvSpPr>
        <p:spPr>
          <a:xfrm>
            <a:off x="6286025" y="2079898"/>
            <a:ext cx="5336540" cy="646331"/>
          </a:xfrm>
          <a:prstGeom prst="rect">
            <a:avLst/>
          </a:prstGeom>
          <a:noFill/>
        </p:spPr>
        <p:txBody>
          <a:bodyPr wrap="square" rtlCol="0">
            <a:spAutoFit/>
          </a:bodyPr>
          <a:lstStyle/>
          <a:p>
            <a:pPr algn="ctr"/>
            <a:r>
              <a:rPr kumimoji="1" lang="en-US" altLang="ko-Kore-KR" dirty="0"/>
              <a:t>Computer cluster specification used to operate the GA code</a:t>
            </a:r>
            <a:endParaRPr kumimoji="1" lang="ko-Kore-KR" altLang="en-US" dirty="0"/>
          </a:p>
        </p:txBody>
      </p:sp>
      <p:sp>
        <p:nvSpPr>
          <p:cNvPr id="12" name="직사각형 2">
            <a:extLst>
              <a:ext uri="{FF2B5EF4-FFF2-40B4-BE49-F238E27FC236}">
                <a16:creationId xmlns:a16="http://schemas.microsoft.com/office/drawing/2014/main" id="{8EB4E83E-28F0-984A-9543-85373ACCE445}"/>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33</a:t>
            </a:r>
            <a:endParaRPr kumimoji="1" lang="ko-US" altLang="en-US" sz="2800" b="1" dirty="0"/>
          </a:p>
        </p:txBody>
      </p:sp>
    </p:spTree>
    <p:extLst>
      <p:ext uri="{BB962C8B-B14F-4D97-AF65-F5344CB8AC3E}">
        <p14:creationId xmlns:p14="http://schemas.microsoft.com/office/powerpoint/2010/main" val="27192193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35</a:t>
            </a:fld>
            <a:endParaRPr lang="en-US" dirty="0"/>
          </a:p>
        </p:txBody>
      </p:sp>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4. Simulation and Optimization Setup</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5" y="878237"/>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Optimization Setup</a:t>
            </a:r>
          </a:p>
        </p:txBody>
      </p:sp>
      <p:sp>
        <p:nvSpPr>
          <p:cNvPr id="24" name="직사각형 11">
            <a:extLst>
              <a:ext uri="{FF2B5EF4-FFF2-40B4-BE49-F238E27FC236}">
                <a16:creationId xmlns:a16="http://schemas.microsoft.com/office/drawing/2014/main" id="{18923428-073C-CB46-9B6A-216CCFEE2855}"/>
              </a:ext>
            </a:extLst>
          </p:cNvPr>
          <p:cNvSpPr/>
          <p:nvPr/>
        </p:nvSpPr>
        <p:spPr>
          <a:xfrm>
            <a:off x="1091952" y="1301361"/>
            <a:ext cx="10530612" cy="923330"/>
          </a:xfrm>
          <a:prstGeom prst="rect">
            <a:avLst/>
          </a:prstGeom>
          <a:ln w="19050">
            <a:solidFill>
              <a:srgbClr val="C00000"/>
            </a:solidFill>
          </a:ln>
        </p:spPr>
        <p:txBody>
          <a:bodyPr wrap="square">
            <a:spAutoFit/>
          </a:bodyPr>
          <a:lstStyle/>
          <a:p>
            <a:pPr algn="ctr"/>
            <a:r>
              <a:rPr lang="en-US" dirty="0"/>
              <a:t>Two input current profiles are used to fit the design variable values</a:t>
            </a:r>
          </a:p>
          <a:p>
            <a:pPr algn="ctr"/>
            <a:r>
              <a:rPr kumimoji="1" lang="en-US" altLang="ko-US" dirty="0"/>
              <a:t>These are input to the N=50 FDM-based model to determine the true output trajectories for the </a:t>
            </a:r>
          </a:p>
          <a:p>
            <a:pPr algn="ctr"/>
            <a:r>
              <a:rPr kumimoji="1" lang="en-US" altLang="ko-US" dirty="0"/>
              <a:t>optimization-based reduced-order model to match</a:t>
            </a:r>
          </a:p>
        </p:txBody>
      </p:sp>
      <p:sp>
        <p:nvSpPr>
          <p:cNvPr id="13" name="TextBox 12">
            <a:extLst>
              <a:ext uri="{FF2B5EF4-FFF2-40B4-BE49-F238E27FC236}">
                <a16:creationId xmlns:a16="http://schemas.microsoft.com/office/drawing/2014/main" id="{D0108F3C-46ED-B345-9ACC-7E8EBFD1289C}"/>
              </a:ext>
            </a:extLst>
          </p:cNvPr>
          <p:cNvSpPr txBox="1"/>
          <p:nvPr/>
        </p:nvSpPr>
        <p:spPr>
          <a:xfrm>
            <a:off x="2583555" y="2357485"/>
            <a:ext cx="3322421" cy="369332"/>
          </a:xfrm>
          <a:prstGeom prst="rect">
            <a:avLst/>
          </a:prstGeom>
          <a:noFill/>
        </p:spPr>
        <p:txBody>
          <a:bodyPr wrap="square" rtlCol="0">
            <a:spAutoFit/>
          </a:bodyPr>
          <a:lstStyle/>
          <a:p>
            <a:pPr algn="ctr"/>
            <a:r>
              <a:rPr kumimoji="1" lang="en-US" altLang="ko-Kore-KR" dirty="0"/>
              <a:t>Pulse input</a:t>
            </a:r>
            <a:endParaRPr kumimoji="1" lang="ko-Kore-KR" altLang="en-US" dirty="0"/>
          </a:p>
        </p:txBody>
      </p:sp>
      <p:sp>
        <p:nvSpPr>
          <p:cNvPr id="14" name="TextBox 13">
            <a:extLst>
              <a:ext uri="{FF2B5EF4-FFF2-40B4-BE49-F238E27FC236}">
                <a16:creationId xmlns:a16="http://schemas.microsoft.com/office/drawing/2014/main" id="{0ECB5AE7-8A6F-4C4F-9694-6DBB95A7938F}"/>
              </a:ext>
            </a:extLst>
          </p:cNvPr>
          <p:cNvSpPr txBox="1"/>
          <p:nvPr/>
        </p:nvSpPr>
        <p:spPr>
          <a:xfrm>
            <a:off x="5277845" y="2357485"/>
            <a:ext cx="5336540" cy="369332"/>
          </a:xfrm>
          <a:prstGeom prst="rect">
            <a:avLst/>
          </a:prstGeom>
          <a:noFill/>
        </p:spPr>
        <p:txBody>
          <a:bodyPr wrap="square" rtlCol="0">
            <a:spAutoFit/>
          </a:bodyPr>
          <a:lstStyle/>
          <a:p>
            <a:pPr algn="ctr"/>
            <a:r>
              <a:rPr kumimoji="1" lang="en-US" altLang="ko-Kore-KR" dirty="0"/>
              <a:t>Sinusoidal wave input</a:t>
            </a:r>
            <a:endParaRPr kumimoji="1" lang="ko-Kore-KR" altLang="en-US" dirty="0"/>
          </a:p>
        </p:txBody>
      </p:sp>
      <p:pic>
        <p:nvPicPr>
          <p:cNvPr id="12" name="Picture 11">
            <a:extLst>
              <a:ext uri="{FF2B5EF4-FFF2-40B4-BE49-F238E27FC236}">
                <a16:creationId xmlns:a16="http://schemas.microsoft.com/office/drawing/2014/main" id="{CD84DC73-7097-3748-B36E-5299AB01E30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53975" y="2704466"/>
            <a:ext cx="8084049" cy="3639150"/>
          </a:xfrm>
          <a:prstGeom prst="rect">
            <a:avLst/>
          </a:prstGeom>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168044C-EB75-EE43-9B30-3A570CAAD120}"/>
                  </a:ext>
                </a:extLst>
              </p:cNvPr>
              <p:cNvSpPr/>
              <p:nvPr/>
            </p:nvSpPr>
            <p:spPr>
              <a:xfrm>
                <a:off x="4634444" y="571733"/>
                <a:ext cx="7557556" cy="2055243"/>
              </a:xfrm>
              <a:prstGeom prst="rect">
                <a:avLst/>
              </a:prstGeom>
              <a:solidFill>
                <a:schemeClr val="bg1"/>
              </a:solidFill>
              <a:ln w="19050">
                <a:solidFill>
                  <a:srgbClr val="C00000"/>
                </a:solidFill>
              </a:ln>
            </p:spPr>
            <p:txBody>
              <a:bodyPr wrap="square">
                <a:spAutoFit/>
              </a:bodyPr>
              <a:lstStyle/>
              <a:p>
                <a:pPr algn="just"/>
                <a:r>
                  <a:rPr lang="en-US" dirty="0"/>
                  <a:t>Optimization-based reduced-order model</a:t>
                </a:r>
              </a:p>
              <a:p>
                <a:pPr algn="ct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e>
                        </m:acc>
                      </m:e>
                      <m:sub>
                        <m:r>
                          <a:rPr lang="en-US" i="1">
                            <a:latin typeface="Cambria Math" panose="02040503050406030204" pitchFamily="18" charset="0"/>
                          </a:rPr>
                          <m:t>𝑟</m:t>
                        </m:r>
                      </m:sub>
                    </m:sSub>
                    <m:r>
                      <a:rPr lang="en-US" i="1">
                        <a:latin typeface="Cambria Math" panose="02040503050406030204" pitchFamily="18" charset="0"/>
                      </a:rPr>
                      <m:t>=</m:t>
                    </m:r>
                    <m:r>
                      <a:rPr lang="en-US" i="1" smtClean="0">
                        <a:latin typeface="Cambria Math" panose="02040503050406030204" pitchFamily="18" charset="0"/>
                      </a:rPr>
                      <m:t>𝐴</m:t>
                    </m:r>
                    <m:sSub>
                      <m:sSubPr>
                        <m:ctrlPr>
                          <a:rPr lang="en-US" i="1">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𝑧</m:t>
                            </m:r>
                          </m:e>
                        </m:acc>
                      </m:e>
                      <m:sub>
                        <m:r>
                          <a:rPr lang="en-US" i="1">
                            <a:latin typeface="Cambria Math" panose="02040503050406030204" pitchFamily="18" charset="0"/>
                          </a:rPr>
                          <m:t>𝑟</m:t>
                        </m:r>
                      </m:sub>
                    </m:sSub>
                    <m:r>
                      <a:rPr lang="en-US" i="1">
                        <a:latin typeface="Cambria Math" panose="02040503050406030204" pitchFamily="18" charset="0"/>
                      </a:rPr>
                      <m:t>+</m:t>
                    </m:r>
                    <m:r>
                      <a:rPr lang="en-US" i="1" smtClean="0">
                        <a:latin typeface="Cambria Math" panose="02040503050406030204" pitchFamily="18" charset="0"/>
                      </a:rPr>
                      <m:t>𝐵</m:t>
                    </m:r>
                    <m:r>
                      <a:rPr lang="en-US" i="1">
                        <a:latin typeface="Cambria Math" panose="02040503050406030204" pitchFamily="18" charset="0"/>
                      </a:rPr>
                      <m:t>𝐼</m:t>
                    </m:r>
                  </m:oMath>
                </a14:m>
                <a:r>
                  <a:rPr lang="en-US" dirty="0">
                    <a:effectLst/>
                  </a:rPr>
                  <a:t> </a:t>
                </a:r>
              </a:p>
              <a:p>
                <a:pPr algn="ct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𝑟</m:t>
                        </m:r>
                      </m:sub>
                    </m:sSub>
                    <m:r>
                      <a:rPr lang="en-US" i="1">
                        <a:latin typeface="Cambria Math" panose="02040503050406030204" pitchFamily="18" charset="0"/>
                      </a:rPr>
                      <m:t>=</m:t>
                    </m:r>
                    <m:r>
                      <a:rPr lang="en-US" b="0" i="1" smtClean="0">
                        <a:latin typeface="Cambria Math" panose="02040503050406030204" pitchFamily="18" charset="0"/>
                      </a:rPr>
                      <m:t>𝐶</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sub>
                        <m:r>
                          <a:rPr lang="en-US" i="1">
                            <a:latin typeface="Cambria Math" panose="02040503050406030204" pitchFamily="18" charset="0"/>
                          </a:rPr>
                          <m:t>𝑟</m:t>
                        </m:r>
                      </m:sub>
                    </m:sSub>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𝐼</m:t>
                    </m:r>
                  </m:oMath>
                </a14:m>
                <a:r>
                  <a:rPr lang="en-US" dirty="0">
                    <a:effectLst/>
                  </a:rPr>
                  <a:t> </a:t>
                </a:r>
              </a:p>
              <a:p>
                <a:pPr algn="just"/>
                <a:r>
                  <a:rPr lang="en-US" dirty="0"/>
                  <a:t>Objective function</a:t>
                </a: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𝒥</m:t>
                      </m:r>
                      <m:r>
                        <a:rPr lang="en-US" b="0" i="1" smtClean="0">
                          <a:effectLst/>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ad>
                        <m:radPr>
                          <m:degHide m:val="on"/>
                          <m:ctrlPr>
                            <a:rPr lang="en-US" b="0" i="1" smtClean="0">
                              <a:effectLst/>
                              <a:latin typeface="Cambria Math" panose="02040503050406030204" pitchFamily="18" charset="0"/>
                            </a:rPr>
                          </m:ctrlPr>
                        </m:radPr>
                        <m:deg/>
                        <m:e>
                          <m:nary>
                            <m:naryPr>
                              <m:ctrlPr>
                                <a:rPr lang="en-US" b="0" i="1" smtClean="0">
                                  <a:effectLst/>
                                  <a:latin typeface="Cambria Math" panose="02040503050406030204" pitchFamily="18" charset="0"/>
                                </a:rPr>
                              </m:ctrlPr>
                            </m:naryPr>
                            <m:sub>
                              <m:r>
                                <m:rPr>
                                  <m:brk m:alnAt="23"/>
                                </m:rPr>
                                <a:rPr lang="en-US" b="0" i="1" smtClean="0">
                                  <a:effectLst/>
                                  <a:latin typeface="Cambria Math" panose="02040503050406030204" pitchFamily="18" charset="0"/>
                                </a:rPr>
                                <m:t>0</m:t>
                              </m:r>
                            </m:sub>
                            <m:sup>
                              <m:r>
                                <a:rPr lang="en-US" b="0" i="1" smtClean="0">
                                  <a:effectLst/>
                                  <a:latin typeface="Cambria Math" panose="02040503050406030204" pitchFamily="18" charset="0"/>
                                </a:rPr>
                                <m:t>𝑡</m:t>
                              </m:r>
                            </m:sup>
                            <m:e>
                              <m:sSup>
                                <m:sSupPr>
                                  <m:ctrlPr>
                                    <a:rPr lang="en-US" b="0" i="1" smtClean="0">
                                      <a:effectLst/>
                                      <a:latin typeface="Cambria Math" panose="02040503050406030204" pitchFamily="18" charset="0"/>
                                    </a:rPr>
                                  </m:ctrlPr>
                                </m:sSupPr>
                                <m:e>
                                  <m:d>
                                    <m:dPr>
                                      <m:ctrlPr>
                                        <a:rPr lang="en-US" b="0" i="1" smtClean="0">
                                          <a:effectLst/>
                                          <a:latin typeface="Cambria Math" panose="02040503050406030204" pitchFamily="18" charset="0"/>
                                        </a:rPr>
                                      </m:ctrlPr>
                                    </m:dPr>
                                    <m:e>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𝑡𝑟𝑢𝑒</m:t>
                                          </m:r>
                                          <m:r>
                                            <a:rPr lang="en-US" b="0" i="1" smtClean="0">
                                              <a:effectLst/>
                                              <a:latin typeface="Cambria Math" panose="02040503050406030204" pitchFamily="18" charset="0"/>
                                            </a:rPr>
                                            <m:t>,1</m:t>
                                          </m:r>
                                        </m:sub>
                                      </m:sSub>
                                      <m:r>
                                        <a:rPr lang="en-US" b="0" i="1" smtClean="0">
                                          <a:effectLst/>
                                          <a:latin typeface="Cambria Math" panose="02040503050406030204" pitchFamily="18" charset="0"/>
                                        </a:rPr>
                                        <m:t>−</m:t>
                                      </m:r>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𝑟</m:t>
                                          </m:r>
                                          <m:r>
                                            <a:rPr lang="en-US" b="0" i="1" smtClean="0">
                                              <a:effectLst/>
                                              <a:latin typeface="Cambria Math" panose="02040503050406030204" pitchFamily="18" charset="0"/>
                                            </a:rPr>
                                            <m:t>,1</m:t>
                                          </m:r>
                                        </m:sub>
                                      </m:sSub>
                                      <m:d>
                                        <m:dPr>
                                          <m:ctrlPr>
                                            <a:rPr lang="en-US" b="0" i="1" smtClean="0">
                                              <a:effectLst/>
                                              <a:latin typeface="Cambria Math" panose="02040503050406030204" pitchFamily="18" charset="0"/>
                                            </a:rPr>
                                          </m:ctrlPr>
                                        </m:dPr>
                                        <m:e>
                                          <m:r>
                                            <a:rPr lang="en-US" b="1" i="1" smtClean="0">
                                              <a:effectLst/>
                                              <a:latin typeface="Cambria Math" panose="02040503050406030204" pitchFamily="18" charset="0"/>
                                              <a:ea typeface="Cambria Math" panose="02040503050406030204" pitchFamily="18" charset="0"/>
                                            </a:rPr>
                                            <m:t>𝝈</m:t>
                                          </m:r>
                                        </m:e>
                                      </m:d>
                                    </m:e>
                                  </m:d>
                                </m:e>
                                <m:sup>
                                  <m:r>
                                    <a:rPr lang="en-US" b="0" i="1" smtClean="0">
                                      <a:effectLst/>
                                      <a:latin typeface="Cambria Math" panose="02040503050406030204" pitchFamily="18" charset="0"/>
                                    </a:rPr>
                                    <m:t>2</m:t>
                                  </m:r>
                                </m:sup>
                              </m:sSup>
                              <m:r>
                                <a:rPr lang="en-US" b="0" i="1" smtClean="0">
                                  <a:effectLst/>
                                  <a:latin typeface="Cambria Math" panose="02040503050406030204" pitchFamily="18" charset="0"/>
                                </a:rPr>
                                <m:t>𝑑𝑡</m:t>
                              </m:r>
                            </m:e>
                          </m:nary>
                        </m:e>
                      </m:rad>
                      <m:r>
                        <a:rPr lang="en-US" b="0" i="1" smtClean="0">
                          <a:effectLst/>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2</m:t>
                          </m:r>
                        </m:sub>
                      </m:sSub>
                      <m:rad>
                        <m:radPr>
                          <m:degHide m:val="on"/>
                          <m:ctrlPr>
                            <a:rPr lang="en-US" i="1">
                              <a:latin typeface="Cambria Math" panose="02040503050406030204" pitchFamily="18" charset="0"/>
                            </a:rPr>
                          </m:ctrlPr>
                        </m:radPr>
                        <m:deg/>
                        <m:e>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𝑡</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𝑡𝑟𝑢𝑒</m:t>
                                          </m:r>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𝑟</m:t>
                                          </m:r>
                                          <m:r>
                                            <a:rPr lang="en-US" i="1">
                                              <a:latin typeface="Cambria Math" panose="02040503050406030204" pitchFamily="18" charset="0"/>
                                            </a:rPr>
                                            <m:t>,2</m:t>
                                          </m:r>
                                        </m:sub>
                                      </m:sSub>
                                      <m:d>
                                        <m:dPr>
                                          <m:ctrlPr>
                                            <a:rPr lang="en-US" i="1">
                                              <a:latin typeface="Cambria Math" panose="02040503050406030204" pitchFamily="18" charset="0"/>
                                            </a:rPr>
                                          </m:ctrlPr>
                                        </m:dPr>
                                        <m:e>
                                          <m:r>
                                            <a:rPr lang="en-US" b="1" i="1">
                                              <a:latin typeface="Cambria Math" panose="02040503050406030204" pitchFamily="18" charset="0"/>
                                              <a:ea typeface="Cambria Math" panose="02040503050406030204" pitchFamily="18" charset="0"/>
                                            </a:rPr>
                                            <m:t>𝝈</m:t>
                                          </m:r>
                                        </m:e>
                                      </m:d>
                                    </m:e>
                                  </m:d>
                                </m:e>
                                <m:sup>
                                  <m:r>
                                    <a:rPr lang="en-US" i="1">
                                      <a:latin typeface="Cambria Math" panose="02040503050406030204" pitchFamily="18" charset="0"/>
                                    </a:rPr>
                                    <m:t>2</m:t>
                                  </m:r>
                                </m:sup>
                              </m:sSup>
                              <m:r>
                                <a:rPr lang="en-US" i="1">
                                  <a:latin typeface="Cambria Math" panose="02040503050406030204" pitchFamily="18" charset="0"/>
                                </a:rPr>
                                <m:t>𝑑𝑡</m:t>
                              </m:r>
                            </m:e>
                          </m:nary>
                        </m:e>
                      </m:rad>
                    </m:oMath>
                  </m:oMathPara>
                </a14:m>
                <a:endParaRPr lang="en-US" dirty="0">
                  <a:effectLst/>
                </a:endParaRPr>
              </a:p>
            </p:txBody>
          </p:sp>
        </mc:Choice>
        <mc:Fallback xmlns="">
          <p:sp>
            <p:nvSpPr>
              <p:cNvPr id="5" name="Rectangle 4">
                <a:extLst>
                  <a:ext uri="{FF2B5EF4-FFF2-40B4-BE49-F238E27FC236}">
                    <a16:creationId xmlns:a16="http://schemas.microsoft.com/office/drawing/2014/main" id="{5168044C-EB75-EE43-9B30-3A570CAAD120}"/>
                  </a:ext>
                </a:extLst>
              </p:cNvPr>
              <p:cNvSpPr>
                <a:spLocks noRot="1" noChangeAspect="1" noMove="1" noResize="1" noEditPoints="1" noAdjustHandles="1" noChangeArrowheads="1" noChangeShapeType="1" noTextEdit="1"/>
              </p:cNvSpPr>
              <p:nvPr/>
            </p:nvSpPr>
            <p:spPr>
              <a:xfrm>
                <a:off x="4634444" y="571733"/>
                <a:ext cx="7557556" cy="2055243"/>
              </a:xfrm>
              <a:prstGeom prst="rect">
                <a:avLst/>
              </a:prstGeom>
              <a:blipFill>
                <a:blip r:embed="rId4"/>
                <a:stretch>
                  <a:fillRect l="-670" t="-1220" b="-75000"/>
                </a:stretch>
              </a:blipFill>
              <a:ln w="19050">
                <a:solidFill>
                  <a:srgbClr val="C00000"/>
                </a:solidFill>
              </a:ln>
            </p:spPr>
            <p:txBody>
              <a:bodyPr/>
              <a:lstStyle/>
              <a:p>
                <a:r>
                  <a:rPr lang="en-US">
                    <a:noFill/>
                  </a:rPr>
                  <a:t> </a:t>
                </a:r>
              </a:p>
            </p:txBody>
          </p:sp>
        </mc:Fallback>
      </mc:AlternateContent>
      <p:sp>
        <p:nvSpPr>
          <p:cNvPr id="15" name="직사각형 2">
            <a:extLst>
              <a:ext uri="{FF2B5EF4-FFF2-40B4-BE49-F238E27FC236}">
                <a16:creationId xmlns:a16="http://schemas.microsoft.com/office/drawing/2014/main" id="{907B3AD7-CDAD-9248-9D70-756CD06112B7}"/>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34</a:t>
            </a:r>
            <a:endParaRPr kumimoji="1" lang="ko-US" altLang="en-US" sz="2800" b="1" dirty="0"/>
          </a:p>
        </p:txBody>
      </p:sp>
    </p:spTree>
    <p:extLst>
      <p:ext uri="{BB962C8B-B14F-4D97-AF65-F5344CB8AC3E}">
        <p14:creationId xmlns:p14="http://schemas.microsoft.com/office/powerpoint/2010/main" val="352342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36</a:t>
            </a:fld>
            <a:endParaRPr lang="en-US" dirty="0"/>
          </a:p>
        </p:txBody>
      </p:sp>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4. Simulation and Optimization Setup</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5" y="878237"/>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Simulation Setup for validation</a:t>
            </a:r>
          </a:p>
        </p:txBody>
      </p:sp>
      <p:sp>
        <p:nvSpPr>
          <p:cNvPr id="24" name="직사각형 11">
            <a:extLst>
              <a:ext uri="{FF2B5EF4-FFF2-40B4-BE49-F238E27FC236}">
                <a16:creationId xmlns:a16="http://schemas.microsoft.com/office/drawing/2014/main" id="{18923428-073C-CB46-9B6A-216CCFEE2855}"/>
              </a:ext>
            </a:extLst>
          </p:cNvPr>
          <p:cNvSpPr/>
          <p:nvPr/>
        </p:nvSpPr>
        <p:spPr>
          <a:xfrm>
            <a:off x="1091952" y="1399335"/>
            <a:ext cx="10530612" cy="646331"/>
          </a:xfrm>
          <a:prstGeom prst="rect">
            <a:avLst/>
          </a:prstGeom>
          <a:ln w="19050">
            <a:solidFill>
              <a:srgbClr val="C00000"/>
            </a:solidFill>
          </a:ln>
        </p:spPr>
        <p:txBody>
          <a:bodyPr wrap="square">
            <a:spAutoFit/>
          </a:bodyPr>
          <a:lstStyle/>
          <a:p>
            <a:pPr algn="ctr"/>
            <a:r>
              <a:rPr lang="en-US" dirty="0"/>
              <a:t>To validate the </a:t>
            </a:r>
            <a:r>
              <a:rPr lang="en-US" dirty="0" err="1"/>
              <a:t>Pade</a:t>
            </a:r>
            <a:r>
              <a:rPr lang="en-US" dirty="0"/>
              <a:t>́-based and optimization based reduced-order models, two realistic input current profiles are used</a:t>
            </a:r>
            <a:endParaRPr kumimoji="1" lang="en-US" altLang="ko-US" dirty="0"/>
          </a:p>
        </p:txBody>
      </p:sp>
      <p:pic>
        <p:nvPicPr>
          <p:cNvPr id="11" name="Picture 10">
            <a:extLst>
              <a:ext uri="{FF2B5EF4-FFF2-40B4-BE49-F238E27FC236}">
                <a16:creationId xmlns:a16="http://schemas.microsoft.com/office/drawing/2014/main" id="{0810C33B-A231-6648-A995-7C9F3F9E37A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64759" y="2580513"/>
            <a:ext cx="8083296" cy="3639312"/>
          </a:xfrm>
          <a:prstGeom prst="rect">
            <a:avLst/>
          </a:prstGeom>
        </p:spPr>
      </p:pic>
      <p:sp>
        <p:nvSpPr>
          <p:cNvPr id="15" name="TextBox 14">
            <a:extLst>
              <a:ext uri="{FF2B5EF4-FFF2-40B4-BE49-F238E27FC236}">
                <a16:creationId xmlns:a16="http://schemas.microsoft.com/office/drawing/2014/main" id="{6864EAAD-7160-1B4D-A164-44426AF6E653}"/>
              </a:ext>
            </a:extLst>
          </p:cNvPr>
          <p:cNvSpPr txBox="1"/>
          <p:nvPr/>
        </p:nvSpPr>
        <p:spPr>
          <a:xfrm>
            <a:off x="2632540" y="2182847"/>
            <a:ext cx="3322421" cy="646331"/>
          </a:xfrm>
          <a:prstGeom prst="rect">
            <a:avLst/>
          </a:prstGeom>
          <a:noFill/>
        </p:spPr>
        <p:txBody>
          <a:bodyPr wrap="square" rtlCol="0">
            <a:spAutoFit/>
          </a:bodyPr>
          <a:lstStyle/>
          <a:p>
            <a:pPr algn="ctr"/>
            <a:r>
              <a:rPr kumimoji="1" lang="en-US" altLang="ko-Kore-KR" dirty="0"/>
              <a:t>Sinusoidal wave input for validation</a:t>
            </a:r>
            <a:endParaRPr kumimoji="1" lang="ko-Kore-KR" altLang="en-US" dirty="0"/>
          </a:p>
        </p:txBody>
      </p:sp>
      <p:sp>
        <p:nvSpPr>
          <p:cNvPr id="17" name="TextBox 16">
            <a:extLst>
              <a:ext uri="{FF2B5EF4-FFF2-40B4-BE49-F238E27FC236}">
                <a16:creationId xmlns:a16="http://schemas.microsoft.com/office/drawing/2014/main" id="{D07C7F12-4A8C-EE4D-AC37-034BFFCA364F}"/>
              </a:ext>
            </a:extLst>
          </p:cNvPr>
          <p:cNvSpPr txBox="1"/>
          <p:nvPr/>
        </p:nvSpPr>
        <p:spPr>
          <a:xfrm>
            <a:off x="5277845" y="2357485"/>
            <a:ext cx="5336540" cy="369332"/>
          </a:xfrm>
          <a:prstGeom prst="rect">
            <a:avLst/>
          </a:prstGeom>
          <a:noFill/>
        </p:spPr>
        <p:txBody>
          <a:bodyPr wrap="square" rtlCol="0">
            <a:spAutoFit/>
          </a:bodyPr>
          <a:lstStyle/>
          <a:p>
            <a:pPr algn="ctr"/>
            <a:r>
              <a:rPr kumimoji="1" lang="en-US" altLang="ko-Kore-KR" dirty="0"/>
              <a:t>UDDS current profile [39]</a:t>
            </a:r>
            <a:endParaRPr kumimoji="1" lang="ko-Kore-KR" altLang="en-US" dirty="0"/>
          </a:p>
        </p:txBody>
      </p:sp>
      <p:sp>
        <p:nvSpPr>
          <p:cNvPr id="13" name="직사각형 2">
            <a:extLst>
              <a:ext uri="{FF2B5EF4-FFF2-40B4-BE49-F238E27FC236}">
                <a16:creationId xmlns:a16="http://schemas.microsoft.com/office/drawing/2014/main" id="{FFD27F62-3C3C-FA44-94E1-2F69B924FC93}"/>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35</a:t>
            </a:r>
            <a:endParaRPr kumimoji="1" lang="ko-US" altLang="en-US" sz="2800" b="1" dirty="0"/>
          </a:p>
        </p:txBody>
      </p:sp>
    </p:spTree>
    <p:extLst>
      <p:ext uri="{BB962C8B-B14F-4D97-AF65-F5344CB8AC3E}">
        <p14:creationId xmlns:p14="http://schemas.microsoft.com/office/powerpoint/2010/main" val="119964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6CF43A3-EFBB-2A43-93F2-B833A0EDF3C8}"/>
              </a:ext>
            </a:extLst>
          </p:cNvPr>
          <p:cNvSpPr/>
          <p:nvPr/>
        </p:nvSpPr>
        <p:spPr>
          <a:xfrm>
            <a:off x="1" y="0"/>
            <a:ext cx="12191998"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6" name="직사각형 5">
            <a:extLst>
              <a:ext uri="{FF2B5EF4-FFF2-40B4-BE49-F238E27FC236}">
                <a16:creationId xmlns:a16="http://schemas.microsoft.com/office/drawing/2014/main" id="{4E49AE85-CF23-B646-80D3-B430C7033AFE}"/>
              </a:ext>
            </a:extLst>
          </p:cNvPr>
          <p:cNvSpPr/>
          <p:nvPr/>
        </p:nvSpPr>
        <p:spPr>
          <a:xfrm>
            <a:off x="0" y="570291"/>
            <a:ext cx="12188952"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7" name="직사각형 6">
            <a:extLst>
              <a:ext uri="{FF2B5EF4-FFF2-40B4-BE49-F238E27FC236}">
                <a16:creationId xmlns:a16="http://schemas.microsoft.com/office/drawing/2014/main" id="{A552C6A2-8695-EA4D-AB55-4C98AFCBAADC}"/>
              </a:ext>
            </a:extLst>
          </p:cNvPr>
          <p:cNvSpPr/>
          <p:nvPr/>
        </p:nvSpPr>
        <p:spPr>
          <a:xfrm>
            <a:off x="1" y="6287709"/>
            <a:ext cx="12192000"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8" name="직사각형 7">
            <a:extLst>
              <a:ext uri="{FF2B5EF4-FFF2-40B4-BE49-F238E27FC236}">
                <a16:creationId xmlns:a16="http://schemas.microsoft.com/office/drawing/2014/main" id="{67A4002C-A14A-4C45-8695-2AA4E48C46E3}"/>
              </a:ext>
            </a:extLst>
          </p:cNvPr>
          <p:cNvSpPr/>
          <p:nvPr/>
        </p:nvSpPr>
        <p:spPr>
          <a:xfrm>
            <a:off x="0" y="6104965"/>
            <a:ext cx="12191999" cy="1827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3" name="내용 개체 틀 2">
            <a:extLst>
              <a:ext uri="{FF2B5EF4-FFF2-40B4-BE49-F238E27FC236}">
                <a16:creationId xmlns:a16="http://schemas.microsoft.com/office/drawing/2014/main" id="{A32ACC1C-60D3-AF4B-8EF1-047AD23D5DA1}"/>
              </a:ext>
            </a:extLst>
          </p:cNvPr>
          <p:cNvSpPr txBox="1">
            <a:spLocks/>
          </p:cNvSpPr>
          <p:nvPr/>
        </p:nvSpPr>
        <p:spPr>
          <a:xfrm>
            <a:off x="1043968" y="1035943"/>
            <a:ext cx="8896104" cy="47861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3862" indent="-453862" algn="l">
              <a:buFont typeface="Arial" panose="020B0604020202020204" pitchFamily="34" charset="0"/>
              <a:buAutoNum type="arabicPeriod"/>
            </a:pPr>
            <a:r>
              <a:rPr kumimoji="1" lang="en-US" altLang="ko-Kore-KR" sz="3000" dirty="0"/>
              <a:t>Introduction</a:t>
            </a:r>
          </a:p>
          <a:p>
            <a:pPr marL="453862" indent="-453862" algn="l">
              <a:buFont typeface="Arial" panose="020B0604020202020204" pitchFamily="34" charset="0"/>
              <a:buAutoNum type="arabicPeriod"/>
            </a:pPr>
            <a:r>
              <a:rPr kumimoji="1" lang="en-US" altLang="ko-Kore-KR" sz="3000" dirty="0"/>
              <a:t>Lithium-Ion Battery Cell Model</a:t>
            </a:r>
          </a:p>
          <a:p>
            <a:pPr lvl="1" algn="l"/>
            <a:r>
              <a:rPr kumimoji="1" lang="en-US" altLang="ko-Kore-KR" sz="1800" dirty="0"/>
              <a:t>Basics of Lithium-Ion Battery</a:t>
            </a:r>
          </a:p>
          <a:p>
            <a:pPr lvl="1" algn="l"/>
            <a:r>
              <a:rPr kumimoji="1" lang="en-US" altLang="ko-Kore-KR" sz="1800" dirty="0"/>
              <a:t>The Single Particle Model</a:t>
            </a:r>
          </a:p>
          <a:p>
            <a:pPr marL="453862" indent="-453862" algn="l">
              <a:buFont typeface="Arial" panose="020B0604020202020204" pitchFamily="34" charset="0"/>
              <a:buAutoNum type="arabicPeriod"/>
            </a:pPr>
            <a:r>
              <a:rPr kumimoji="1" lang="en-US" altLang="ko-Kore-KR" sz="3000" dirty="0"/>
              <a:t>Model Reduction</a:t>
            </a:r>
          </a:p>
          <a:p>
            <a:pPr lvl="1" algn="l"/>
            <a:r>
              <a:rPr kumimoji="1" lang="en-US" altLang="ko-Kore-KR" sz="1800" dirty="0"/>
              <a:t>Baseline Model Reduction Method</a:t>
            </a:r>
          </a:p>
          <a:p>
            <a:pPr lvl="1" algn="l"/>
            <a:r>
              <a:rPr kumimoji="1" lang="en-US" altLang="ko-Kore-KR" sz="1800" dirty="0"/>
              <a:t>Optimization-based Model Reduction Method</a:t>
            </a:r>
            <a:endParaRPr kumimoji="1" lang="en-US" altLang="ko-Kore-KR" sz="1600" dirty="0"/>
          </a:p>
          <a:p>
            <a:pPr lvl="1" algn="l"/>
            <a:r>
              <a:rPr lang="en-US" dirty="0" err="1"/>
              <a:t>Pade</a:t>
            </a:r>
            <a:r>
              <a:rPr lang="en-US" dirty="0"/>
              <a:t>́ Approximation</a:t>
            </a:r>
            <a:r>
              <a:rPr lang="en-US" sz="1600" dirty="0"/>
              <a:t> </a:t>
            </a:r>
            <a:endParaRPr kumimoji="1" lang="en-US" altLang="ko-Kore-KR" sz="1600" dirty="0"/>
          </a:p>
          <a:p>
            <a:pPr marL="453862" indent="-453862" algn="l">
              <a:buFont typeface="Arial" panose="020B0604020202020204" pitchFamily="34" charset="0"/>
              <a:buAutoNum type="arabicPeriod"/>
            </a:pPr>
            <a:r>
              <a:rPr kumimoji="1" lang="en-US" altLang="ko-Kore-KR" sz="3000" dirty="0"/>
              <a:t>Simulation and Optimization Setup</a:t>
            </a:r>
          </a:p>
          <a:p>
            <a:pPr marL="453862" indent="-453862" algn="l">
              <a:buFont typeface="Arial" panose="020B0604020202020204" pitchFamily="34" charset="0"/>
              <a:buAutoNum type="arabicPeriod"/>
            </a:pPr>
            <a:r>
              <a:rPr kumimoji="1" lang="en-US" altLang="ko-Kore-KR" sz="3000" dirty="0">
                <a:solidFill>
                  <a:srgbClr val="0070C0"/>
                </a:solidFill>
              </a:rPr>
              <a:t>Results and Discussion</a:t>
            </a:r>
          </a:p>
          <a:p>
            <a:pPr marL="453862" indent="-453862" algn="l">
              <a:buFont typeface="Arial" panose="020B0604020202020204" pitchFamily="34" charset="0"/>
              <a:buAutoNum type="arabicPeriod"/>
            </a:pPr>
            <a:r>
              <a:rPr kumimoji="1" lang="en-US" altLang="ko-Kore-KR" sz="3000" dirty="0"/>
              <a:t>Conclusion</a:t>
            </a:r>
          </a:p>
        </p:txBody>
      </p:sp>
      <p:sp>
        <p:nvSpPr>
          <p:cNvPr id="9" name="Rectangle 8">
            <a:extLst>
              <a:ext uri="{FF2B5EF4-FFF2-40B4-BE49-F238E27FC236}">
                <a16:creationId xmlns:a16="http://schemas.microsoft.com/office/drawing/2014/main" id="{115084D4-1076-1645-9C40-4CDBC0441568}"/>
              </a:ext>
            </a:extLst>
          </p:cNvPr>
          <p:cNvSpPr/>
          <p:nvPr/>
        </p:nvSpPr>
        <p:spPr>
          <a:xfrm>
            <a:off x="1043968" y="4800600"/>
            <a:ext cx="4132189" cy="43935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2">
            <a:extLst>
              <a:ext uri="{FF2B5EF4-FFF2-40B4-BE49-F238E27FC236}">
                <a16:creationId xmlns:a16="http://schemas.microsoft.com/office/drawing/2014/main" id="{1E6D8118-4C57-BC47-9604-BABB1CE927E7}"/>
              </a:ext>
            </a:extLst>
          </p:cNvPr>
          <p:cNvSpPr/>
          <p:nvPr/>
        </p:nvSpPr>
        <p:spPr>
          <a:xfrm>
            <a:off x="4855319" y="6287709"/>
            <a:ext cx="2481363" cy="6035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36</a:t>
            </a:r>
            <a:endParaRPr kumimoji="1" lang="ko-US" altLang="en-US" sz="2800" b="1" dirty="0"/>
          </a:p>
        </p:txBody>
      </p:sp>
    </p:spTree>
    <p:extLst>
      <p:ext uri="{BB962C8B-B14F-4D97-AF65-F5344CB8AC3E}">
        <p14:creationId xmlns:p14="http://schemas.microsoft.com/office/powerpoint/2010/main" val="1600582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38</a:t>
            </a:fld>
            <a:endParaRPr lang="en-US" dirty="0"/>
          </a:p>
        </p:txBody>
      </p:sp>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943553"/>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a:t>
            </a:r>
            <a:r>
              <a:rPr kumimoji="1" lang="en-US" altLang="ko-US" sz="2000" dirty="0">
                <a:solidFill>
                  <a:srgbClr val="0070C0"/>
                </a:solidFill>
              </a:rPr>
              <a:t>General Degradation </a:t>
            </a:r>
            <a:r>
              <a:rPr kumimoji="1" lang="en-US" altLang="ko-US" sz="2000" dirty="0"/>
              <a:t>Reduced-Order Model</a:t>
            </a:r>
          </a:p>
        </p:txBody>
      </p:sp>
      <p:sp>
        <p:nvSpPr>
          <p:cNvPr id="2" name="Left Bracket 1">
            <a:extLst>
              <a:ext uri="{FF2B5EF4-FFF2-40B4-BE49-F238E27FC236}">
                <a16:creationId xmlns:a16="http://schemas.microsoft.com/office/drawing/2014/main" id="{3095A75C-A128-F649-AEAC-62A4A9029BFD}"/>
              </a:ext>
            </a:extLst>
          </p:cNvPr>
          <p:cNvSpPr/>
          <p:nvPr/>
        </p:nvSpPr>
        <p:spPr>
          <a:xfrm>
            <a:off x="705963" y="2458866"/>
            <a:ext cx="588789" cy="2432304"/>
          </a:xfrm>
          <a:prstGeom prst="lef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075AB156-E9F2-A142-BBB4-85EEB34C672B}"/>
              </a:ext>
            </a:extLst>
          </p:cNvPr>
          <p:cNvSpPr/>
          <p:nvPr/>
        </p:nvSpPr>
        <p:spPr>
          <a:xfrm>
            <a:off x="1294752" y="2243857"/>
            <a:ext cx="10399059" cy="2862322"/>
          </a:xfrm>
          <a:prstGeom prst="rect">
            <a:avLst/>
          </a:prstGeom>
        </p:spPr>
        <p:txBody>
          <a:bodyPr wrap="square">
            <a:spAutoFit/>
          </a:bodyPr>
          <a:lstStyle/>
          <a:p>
            <a:r>
              <a:rPr kumimoji="1" lang="en-US" altLang="ko-Kore-KR" sz="2000" dirty="0"/>
              <a:t>(1) The conventional </a:t>
            </a:r>
            <a:r>
              <a:rPr kumimoji="1" lang="en-US" altLang="ko-Kore-KR" sz="2000" dirty="0" err="1"/>
              <a:t>Pade</a:t>
            </a:r>
            <a:r>
              <a:rPr lang="en-US" sz="2000" dirty="0"/>
              <a:t>́</a:t>
            </a:r>
            <a:r>
              <a:rPr kumimoji="1" lang="en-US" altLang="ko-Kore-KR" sz="2000" dirty="0"/>
              <a:t> approximation model</a:t>
            </a:r>
          </a:p>
          <a:p>
            <a:endParaRPr kumimoji="1" lang="en-US" altLang="ko-US" sz="2000" dirty="0"/>
          </a:p>
          <a:p>
            <a:endParaRPr kumimoji="1" lang="en-US" altLang="ko-US" sz="2000" dirty="0"/>
          </a:p>
          <a:p>
            <a:endParaRPr kumimoji="1" lang="en-US" altLang="ko-US" sz="2000" dirty="0"/>
          </a:p>
          <a:p>
            <a:r>
              <a:rPr kumimoji="1" lang="en-US" altLang="ko-US" sz="2000" dirty="0"/>
              <a:t>(2) The proposed </a:t>
            </a:r>
            <a:r>
              <a:rPr kumimoji="1" lang="en-US" altLang="ko-US" sz="2000" dirty="0" err="1"/>
              <a:t>Pade</a:t>
            </a:r>
            <a:r>
              <a:rPr lang="en-US" sz="2000" dirty="0"/>
              <a:t>́</a:t>
            </a:r>
            <a:r>
              <a:rPr kumimoji="1" lang="en-US" altLang="ko-US" sz="2000" dirty="0"/>
              <a:t> approximation model</a:t>
            </a:r>
          </a:p>
          <a:p>
            <a:endParaRPr kumimoji="1" lang="en-US" altLang="ko-US" sz="2000" dirty="0"/>
          </a:p>
          <a:p>
            <a:endParaRPr kumimoji="1" lang="en-US" altLang="ko-US" sz="2000" dirty="0"/>
          </a:p>
          <a:p>
            <a:endParaRPr kumimoji="1" lang="en-US" altLang="ko-US" sz="2000" dirty="0"/>
          </a:p>
          <a:p>
            <a:r>
              <a:rPr kumimoji="1" lang="en-US" altLang="ko-US" sz="2000" dirty="0"/>
              <a:t>(3) The optimization-based model</a:t>
            </a:r>
            <a:endParaRPr lang="en-US" altLang="ko-US" sz="2000" dirty="0"/>
          </a:p>
        </p:txBody>
      </p:sp>
      <p:cxnSp>
        <p:nvCxnSpPr>
          <p:cNvPr id="5" name="Straight Connector 4">
            <a:extLst>
              <a:ext uri="{FF2B5EF4-FFF2-40B4-BE49-F238E27FC236}">
                <a16:creationId xmlns:a16="http://schemas.microsoft.com/office/drawing/2014/main" id="{0ADBA988-F41D-7A4C-8689-161E495C0A15}"/>
              </a:ext>
            </a:extLst>
          </p:cNvPr>
          <p:cNvCxnSpPr>
            <a:cxnSpLocks/>
            <a:stCxn id="12" idx="1"/>
            <a:endCxn id="2" idx="1"/>
          </p:cNvCxnSpPr>
          <p:nvPr/>
        </p:nvCxnSpPr>
        <p:spPr>
          <a:xfrm flipH="1">
            <a:off x="705963" y="3675018"/>
            <a:ext cx="588789"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989AA31-408E-C349-8A94-DAB5055D121D}"/>
              </a:ext>
            </a:extLst>
          </p:cNvPr>
          <p:cNvSpPr txBox="1"/>
          <p:nvPr/>
        </p:nvSpPr>
        <p:spPr>
          <a:xfrm>
            <a:off x="8196277" y="3474963"/>
            <a:ext cx="3322421" cy="400110"/>
          </a:xfrm>
          <a:prstGeom prst="rect">
            <a:avLst/>
          </a:prstGeom>
          <a:noFill/>
          <a:ln w="19050">
            <a:solidFill>
              <a:srgbClr val="C00000"/>
            </a:solidFill>
          </a:ln>
        </p:spPr>
        <p:txBody>
          <a:bodyPr wrap="square" rtlCol="0">
            <a:spAutoFit/>
          </a:bodyPr>
          <a:lstStyle/>
          <a:p>
            <a:pPr algn="ctr"/>
            <a:r>
              <a:rPr kumimoji="1" lang="en-US" altLang="ko-Kore-KR" sz="2000" dirty="0"/>
              <a:t>N=50 FDM battery cell model</a:t>
            </a:r>
            <a:endParaRPr kumimoji="1" lang="ko-Kore-KR" altLang="en-US" sz="2000" dirty="0"/>
          </a:p>
        </p:txBody>
      </p:sp>
      <p:sp>
        <p:nvSpPr>
          <p:cNvPr id="9" name="TextBox 8">
            <a:extLst>
              <a:ext uri="{FF2B5EF4-FFF2-40B4-BE49-F238E27FC236}">
                <a16:creationId xmlns:a16="http://schemas.microsoft.com/office/drawing/2014/main" id="{F59FAD13-D29E-B840-9647-EC81EBD14D1D}"/>
              </a:ext>
            </a:extLst>
          </p:cNvPr>
          <p:cNvSpPr txBox="1"/>
          <p:nvPr/>
        </p:nvSpPr>
        <p:spPr>
          <a:xfrm>
            <a:off x="7308468" y="3382630"/>
            <a:ext cx="838345" cy="584775"/>
          </a:xfrm>
          <a:prstGeom prst="rect">
            <a:avLst/>
          </a:prstGeom>
          <a:noFill/>
        </p:spPr>
        <p:txBody>
          <a:bodyPr wrap="square" rtlCol="0">
            <a:spAutoFit/>
          </a:bodyPr>
          <a:lstStyle/>
          <a:p>
            <a:r>
              <a:rPr lang="en-US" sz="3200" dirty="0"/>
              <a:t>VS</a:t>
            </a:r>
          </a:p>
        </p:txBody>
      </p:sp>
      <p:sp>
        <p:nvSpPr>
          <p:cNvPr id="10" name="Rectangle 9">
            <a:extLst>
              <a:ext uri="{FF2B5EF4-FFF2-40B4-BE49-F238E27FC236}">
                <a16:creationId xmlns:a16="http://schemas.microsoft.com/office/drawing/2014/main" id="{34BAE1E5-1981-7E4B-B98D-F54CFF400E71}"/>
              </a:ext>
            </a:extLst>
          </p:cNvPr>
          <p:cNvSpPr/>
          <p:nvPr/>
        </p:nvSpPr>
        <p:spPr>
          <a:xfrm>
            <a:off x="433658" y="2028164"/>
            <a:ext cx="6531429" cy="332418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직사각형 2">
            <a:extLst>
              <a:ext uri="{FF2B5EF4-FFF2-40B4-BE49-F238E27FC236}">
                <a16:creationId xmlns:a16="http://schemas.microsoft.com/office/drawing/2014/main" id="{800CCB0D-2762-3248-A664-C8C951409644}"/>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37</a:t>
            </a:r>
            <a:endParaRPr kumimoji="1" lang="ko-US" altLang="en-US" sz="2800" b="1" dirty="0"/>
          </a:p>
        </p:txBody>
      </p:sp>
    </p:spTree>
    <p:extLst>
      <p:ext uri="{BB962C8B-B14F-4D97-AF65-F5344CB8AC3E}">
        <p14:creationId xmlns:p14="http://schemas.microsoft.com/office/powerpoint/2010/main" val="270791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878237"/>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General Degradation Reduced-Order Model</a:t>
            </a:r>
          </a:p>
        </p:txBody>
      </p:sp>
      <p:sp>
        <p:nvSpPr>
          <p:cNvPr id="29" name="TextBox 28">
            <a:extLst>
              <a:ext uri="{FF2B5EF4-FFF2-40B4-BE49-F238E27FC236}">
                <a16:creationId xmlns:a16="http://schemas.microsoft.com/office/drawing/2014/main" id="{6D34BB59-B2C1-2443-A6D4-9B004A0E480C}"/>
              </a:ext>
            </a:extLst>
          </p:cNvPr>
          <p:cNvSpPr txBox="1"/>
          <p:nvPr/>
        </p:nvSpPr>
        <p:spPr>
          <a:xfrm>
            <a:off x="1015402" y="6031183"/>
            <a:ext cx="4749752" cy="369332"/>
          </a:xfrm>
          <a:prstGeom prst="rect">
            <a:avLst/>
          </a:prstGeom>
          <a:noFill/>
        </p:spPr>
        <p:txBody>
          <a:bodyPr wrap="square" rtlCol="0">
            <a:spAutoFit/>
          </a:bodyPr>
          <a:lstStyle/>
          <a:p>
            <a:pPr algn="ctr"/>
            <a:r>
              <a:rPr kumimoji="1" lang="en-US" altLang="ko-Kore-KR" dirty="0"/>
              <a:t>Negative surface concentration</a:t>
            </a:r>
            <a:endParaRPr kumimoji="1" lang="ko-Kore-KR" altLang="en-US" dirty="0"/>
          </a:p>
        </p:txBody>
      </p:sp>
      <p:sp>
        <p:nvSpPr>
          <p:cNvPr id="30" name="TextBox 29">
            <a:extLst>
              <a:ext uri="{FF2B5EF4-FFF2-40B4-BE49-F238E27FC236}">
                <a16:creationId xmlns:a16="http://schemas.microsoft.com/office/drawing/2014/main" id="{B81BF510-D966-2F42-97D3-A8115CE9CCCC}"/>
              </a:ext>
            </a:extLst>
          </p:cNvPr>
          <p:cNvSpPr txBox="1"/>
          <p:nvPr/>
        </p:nvSpPr>
        <p:spPr>
          <a:xfrm>
            <a:off x="6491662" y="6031183"/>
            <a:ext cx="5336540" cy="369332"/>
          </a:xfrm>
          <a:prstGeom prst="rect">
            <a:avLst/>
          </a:prstGeom>
          <a:noFill/>
        </p:spPr>
        <p:txBody>
          <a:bodyPr wrap="square" rtlCol="0">
            <a:spAutoFit/>
          </a:bodyPr>
          <a:lstStyle/>
          <a:p>
            <a:pPr algn="ctr"/>
            <a:r>
              <a:rPr kumimoji="1" lang="en-US" altLang="ko-Kore-KR" dirty="0"/>
              <a:t>Positive surface concentration</a:t>
            </a:r>
            <a:endParaRPr kumimoji="1" lang="ko-Kore-KR" altLang="en-US" dirty="0"/>
          </a:p>
        </p:txBody>
      </p:sp>
      <p:sp>
        <p:nvSpPr>
          <p:cNvPr id="31" name="TextBox 30">
            <a:extLst>
              <a:ext uri="{FF2B5EF4-FFF2-40B4-BE49-F238E27FC236}">
                <a16:creationId xmlns:a16="http://schemas.microsoft.com/office/drawing/2014/main" id="{414CB1B5-E634-5341-9023-12BBB5CDA56B}"/>
              </a:ext>
            </a:extLst>
          </p:cNvPr>
          <p:cNvSpPr txBox="1"/>
          <p:nvPr/>
        </p:nvSpPr>
        <p:spPr>
          <a:xfrm>
            <a:off x="1" y="1262958"/>
            <a:ext cx="12191999" cy="400110"/>
          </a:xfrm>
          <a:prstGeom prst="rect">
            <a:avLst/>
          </a:prstGeom>
          <a:noFill/>
        </p:spPr>
        <p:txBody>
          <a:bodyPr wrap="square" rtlCol="0">
            <a:spAutoFit/>
          </a:bodyPr>
          <a:lstStyle/>
          <a:p>
            <a:pPr algn="ctr"/>
            <a:r>
              <a:rPr kumimoji="1" lang="en-US" altLang="en-US" sz="2000" dirty="0"/>
              <a:t>Comparison of simulation results of 4</a:t>
            </a:r>
            <a:r>
              <a:rPr kumimoji="1" lang="en-US" altLang="en-US" sz="2000" baseline="30000" dirty="0"/>
              <a:t>th</a:t>
            </a:r>
            <a:r>
              <a:rPr kumimoji="1" lang="en-US" altLang="en-US" sz="2000" dirty="0"/>
              <a:t>-order reduced-order models for the </a:t>
            </a:r>
            <a:r>
              <a:rPr kumimoji="1" lang="en-US" altLang="en-US" sz="2000" b="1" u="sng" dirty="0">
                <a:solidFill>
                  <a:srgbClr val="0070C0"/>
                </a:solidFill>
              </a:rPr>
              <a:t>sinusoidal wave for validation profile</a:t>
            </a:r>
            <a:endParaRPr kumimoji="1" lang="ko-Kore-KR" altLang="en-US" sz="2000" b="1" u="sng" dirty="0">
              <a:solidFill>
                <a:srgbClr val="0070C0"/>
              </a:solidFill>
            </a:endParaRPr>
          </a:p>
        </p:txBody>
      </p:sp>
      <p:pic>
        <p:nvPicPr>
          <p:cNvPr id="24" name="Picture 23">
            <a:extLst>
              <a:ext uri="{FF2B5EF4-FFF2-40B4-BE49-F238E27FC236}">
                <a16:creationId xmlns:a16="http://schemas.microsoft.com/office/drawing/2014/main" id="{3CD48300-BD15-2B43-A440-966A1EA8AAB1}"/>
              </a:ext>
            </a:extLst>
          </p:cNvPr>
          <p:cNvPicPr/>
          <p:nvPr/>
        </p:nvPicPr>
        <p:blipFill>
          <a:blip r:embed="rId3"/>
          <a:srcRect/>
          <a:stretch/>
        </p:blipFill>
        <p:spPr>
          <a:xfrm>
            <a:off x="6293288" y="1682559"/>
            <a:ext cx="5733288" cy="4398264"/>
          </a:xfrm>
          <a:prstGeom prst="rect">
            <a:avLst/>
          </a:prstGeom>
        </p:spPr>
      </p:pic>
      <p:pic>
        <p:nvPicPr>
          <p:cNvPr id="17" name="Picture 16">
            <a:extLst>
              <a:ext uri="{FF2B5EF4-FFF2-40B4-BE49-F238E27FC236}">
                <a16:creationId xmlns:a16="http://schemas.microsoft.com/office/drawing/2014/main" id="{166FFA3B-B795-C64B-9FCE-6170DF21D0FB}"/>
              </a:ext>
            </a:extLst>
          </p:cNvPr>
          <p:cNvPicPr/>
          <p:nvPr/>
        </p:nvPicPr>
        <p:blipFill>
          <a:blip r:embed="rId4"/>
          <a:srcRect/>
          <a:stretch/>
        </p:blipFill>
        <p:spPr>
          <a:xfrm>
            <a:off x="522621" y="1632802"/>
            <a:ext cx="5735314" cy="4398381"/>
          </a:xfrm>
          <a:prstGeom prst="rect">
            <a:avLst/>
          </a:prstGeom>
        </p:spPr>
      </p:pic>
      <p:sp>
        <p:nvSpPr>
          <p:cNvPr id="11" name="직사각형 2">
            <a:extLst>
              <a:ext uri="{FF2B5EF4-FFF2-40B4-BE49-F238E27FC236}">
                <a16:creationId xmlns:a16="http://schemas.microsoft.com/office/drawing/2014/main" id="{98FC85E3-E235-F842-825B-D9440FCBB8A5}"/>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38</a:t>
            </a:r>
            <a:endParaRPr kumimoji="1" lang="ko-US" altLang="en-US" sz="2800" b="1" dirty="0"/>
          </a:p>
        </p:txBody>
      </p:sp>
    </p:spTree>
    <p:extLst>
      <p:ext uri="{BB962C8B-B14F-4D97-AF65-F5344CB8AC3E}">
        <p14:creationId xmlns:p14="http://schemas.microsoft.com/office/powerpoint/2010/main" val="829899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CB31C9-1E77-4D4B-8CC5-85C07897BEE4}"/>
              </a:ext>
            </a:extLst>
          </p:cNvPr>
          <p:cNvSpPr txBox="1">
            <a:spLocks/>
          </p:cNvSpPr>
          <p:nvPr/>
        </p:nvSpPr>
        <p:spPr>
          <a:xfrm>
            <a:off x="1176618" y="-2372"/>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24" dirty="0">
                <a:latin typeface="+mn-lt"/>
              </a:rPr>
              <a:t>1. Introduction</a:t>
            </a:r>
          </a:p>
        </p:txBody>
      </p:sp>
      <p:sp>
        <p:nvSpPr>
          <p:cNvPr id="2" name="직사각형 1">
            <a:extLst>
              <a:ext uri="{FF2B5EF4-FFF2-40B4-BE49-F238E27FC236}">
                <a16:creationId xmlns:a16="http://schemas.microsoft.com/office/drawing/2014/main" id="{6514F950-9C1F-5145-A405-749E4FE5286B}"/>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graphicFrame>
        <p:nvGraphicFramePr>
          <p:cNvPr id="5" name="Table 5">
            <a:extLst>
              <a:ext uri="{FF2B5EF4-FFF2-40B4-BE49-F238E27FC236}">
                <a16:creationId xmlns:a16="http://schemas.microsoft.com/office/drawing/2014/main" id="{A9871CA4-5465-2741-981D-658F3D3F085E}"/>
              </a:ext>
            </a:extLst>
          </p:cNvPr>
          <p:cNvGraphicFramePr>
            <a:graphicFrameLocks noGrp="1"/>
          </p:cNvGraphicFramePr>
          <p:nvPr>
            <p:extLst>
              <p:ext uri="{D42A27DB-BD31-4B8C-83A1-F6EECF244321}">
                <p14:modId xmlns:p14="http://schemas.microsoft.com/office/powerpoint/2010/main" val="3753182804"/>
              </p:ext>
            </p:extLst>
          </p:nvPr>
        </p:nvGraphicFramePr>
        <p:xfrm>
          <a:off x="189715" y="1271539"/>
          <a:ext cx="11793738" cy="3108960"/>
        </p:xfrm>
        <a:graphic>
          <a:graphicData uri="http://schemas.openxmlformats.org/drawingml/2006/table">
            <a:tbl>
              <a:tblPr firstRow="1" bandRow="1">
                <a:tableStyleId>{5C22544A-7EE6-4342-B048-85BDC9FD1C3A}</a:tableStyleId>
              </a:tblPr>
              <a:tblGrid>
                <a:gridCol w="3847347">
                  <a:extLst>
                    <a:ext uri="{9D8B030D-6E8A-4147-A177-3AD203B41FA5}">
                      <a16:colId xmlns:a16="http://schemas.microsoft.com/office/drawing/2014/main" val="2989827145"/>
                    </a:ext>
                  </a:extLst>
                </a:gridCol>
                <a:gridCol w="7946391">
                  <a:extLst>
                    <a:ext uri="{9D8B030D-6E8A-4147-A177-3AD203B41FA5}">
                      <a16:colId xmlns:a16="http://schemas.microsoft.com/office/drawing/2014/main" val="1904373909"/>
                    </a:ext>
                  </a:extLst>
                </a:gridCol>
              </a:tblGrid>
              <a:tr h="819542">
                <a:tc>
                  <a:txBody>
                    <a:bodyPr/>
                    <a:lstStyle/>
                    <a:p>
                      <a:pPr algn="ctr"/>
                      <a:r>
                        <a:rPr lang="en-US" sz="2400" dirty="0"/>
                        <a:t>Battery Modeling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285750" indent="-285750">
                        <a:buFont typeface="System Font Regular"/>
                        <a:buChar char="-"/>
                      </a:pPr>
                      <a:r>
                        <a:rPr lang="en-US" dirty="0">
                          <a:solidFill>
                            <a:schemeClr val="tx1"/>
                          </a:solidFill>
                        </a:rPr>
                        <a:t>Equivalent circuit model (ECM) [6-9]</a:t>
                      </a:r>
                    </a:p>
                    <a:p>
                      <a:pPr marL="0" indent="0">
                        <a:buFontTx/>
                        <a:buNone/>
                      </a:pPr>
                      <a:r>
                        <a:rPr lang="en-US" dirty="0">
                          <a:solidFill>
                            <a:schemeClr val="tx1"/>
                          </a:solidFill>
                        </a:rPr>
                        <a:t>      </a:t>
                      </a:r>
                      <a:r>
                        <a:rPr lang="en-US" b="0" dirty="0">
                          <a:solidFill>
                            <a:schemeClr val="tx1"/>
                          </a:solidFill>
                        </a:rPr>
                        <a:t>ECM use passive circuit elements, such as resistors and capacitors, to describe </a:t>
                      </a:r>
                    </a:p>
                    <a:p>
                      <a:pPr marL="0" indent="0">
                        <a:buFontTx/>
                        <a:buNone/>
                      </a:pPr>
                      <a:r>
                        <a:rPr lang="en-US" b="0" dirty="0">
                          <a:solidFill>
                            <a:schemeClr val="tx1"/>
                          </a:solidFill>
                        </a:rPr>
                        <a:t>      battery dynamics to identify elements parameters</a:t>
                      </a:r>
                      <a:endParaRPr lang="en-US" dirty="0">
                        <a:solidFill>
                          <a:schemeClr val="tx1"/>
                        </a:solidFill>
                      </a:endParaRPr>
                    </a:p>
                    <a:p>
                      <a:pPr marL="285750" indent="-285750">
                        <a:buFont typeface="System Font Regular"/>
                        <a:buChar char="-"/>
                      </a:pPr>
                      <a:endParaRPr lang="en-US" dirty="0">
                        <a:solidFill>
                          <a:schemeClr val="tx1"/>
                        </a:solidFill>
                      </a:endParaRPr>
                    </a:p>
                    <a:p>
                      <a:pPr marL="285750" indent="-285750">
                        <a:buFont typeface="System Font Regular"/>
                        <a:buChar char="-"/>
                      </a:pPr>
                      <a:r>
                        <a:rPr lang="en-US" dirty="0">
                          <a:solidFill>
                            <a:schemeClr val="tx1"/>
                          </a:solidFill>
                        </a:rPr>
                        <a:t>Physics-based model</a:t>
                      </a:r>
                    </a:p>
                    <a:p>
                      <a:pPr marL="0" indent="0">
                        <a:buFontTx/>
                        <a:buNone/>
                      </a:pPr>
                      <a:r>
                        <a:rPr lang="en-US" dirty="0">
                          <a:solidFill>
                            <a:schemeClr val="tx1"/>
                          </a:solidFill>
                        </a:rPr>
                        <a:t>      </a:t>
                      </a:r>
                      <a:r>
                        <a:rPr lang="en-US" b="0" dirty="0">
                          <a:solidFill>
                            <a:schemeClr val="tx1"/>
                          </a:solidFill>
                        </a:rPr>
                        <a:t>Physics-based models draw mathematical representations from approximations </a:t>
                      </a:r>
                    </a:p>
                    <a:p>
                      <a:pPr marL="0" indent="0">
                        <a:buFontTx/>
                        <a:buNone/>
                      </a:pPr>
                      <a:r>
                        <a:rPr lang="en-US" b="0" dirty="0">
                          <a:solidFill>
                            <a:schemeClr val="tx1"/>
                          </a:solidFill>
                        </a:rPr>
                        <a:t>      of battery internal dynamics</a:t>
                      </a:r>
                    </a:p>
                    <a:p>
                      <a:pPr marL="0" indent="0">
                        <a:buFontTx/>
                        <a:buNone/>
                      </a:pPr>
                      <a:endParaRPr lang="en-US" b="0" dirty="0">
                        <a:solidFill>
                          <a:schemeClr val="tx1"/>
                        </a:solidFill>
                      </a:endParaRPr>
                    </a:p>
                    <a:p>
                      <a:pPr marL="0" indent="0">
                        <a:buFontTx/>
                        <a:buNone/>
                      </a:pPr>
                      <a:r>
                        <a:rPr lang="en-US" b="0" dirty="0">
                          <a:solidFill>
                            <a:schemeClr val="tx1"/>
                          </a:solidFill>
                        </a:rPr>
                        <a:t>     (1) Single particle model (SPM) [11,12]</a:t>
                      </a:r>
                    </a:p>
                    <a:p>
                      <a:pPr marL="0" indent="0">
                        <a:buFontTx/>
                        <a:buNone/>
                      </a:pPr>
                      <a:r>
                        <a:rPr lang="en-US" b="0" dirty="0">
                          <a:solidFill>
                            <a:schemeClr val="tx1"/>
                          </a:solidFill>
                        </a:rPr>
                        <a:t>     (2) Electrolyte-enhanced single particle model (ESPM) [13]</a:t>
                      </a:r>
                    </a:p>
                    <a:p>
                      <a:pPr marL="0" indent="0">
                        <a:buFontTx/>
                        <a:buNone/>
                      </a:pPr>
                      <a:r>
                        <a:rPr lang="en-US" b="0" dirty="0">
                          <a:solidFill>
                            <a:schemeClr val="tx1"/>
                          </a:solidFill>
                        </a:rPr>
                        <a:t>     (3) Temperature-dependent enhanced single particle model (ESPM-T) [13]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3116845"/>
                  </a:ext>
                </a:extLst>
              </a:tr>
            </a:tbl>
          </a:graphicData>
        </a:graphic>
      </p:graphicFrame>
      <p:graphicFrame>
        <p:nvGraphicFramePr>
          <p:cNvPr id="10" name="Table 5">
            <a:extLst>
              <a:ext uri="{FF2B5EF4-FFF2-40B4-BE49-F238E27FC236}">
                <a16:creationId xmlns:a16="http://schemas.microsoft.com/office/drawing/2014/main" id="{10FFC194-F178-2E41-8B17-8065F6160756}"/>
              </a:ext>
            </a:extLst>
          </p:cNvPr>
          <p:cNvGraphicFramePr>
            <a:graphicFrameLocks noGrp="1"/>
          </p:cNvGraphicFramePr>
          <p:nvPr>
            <p:extLst>
              <p:ext uri="{D42A27DB-BD31-4B8C-83A1-F6EECF244321}">
                <p14:modId xmlns:p14="http://schemas.microsoft.com/office/powerpoint/2010/main" val="1717839976"/>
              </p:ext>
            </p:extLst>
          </p:nvPr>
        </p:nvGraphicFramePr>
        <p:xfrm>
          <a:off x="189715" y="4625046"/>
          <a:ext cx="11793738" cy="1463040"/>
        </p:xfrm>
        <a:graphic>
          <a:graphicData uri="http://schemas.openxmlformats.org/drawingml/2006/table">
            <a:tbl>
              <a:tblPr firstRow="1" bandRow="1">
                <a:tableStyleId>{5C22544A-7EE6-4342-B048-85BDC9FD1C3A}</a:tableStyleId>
              </a:tblPr>
              <a:tblGrid>
                <a:gridCol w="3847347">
                  <a:extLst>
                    <a:ext uri="{9D8B030D-6E8A-4147-A177-3AD203B41FA5}">
                      <a16:colId xmlns:a16="http://schemas.microsoft.com/office/drawing/2014/main" val="2989827145"/>
                    </a:ext>
                  </a:extLst>
                </a:gridCol>
                <a:gridCol w="7946391">
                  <a:extLst>
                    <a:ext uri="{9D8B030D-6E8A-4147-A177-3AD203B41FA5}">
                      <a16:colId xmlns:a16="http://schemas.microsoft.com/office/drawing/2014/main" val="1904373909"/>
                    </a:ext>
                  </a:extLst>
                </a:gridCol>
              </a:tblGrid>
              <a:tr h="819542">
                <a:tc>
                  <a:txBody>
                    <a:bodyPr/>
                    <a:lstStyle/>
                    <a:p>
                      <a:pPr algn="ctr"/>
                      <a:r>
                        <a:rPr lang="en-US" sz="2400" dirty="0"/>
                        <a:t>Model reduction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marL="285750" indent="-285750">
                        <a:buFont typeface="System Font Regular"/>
                        <a:buChar char="-"/>
                      </a:pPr>
                      <a:r>
                        <a:rPr lang="en-US" dirty="0" err="1">
                          <a:solidFill>
                            <a:schemeClr val="tx1"/>
                          </a:solidFill>
                        </a:rPr>
                        <a:t>Pade</a:t>
                      </a:r>
                      <a:r>
                        <a:rPr lang="en-US" dirty="0">
                          <a:solidFill>
                            <a:schemeClr val="tx1"/>
                          </a:solidFill>
                        </a:rPr>
                        <a:t>́ approximation [18]</a:t>
                      </a:r>
                    </a:p>
                    <a:p>
                      <a:pPr marL="285750" indent="-285750">
                        <a:buFont typeface="System Font Regular"/>
                        <a:buChar char="-"/>
                      </a:pPr>
                      <a:r>
                        <a:rPr lang="en-US" dirty="0">
                          <a:solidFill>
                            <a:schemeClr val="tx1"/>
                          </a:solidFill>
                        </a:rPr>
                        <a:t>Ritz method [19]</a:t>
                      </a:r>
                    </a:p>
                    <a:p>
                      <a:pPr marL="285750" indent="-285750">
                        <a:buFont typeface="System Font Regular"/>
                        <a:buChar char="-"/>
                      </a:pPr>
                      <a:r>
                        <a:rPr lang="en-US" dirty="0">
                          <a:solidFill>
                            <a:schemeClr val="tx1"/>
                          </a:solidFill>
                        </a:rPr>
                        <a:t>Finite element method (FEM) [20]</a:t>
                      </a:r>
                    </a:p>
                    <a:p>
                      <a:pPr marL="285750" indent="-285750">
                        <a:buFont typeface="System Font Regular"/>
                        <a:buChar char="-"/>
                      </a:pPr>
                      <a:r>
                        <a:rPr lang="en-US" dirty="0">
                          <a:solidFill>
                            <a:schemeClr val="tx1"/>
                          </a:solidFill>
                        </a:rPr>
                        <a:t>Finite difference method (FDM) [21]</a:t>
                      </a:r>
                    </a:p>
                    <a:p>
                      <a:pPr marL="285750" indent="-285750">
                        <a:buFont typeface="System Font Regular"/>
                        <a:buChar char="-"/>
                      </a:pPr>
                      <a:r>
                        <a:rPr lang="en-US" dirty="0">
                          <a:solidFill>
                            <a:schemeClr val="tx1"/>
                          </a:solidFill>
                        </a:rPr>
                        <a:t>Optimization-based techniques [22]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3116845"/>
                  </a:ext>
                </a:extLst>
              </a:tr>
            </a:tbl>
          </a:graphicData>
        </a:graphic>
      </p:graphicFrame>
      <p:sp>
        <p:nvSpPr>
          <p:cNvPr id="9" name="TextBox 8">
            <a:extLst>
              <a:ext uri="{FF2B5EF4-FFF2-40B4-BE49-F238E27FC236}">
                <a16:creationId xmlns:a16="http://schemas.microsoft.com/office/drawing/2014/main" id="{2BC0A9EF-76E9-7E47-9A6A-E029F41170F9}"/>
              </a:ext>
            </a:extLst>
          </p:cNvPr>
          <p:cNvSpPr txBox="1"/>
          <p:nvPr/>
        </p:nvSpPr>
        <p:spPr>
          <a:xfrm>
            <a:off x="1601545" y="695286"/>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Literature review</a:t>
            </a:r>
          </a:p>
        </p:txBody>
      </p:sp>
      <p:sp>
        <p:nvSpPr>
          <p:cNvPr id="8" name="직사각형 2">
            <a:extLst>
              <a:ext uri="{FF2B5EF4-FFF2-40B4-BE49-F238E27FC236}">
                <a16:creationId xmlns:a16="http://schemas.microsoft.com/office/drawing/2014/main" id="{44F802D5-7FC3-A244-930B-3E5E8FDFB8BC}"/>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a:t>
            </a:r>
            <a:endParaRPr kumimoji="1" lang="ko-US" altLang="en-US" sz="2800" b="1" dirty="0"/>
          </a:p>
        </p:txBody>
      </p:sp>
    </p:spTree>
    <p:extLst>
      <p:ext uri="{BB962C8B-B14F-4D97-AF65-F5344CB8AC3E}">
        <p14:creationId xmlns:p14="http://schemas.microsoft.com/office/powerpoint/2010/main" val="142831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52F3A16B-8D58-FE46-9244-F4B240D06AFC}"/>
              </a:ext>
            </a:extLst>
          </p:cNvPr>
          <p:cNvPicPr/>
          <p:nvPr/>
        </p:nvPicPr>
        <p:blipFill>
          <a:blip r:embed="rId3"/>
          <a:srcRect/>
          <a:stretch/>
        </p:blipFill>
        <p:spPr>
          <a:xfrm>
            <a:off x="3069814" y="1497231"/>
            <a:ext cx="6345936" cy="4674453"/>
          </a:xfrm>
          <a:prstGeom prst="rect">
            <a:avLst/>
          </a:prstGeom>
        </p:spPr>
      </p:pic>
      <p:sp>
        <p:nvSpPr>
          <p:cNvPr id="4" name="Slide Number Placeholder 3"/>
          <p:cNvSpPr>
            <a:spLocks noGrp="1"/>
          </p:cNvSpPr>
          <p:nvPr>
            <p:ph type="sldNum" sz="quarter" idx="12"/>
          </p:nvPr>
        </p:nvSpPr>
        <p:spPr/>
        <p:txBody>
          <a:bodyPr/>
          <a:lstStyle/>
          <a:p>
            <a:fld id="{8DEFE23A-4FF7-41CF-9D67-A1A984F1DA76}" type="slidenum">
              <a:rPr lang="en-US" smtClean="0"/>
              <a:pPr/>
              <a:t>40</a:t>
            </a:fld>
            <a:endParaRPr lang="en-US" dirty="0"/>
          </a:p>
        </p:txBody>
      </p:sp>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878237"/>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General Degradation Reduced-Order Model</a:t>
            </a:r>
          </a:p>
        </p:txBody>
      </p:sp>
      <p:sp>
        <p:nvSpPr>
          <p:cNvPr id="18" name="TextBox 17">
            <a:extLst>
              <a:ext uri="{FF2B5EF4-FFF2-40B4-BE49-F238E27FC236}">
                <a16:creationId xmlns:a16="http://schemas.microsoft.com/office/drawing/2014/main" id="{7A631DA9-6F4D-F24C-B2DF-C43286675C6D}"/>
              </a:ext>
            </a:extLst>
          </p:cNvPr>
          <p:cNvSpPr txBox="1"/>
          <p:nvPr/>
        </p:nvSpPr>
        <p:spPr>
          <a:xfrm>
            <a:off x="117201" y="1282854"/>
            <a:ext cx="11949779" cy="400110"/>
          </a:xfrm>
          <a:prstGeom prst="rect">
            <a:avLst/>
          </a:prstGeom>
          <a:noFill/>
        </p:spPr>
        <p:txBody>
          <a:bodyPr wrap="square" rtlCol="0">
            <a:spAutoFit/>
          </a:bodyPr>
          <a:lstStyle/>
          <a:p>
            <a:pPr algn="ctr"/>
            <a:r>
              <a:rPr kumimoji="1" lang="en-US" altLang="en-US" sz="2000" dirty="0"/>
              <a:t>Comparison of simulation results of 4</a:t>
            </a:r>
            <a:r>
              <a:rPr kumimoji="1" lang="en-US" altLang="en-US" sz="2000" baseline="30000" dirty="0"/>
              <a:t>th</a:t>
            </a:r>
            <a:r>
              <a:rPr kumimoji="1" lang="en-US" altLang="en-US" sz="2000" dirty="0"/>
              <a:t>-order reduced-order models for the </a:t>
            </a:r>
            <a:r>
              <a:rPr kumimoji="1" lang="en-US" altLang="en-US" sz="2000" b="1" u="sng" dirty="0">
                <a:solidFill>
                  <a:srgbClr val="0070C0"/>
                </a:solidFill>
              </a:rPr>
              <a:t>sinusoidal wave for validation profile</a:t>
            </a:r>
            <a:endParaRPr kumimoji="1" lang="ko-Kore-KR" altLang="en-US" sz="2000" b="1" u="sng" dirty="0">
              <a:solidFill>
                <a:srgbClr val="0070C0"/>
              </a:solidFill>
            </a:endParaRPr>
          </a:p>
        </p:txBody>
      </p:sp>
      <p:sp>
        <p:nvSpPr>
          <p:cNvPr id="22" name="TextBox 21">
            <a:extLst>
              <a:ext uri="{FF2B5EF4-FFF2-40B4-BE49-F238E27FC236}">
                <a16:creationId xmlns:a16="http://schemas.microsoft.com/office/drawing/2014/main" id="{29C3F576-60A1-B64F-9FB2-148C3D8EF517}"/>
              </a:ext>
            </a:extLst>
          </p:cNvPr>
          <p:cNvSpPr txBox="1"/>
          <p:nvPr/>
        </p:nvSpPr>
        <p:spPr>
          <a:xfrm>
            <a:off x="3717215" y="6115703"/>
            <a:ext cx="4749752" cy="369332"/>
          </a:xfrm>
          <a:prstGeom prst="rect">
            <a:avLst/>
          </a:prstGeom>
          <a:noFill/>
        </p:spPr>
        <p:txBody>
          <a:bodyPr wrap="square" rtlCol="0">
            <a:spAutoFit/>
          </a:bodyPr>
          <a:lstStyle/>
          <a:p>
            <a:pPr algn="ctr"/>
            <a:r>
              <a:rPr kumimoji="1" lang="en-US" altLang="ko-Kore-KR" dirty="0"/>
              <a:t>Output Voltage</a:t>
            </a:r>
            <a:endParaRPr kumimoji="1" lang="ko-Kore-KR" altLang="en-US" dirty="0"/>
          </a:p>
        </p:txBody>
      </p:sp>
      <p:pic>
        <p:nvPicPr>
          <p:cNvPr id="24" name="Picture 23">
            <a:extLst>
              <a:ext uri="{FF2B5EF4-FFF2-40B4-BE49-F238E27FC236}">
                <a16:creationId xmlns:a16="http://schemas.microsoft.com/office/drawing/2014/main" id="{8F78F746-FADF-CC43-829C-B741787BE847}"/>
              </a:ext>
            </a:extLst>
          </p:cNvPr>
          <p:cNvPicPr/>
          <p:nvPr/>
        </p:nvPicPr>
        <p:blipFill>
          <a:blip r:embed="rId4"/>
          <a:srcRect/>
          <a:stretch/>
        </p:blipFill>
        <p:spPr>
          <a:xfrm>
            <a:off x="7812343" y="3099125"/>
            <a:ext cx="4306824" cy="3201243"/>
          </a:xfrm>
          <a:prstGeom prst="rect">
            <a:avLst/>
          </a:prstGeom>
          <a:ln w="19050">
            <a:solidFill>
              <a:schemeClr val="tx1">
                <a:lumMod val="65000"/>
                <a:lumOff val="35000"/>
              </a:schemeClr>
            </a:solidFill>
          </a:ln>
        </p:spPr>
      </p:pic>
      <p:sp>
        <p:nvSpPr>
          <p:cNvPr id="25" name="Oval 24">
            <a:extLst>
              <a:ext uri="{FF2B5EF4-FFF2-40B4-BE49-F238E27FC236}">
                <a16:creationId xmlns:a16="http://schemas.microsoft.com/office/drawing/2014/main" id="{6397D305-46BB-4440-BFB3-82D2662A9308}"/>
              </a:ext>
            </a:extLst>
          </p:cNvPr>
          <p:cNvSpPr/>
          <p:nvPr/>
        </p:nvSpPr>
        <p:spPr>
          <a:xfrm>
            <a:off x="6280113" y="5205241"/>
            <a:ext cx="274320" cy="274320"/>
          </a:xfrm>
          <a:prstGeom prst="ellips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6" name="Straight Connector 25">
            <a:extLst>
              <a:ext uri="{FF2B5EF4-FFF2-40B4-BE49-F238E27FC236}">
                <a16:creationId xmlns:a16="http://schemas.microsoft.com/office/drawing/2014/main" id="{12C237CC-291E-AD47-A014-219114BF19AB}"/>
              </a:ext>
            </a:extLst>
          </p:cNvPr>
          <p:cNvCxnSpPr>
            <a:cxnSpLocks/>
            <a:stCxn id="25" idx="7"/>
            <a:endCxn id="24" idx="1"/>
          </p:cNvCxnSpPr>
          <p:nvPr/>
        </p:nvCxnSpPr>
        <p:spPr>
          <a:xfrm flipV="1">
            <a:off x="6514260" y="4699747"/>
            <a:ext cx="1298083" cy="54566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직사각형 2">
            <a:extLst>
              <a:ext uri="{FF2B5EF4-FFF2-40B4-BE49-F238E27FC236}">
                <a16:creationId xmlns:a16="http://schemas.microsoft.com/office/drawing/2014/main" id="{3617A584-921F-9A46-8B6C-8FADA2D51A90}"/>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39</a:t>
            </a:r>
            <a:endParaRPr kumimoji="1" lang="ko-US" altLang="en-US" sz="2800" b="1" dirty="0"/>
          </a:p>
        </p:txBody>
      </p:sp>
    </p:spTree>
    <p:extLst>
      <p:ext uri="{BB962C8B-B14F-4D97-AF65-F5344CB8AC3E}">
        <p14:creationId xmlns:p14="http://schemas.microsoft.com/office/powerpoint/2010/main" val="1957379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878237"/>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General Degradation Reduced-Order Model</a:t>
            </a:r>
          </a:p>
        </p:txBody>
      </p:sp>
      <p:sp>
        <p:nvSpPr>
          <p:cNvPr id="31" name="TextBox 30">
            <a:extLst>
              <a:ext uri="{FF2B5EF4-FFF2-40B4-BE49-F238E27FC236}">
                <a16:creationId xmlns:a16="http://schemas.microsoft.com/office/drawing/2014/main" id="{414CB1B5-E634-5341-9023-12BBB5CDA56B}"/>
              </a:ext>
            </a:extLst>
          </p:cNvPr>
          <p:cNvSpPr txBox="1"/>
          <p:nvPr/>
        </p:nvSpPr>
        <p:spPr>
          <a:xfrm>
            <a:off x="594472" y="1269556"/>
            <a:ext cx="11003056" cy="400110"/>
          </a:xfrm>
          <a:prstGeom prst="rect">
            <a:avLst/>
          </a:prstGeom>
          <a:noFill/>
        </p:spPr>
        <p:txBody>
          <a:bodyPr wrap="square" rtlCol="0">
            <a:spAutoFit/>
          </a:bodyPr>
          <a:lstStyle/>
          <a:p>
            <a:pPr algn="ctr"/>
            <a:r>
              <a:rPr kumimoji="1" lang="en-US" altLang="en-US" sz="2000" dirty="0"/>
              <a:t>Comparison of simulation results of 4</a:t>
            </a:r>
            <a:r>
              <a:rPr kumimoji="1" lang="en-US" altLang="en-US" sz="2000" baseline="30000" dirty="0"/>
              <a:t>th</a:t>
            </a:r>
            <a:r>
              <a:rPr kumimoji="1" lang="en-US" altLang="en-US" sz="2000" dirty="0"/>
              <a:t>-order reduced-order models for the </a:t>
            </a:r>
            <a:r>
              <a:rPr kumimoji="1" lang="en-US" altLang="en-US" sz="2000" b="1" u="sng" dirty="0">
                <a:solidFill>
                  <a:srgbClr val="0070C0"/>
                </a:solidFill>
              </a:rPr>
              <a:t>UDDS current profile</a:t>
            </a:r>
            <a:endParaRPr kumimoji="1" lang="ko-Kore-KR" altLang="en-US" sz="2000" b="1" u="sng" dirty="0">
              <a:solidFill>
                <a:srgbClr val="0070C0"/>
              </a:solidFill>
            </a:endParaRPr>
          </a:p>
        </p:txBody>
      </p:sp>
      <p:sp>
        <p:nvSpPr>
          <p:cNvPr id="11" name="TextBox 10">
            <a:extLst>
              <a:ext uri="{FF2B5EF4-FFF2-40B4-BE49-F238E27FC236}">
                <a16:creationId xmlns:a16="http://schemas.microsoft.com/office/drawing/2014/main" id="{6CA5FA3B-778F-0C44-A404-8C5969877511}"/>
              </a:ext>
            </a:extLst>
          </p:cNvPr>
          <p:cNvSpPr txBox="1"/>
          <p:nvPr/>
        </p:nvSpPr>
        <p:spPr>
          <a:xfrm>
            <a:off x="1015402" y="6031183"/>
            <a:ext cx="4749752" cy="369332"/>
          </a:xfrm>
          <a:prstGeom prst="rect">
            <a:avLst/>
          </a:prstGeom>
          <a:noFill/>
        </p:spPr>
        <p:txBody>
          <a:bodyPr wrap="square" rtlCol="0">
            <a:spAutoFit/>
          </a:bodyPr>
          <a:lstStyle/>
          <a:p>
            <a:pPr algn="ctr"/>
            <a:r>
              <a:rPr kumimoji="1" lang="en-US" altLang="ko-Kore-KR" dirty="0"/>
              <a:t>Negative surface concentration</a:t>
            </a:r>
            <a:endParaRPr kumimoji="1" lang="ko-Kore-KR" altLang="en-US" dirty="0"/>
          </a:p>
        </p:txBody>
      </p:sp>
      <p:sp>
        <p:nvSpPr>
          <p:cNvPr id="12" name="TextBox 11">
            <a:extLst>
              <a:ext uri="{FF2B5EF4-FFF2-40B4-BE49-F238E27FC236}">
                <a16:creationId xmlns:a16="http://schemas.microsoft.com/office/drawing/2014/main" id="{70D998DC-3391-3A41-8456-DC03217F164E}"/>
              </a:ext>
            </a:extLst>
          </p:cNvPr>
          <p:cNvSpPr txBox="1"/>
          <p:nvPr/>
        </p:nvSpPr>
        <p:spPr>
          <a:xfrm>
            <a:off x="6491662" y="6031183"/>
            <a:ext cx="5336540" cy="369332"/>
          </a:xfrm>
          <a:prstGeom prst="rect">
            <a:avLst/>
          </a:prstGeom>
          <a:noFill/>
        </p:spPr>
        <p:txBody>
          <a:bodyPr wrap="square" rtlCol="0">
            <a:spAutoFit/>
          </a:bodyPr>
          <a:lstStyle/>
          <a:p>
            <a:pPr algn="ctr"/>
            <a:r>
              <a:rPr kumimoji="1" lang="en-US" altLang="ko-Kore-KR" dirty="0"/>
              <a:t>Positive surface concentration</a:t>
            </a:r>
            <a:endParaRPr kumimoji="1" lang="ko-Kore-KR" altLang="en-US" dirty="0"/>
          </a:p>
        </p:txBody>
      </p:sp>
      <p:pic>
        <p:nvPicPr>
          <p:cNvPr id="13" name="Picture 12">
            <a:extLst>
              <a:ext uri="{FF2B5EF4-FFF2-40B4-BE49-F238E27FC236}">
                <a16:creationId xmlns:a16="http://schemas.microsoft.com/office/drawing/2014/main" id="{8177F5A9-D439-224A-B7B0-11E8C1C66E60}"/>
              </a:ext>
            </a:extLst>
          </p:cNvPr>
          <p:cNvPicPr/>
          <p:nvPr/>
        </p:nvPicPr>
        <p:blipFill>
          <a:blip r:embed="rId3"/>
          <a:srcRect/>
          <a:stretch/>
        </p:blipFill>
        <p:spPr>
          <a:xfrm>
            <a:off x="6309050" y="1682559"/>
            <a:ext cx="5701764" cy="4398264"/>
          </a:xfrm>
          <a:prstGeom prst="rect">
            <a:avLst/>
          </a:prstGeom>
        </p:spPr>
      </p:pic>
      <p:pic>
        <p:nvPicPr>
          <p:cNvPr id="14" name="Picture 13">
            <a:extLst>
              <a:ext uri="{FF2B5EF4-FFF2-40B4-BE49-F238E27FC236}">
                <a16:creationId xmlns:a16="http://schemas.microsoft.com/office/drawing/2014/main" id="{20265429-22CC-D348-94D7-D89A323428F4}"/>
              </a:ext>
            </a:extLst>
          </p:cNvPr>
          <p:cNvPicPr/>
          <p:nvPr/>
        </p:nvPicPr>
        <p:blipFill>
          <a:blip r:embed="rId4"/>
          <a:srcRect/>
          <a:stretch/>
        </p:blipFill>
        <p:spPr>
          <a:xfrm>
            <a:off x="444794" y="1682501"/>
            <a:ext cx="5890968" cy="4398381"/>
          </a:xfrm>
          <a:prstGeom prst="rect">
            <a:avLst/>
          </a:prstGeom>
        </p:spPr>
      </p:pic>
      <p:sp>
        <p:nvSpPr>
          <p:cNvPr id="15" name="직사각형 2">
            <a:extLst>
              <a:ext uri="{FF2B5EF4-FFF2-40B4-BE49-F238E27FC236}">
                <a16:creationId xmlns:a16="http://schemas.microsoft.com/office/drawing/2014/main" id="{03D36B20-0F08-AB41-A7A5-AE64DF01F807}"/>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40</a:t>
            </a:r>
            <a:endParaRPr kumimoji="1" lang="ko-US" altLang="en-US" sz="2800" b="1" dirty="0"/>
          </a:p>
        </p:txBody>
      </p:sp>
    </p:spTree>
    <p:extLst>
      <p:ext uri="{BB962C8B-B14F-4D97-AF65-F5344CB8AC3E}">
        <p14:creationId xmlns:p14="http://schemas.microsoft.com/office/powerpoint/2010/main" val="723626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42</a:t>
            </a:fld>
            <a:endParaRPr lang="en-US" dirty="0"/>
          </a:p>
        </p:txBody>
      </p:sp>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pic>
        <p:nvPicPr>
          <p:cNvPr id="22" name="Picture 21">
            <a:extLst>
              <a:ext uri="{FF2B5EF4-FFF2-40B4-BE49-F238E27FC236}">
                <a16:creationId xmlns:a16="http://schemas.microsoft.com/office/drawing/2014/main" id="{959220EF-6D9F-824A-A1A1-975ECAA8F5CB}"/>
              </a:ext>
            </a:extLst>
          </p:cNvPr>
          <p:cNvPicPr/>
          <p:nvPr/>
        </p:nvPicPr>
        <p:blipFill>
          <a:blip r:embed="rId3"/>
          <a:srcRect/>
          <a:stretch/>
        </p:blipFill>
        <p:spPr>
          <a:xfrm>
            <a:off x="2919123" y="1492511"/>
            <a:ext cx="6345936" cy="4674453"/>
          </a:xfrm>
          <a:prstGeom prst="rect">
            <a:avLst/>
          </a:prstGeom>
        </p:spPr>
      </p:pic>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878237"/>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General Degradation Reduced-Order Model</a:t>
            </a:r>
          </a:p>
        </p:txBody>
      </p:sp>
      <p:sp>
        <p:nvSpPr>
          <p:cNvPr id="18" name="TextBox 17">
            <a:extLst>
              <a:ext uri="{FF2B5EF4-FFF2-40B4-BE49-F238E27FC236}">
                <a16:creationId xmlns:a16="http://schemas.microsoft.com/office/drawing/2014/main" id="{7A631DA9-6F4D-F24C-B2DF-C43286675C6D}"/>
              </a:ext>
            </a:extLst>
          </p:cNvPr>
          <p:cNvSpPr txBox="1"/>
          <p:nvPr/>
        </p:nvSpPr>
        <p:spPr>
          <a:xfrm>
            <a:off x="590563" y="1242764"/>
            <a:ext cx="11003056" cy="400110"/>
          </a:xfrm>
          <a:prstGeom prst="rect">
            <a:avLst/>
          </a:prstGeom>
          <a:noFill/>
        </p:spPr>
        <p:txBody>
          <a:bodyPr wrap="square" rtlCol="0">
            <a:spAutoFit/>
          </a:bodyPr>
          <a:lstStyle/>
          <a:p>
            <a:pPr algn="ctr"/>
            <a:r>
              <a:rPr kumimoji="1" lang="en-US" altLang="en-US" sz="2000" dirty="0"/>
              <a:t>Comparison of simulation results of 4</a:t>
            </a:r>
            <a:r>
              <a:rPr kumimoji="1" lang="en-US" altLang="en-US" sz="2000" baseline="30000" dirty="0"/>
              <a:t>th</a:t>
            </a:r>
            <a:r>
              <a:rPr kumimoji="1" lang="en-US" altLang="en-US" sz="2000" dirty="0"/>
              <a:t>-order reduced-order models for the </a:t>
            </a:r>
            <a:r>
              <a:rPr kumimoji="1" lang="en-US" altLang="en-US" sz="2000" b="1" u="sng" dirty="0">
                <a:solidFill>
                  <a:srgbClr val="0070C0"/>
                </a:solidFill>
              </a:rPr>
              <a:t>UDDS current profile</a:t>
            </a:r>
            <a:endParaRPr kumimoji="1" lang="ko-Kore-KR" altLang="en-US" sz="2000" b="1" u="sng" dirty="0">
              <a:solidFill>
                <a:srgbClr val="0070C0"/>
              </a:solidFill>
            </a:endParaRPr>
          </a:p>
        </p:txBody>
      </p:sp>
      <p:sp>
        <p:nvSpPr>
          <p:cNvPr id="23" name="TextBox 22">
            <a:extLst>
              <a:ext uri="{FF2B5EF4-FFF2-40B4-BE49-F238E27FC236}">
                <a16:creationId xmlns:a16="http://schemas.microsoft.com/office/drawing/2014/main" id="{E74719DC-9C2F-3647-8CAD-E63A51E8FDC5}"/>
              </a:ext>
            </a:extLst>
          </p:cNvPr>
          <p:cNvSpPr txBox="1"/>
          <p:nvPr/>
        </p:nvSpPr>
        <p:spPr>
          <a:xfrm>
            <a:off x="3717215" y="6115703"/>
            <a:ext cx="4749752" cy="369332"/>
          </a:xfrm>
          <a:prstGeom prst="rect">
            <a:avLst/>
          </a:prstGeom>
          <a:noFill/>
        </p:spPr>
        <p:txBody>
          <a:bodyPr wrap="square" rtlCol="0">
            <a:spAutoFit/>
          </a:bodyPr>
          <a:lstStyle/>
          <a:p>
            <a:pPr algn="ctr"/>
            <a:r>
              <a:rPr kumimoji="1" lang="en-US" altLang="ko-Kore-KR" dirty="0"/>
              <a:t>Output Voltage</a:t>
            </a:r>
            <a:endParaRPr kumimoji="1" lang="ko-Kore-KR" altLang="en-US" dirty="0"/>
          </a:p>
        </p:txBody>
      </p:sp>
      <p:pic>
        <p:nvPicPr>
          <p:cNvPr id="24" name="Picture 23">
            <a:extLst>
              <a:ext uri="{FF2B5EF4-FFF2-40B4-BE49-F238E27FC236}">
                <a16:creationId xmlns:a16="http://schemas.microsoft.com/office/drawing/2014/main" id="{86AA695F-992D-B448-86FA-E041EEED3439}"/>
              </a:ext>
            </a:extLst>
          </p:cNvPr>
          <p:cNvPicPr/>
          <p:nvPr/>
        </p:nvPicPr>
        <p:blipFill>
          <a:blip r:embed="rId4"/>
          <a:srcRect/>
          <a:stretch/>
        </p:blipFill>
        <p:spPr>
          <a:xfrm>
            <a:off x="7778507" y="3099125"/>
            <a:ext cx="4306824" cy="3201243"/>
          </a:xfrm>
          <a:prstGeom prst="rect">
            <a:avLst/>
          </a:prstGeom>
          <a:ln w="19050">
            <a:solidFill>
              <a:schemeClr val="tx1">
                <a:lumMod val="65000"/>
                <a:lumOff val="35000"/>
              </a:schemeClr>
            </a:solidFill>
          </a:ln>
        </p:spPr>
      </p:pic>
      <p:sp>
        <p:nvSpPr>
          <p:cNvPr id="25" name="Oval 24">
            <a:extLst>
              <a:ext uri="{FF2B5EF4-FFF2-40B4-BE49-F238E27FC236}">
                <a16:creationId xmlns:a16="http://schemas.microsoft.com/office/drawing/2014/main" id="{922C96E8-AF2F-6C41-B0D2-AD7FD3E91C1C}"/>
              </a:ext>
            </a:extLst>
          </p:cNvPr>
          <p:cNvSpPr/>
          <p:nvPr/>
        </p:nvSpPr>
        <p:spPr>
          <a:xfrm>
            <a:off x="6386129" y="5006461"/>
            <a:ext cx="274320" cy="274320"/>
          </a:xfrm>
          <a:prstGeom prst="ellipse">
            <a:avLst/>
          </a:prstGeom>
          <a:no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6" name="Straight Connector 25">
            <a:extLst>
              <a:ext uri="{FF2B5EF4-FFF2-40B4-BE49-F238E27FC236}">
                <a16:creationId xmlns:a16="http://schemas.microsoft.com/office/drawing/2014/main" id="{60E21039-5867-DD46-9046-C3ED6024C1AF}"/>
              </a:ext>
            </a:extLst>
          </p:cNvPr>
          <p:cNvCxnSpPr>
            <a:cxnSpLocks/>
            <a:stCxn id="25" idx="7"/>
            <a:endCxn id="24" idx="1"/>
          </p:cNvCxnSpPr>
          <p:nvPr/>
        </p:nvCxnSpPr>
        <p:spPr>
          <a:xfrm flipV="1">
            <a:off x="6620276" y="4699747"/>
            <a:ext cx="1158231" cy="346887"/>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3" name="직사각형 2">
            <a:extLst>
              <a:ext uri="{FF2B5EF4-FFF2-40B4-BE49-F238E27FC236}">
                <a16:creationId xmlns:a16="http://schemas.microsoft.com/office/drawing/2014/main" id="{E6329153-5A60-9840-8759-C6FAC998E17D}"/>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41</a:t>
            </a:r>
            <a:endParaRPr kumimoji="1" lang="ko-US" altLang="en-US" sz="2800" b="1" dirty="0"/>
          </a:p>
        </p:txBody>
      </p:sp>
    </p:spTree>
    <p:extLst>
      <p:ext uri="{BB962C8B-B14F-4D97-AF65-F5344CB8AC3E}">
        <p14:creationId xmlns:p14="http://schemas.microsoft.com/office/powerpoint/2010/main" val="181822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43</a:t>
            </a:fld>
            <a:endParaRPr lang="en-US" dirty="0"/>
          </a:p>
        </p:txBody>
      </p:sp>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878237"/>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General Degradation Reduced-Order Model</a:t>
            </a:r>
          </a:p>
        </p:txBody>
      </p:sp>
      <p:sp>
        <p:nvSpPr>
          <p:cNvPr id="18" name="TextBox 17">
            <a:extLst>
              <a:ext uri="{FF2B5EF4-FFF2-40B4-BE49-F238E27FC236}">
                <a16:creationId xmlns:a16="http://schemas.microsoft.com/office/drawing/2014/main" id="{7A631DA9-6F4D-F24C-B2DF-C43286675C6D}"/>
              </a:ext>
            </a:extLst>
          </p:cNvPr>
          <p:cNvSpPr txBox="1"/>
          <p:nvPr/>
        </p:nvSpPr>
        <p:spPr>
          <a:xfrm>
            <a:off x="590563" y="1295982"/>
            <a:ext cx="11003056" cy="369332"/>
          </a:xfrm>
          <a:prstGeom prst="rect">
            <a:avLst/>
          </a:prstGeom>
          <a:noFill/>
        </p:spPr>
        <p:txBody>
          <a:bodyPr wrap="square" rtlCol="0">
            <a:spAutoFit/>
          </a:bodyPr>
          <a:lstStyle/>
          <a:p>
            <a:pPr algn="ctr"/>
            <a:r>
              <a:rPr kumimoji="1" lang="en-US" altLang="en-US" dirty="0">
                <a:solidFill>
                  <a:srgbClr val="0070C0"/>
                </a:solidFill>
              </a:rPr>
              <a:t>Objective function values </a:t>
            </a:r>
            <a:r>
              <a:rPr kumimoji="1" lang="en-US" altLang="en-US" dirty="0"/>
              <a:t>for the general degradation case study, with reduced-order models from 2</a:t>
            </a:r>
            <a:r>
              <a:rPr kumimoji="1" lang="en-US" altLang="en-US" baseline="30000" dirty="0"/>
              <a:t>nd</a:t>
            </a:r>
            <a:r>
              <a:rPr kumimoji="1" lang="en-US" altLang="en-US" dirty="0"/>
              <a:t>- to 6</a:t>
            </a:r>
            <a:r>
              <a:rPr kumimoji="1" lang="en-US" altLang="en-US" baseline="30000" dirty="0"/>
              <a:t>th</a:t>
            </a:r>
            <a:r>
              <a:rPr kumimoji="1" lang="en-US" altLang="en-US" dirty="0"/>
              <a:t>-order</a:t>
            </a:r>
            <a:endParaRPr kumimoji="1" lang="ko-Kore-KR" altLang="en-US" dirty="0">
              <a:solidFill>
                <a:srgbClr val="0070C0"/>
              </a:solidFill>
            </a:endParaRPr>
          </a:p>
        </p:txBody>
      </p:sp>
      <p:pic>
        <p:nvPicPr>
          <p:cNvPr id="23" name="Picture 22">
            <a:extLst>
              <a:ext uri="{FF2B5EF4-FFF2-40B4-BE49-F238E27FC236}">
                <a16:creationId xmlns:a16="http://schemas.microsoft.com/office/drawing/2014/main" id="{6CAD0DD4-52BB-3345-AA94-D2EDE4368053}"/>
              </a:ext>
            </a:extLst>
          </p:cNvPr>
          <p:cNvPicPr/>
          <p:nvPr/>
        </p:nvPicPr>
        <p:blipFill>
          <a:blip r:embed="rId3"/>
          <a:srcRect/>
          <a:stretch/>
        </p:blipFill>
        <p:spPr>
          <a:xfrm>
            <a:off x="1456083" y="1640934"/>
            <a:ext cx="9272016" cy="4398264"/>
          </a:xfrm>
          <a:prstGeom prst="rect">
            <a:avLst/>
          </a:prstGeom>
          <a:ln>
            <a:noFill/>
          </a:ln>
        </p:spPr>
      </p:pic>
      <p:sp>
        <p:nvSpPr>
          <p:cNvPr id="25" name="TextBox 24">
            <a:extLst>
              <a:ext uri="{FF2B5EF4-FFF2-40B4-BE49-F238E27FC236}">
                <a16:creationId xmlns:a16="http://schemas.microsoft.com/office/drawing/2014/main" id="{3AB45972-C346-C443-943B-5BB051BED752}"/>
              </a:ext>
            </a:extLst>
          </p:cNvPr>
          <p:cNvSpPr txBox="1"/>
          <p:nvPr/>
        </p:nvSpPr>
        <p:spPr>
          <a:xfrm>
            <a:off x="2065802" y="6114343"/>
            <a:ext cx="3742396" cy="338554"/>
          </a:xfrm>
          <a:prstGeom prst="rect">
            <a:avLst/>
          </a:prstGeom>
          <a:noFill/>
        </p:spPr>
        <p:txBody>
          <a:bodyPr wrap="square" rtlCol="0">
            <a:spAutoFit/>
          </a:bodyPr>
          <a:lstStyle/>
          <a:p>
            <a:pPr algn="ctr"/>
            <a:r>
              <a:rPr kumimoji="1" lang="en-US" altLang="en-US" sz="1600" dirty="0"/>
              <a:t>Sinusoidal wave for validation</a:t>
            </a:r>
            <a:endParaRPr kumimoji="1" lang="ko-Kore-KR" altLang="en-US" sz="1600" dirty="0"/>
          </a:p>
        </p:txBody>
      </p:sp>
      <p:sp>
        <p:nvSpPr>
          <p:cNvPr id="26" name="TextBox 25">
            <a:extLst>
              <a:ext uri="{FF2B5EF4-FFF2-40B4-BE49-F238E27FC236}">
                <a16:creationId xmlns:a16="http://schemas.microsoft.com/office/drawing/2014/main" id="{AD140ED6-4BF3-AD41-BE52-D96F0956D0FC}"/>
              </a:ext>
            </a:extLst>
          </p:cNvPr>
          <p:cNvSpPr txBox="1"/>
          <p:nvPr/>
        </p:nvSpPr>
        <p:spPr>
          <a:xfrm>
            <a:off x="7147280" y="6113204"/>
            <a:ext cx="2230755" cy="338554"/>
          </a:xfrm>
          <a:prstGeom prst="rect">
            <a:avLst/>
          </a:prstGeom>
          <a:noFill/>
        </p:spPr>
        <p:txBody>
          <a:bodyPr wrap="square" rtlCol="0">
            <a:spAutoFit/>
          </a:bodyPr>
          <a:lstStyle/>
          <a:p>
            <a:pPr algn="ctr"/>
            <a:r>
              <a:rPr kumimoji="1" lang="en-US" altLang="en-US" sz="1600" dirty="0"/>
              <a:t>UDDS current profile</a:t>
            </a:r>
            <a:endParaRPr kumimoji="1" lang="ko-Kore-KR" altLang="en-US" sz="1600" dirty="0"/>
          </a:p>
        </p:txBody>
      </p:sp>
      <p:cxnSp>
        <p:nvCxnSpPr>
          <p:cNvPr id="3" name="Straight Arrow Connector 2">
            <a:extLst>
              <a:ext uri="{FF2B5EF4-FFF2-40B4-BE49-F238E27FC236}">
                <a16:creationId xmlns:a16="http://schemas.microsoft.com/office/drawing/2014/main" id="{D9A7B57E-1C60-1748-AA77-290E5ED7C974}"/>
              </a:ext>
            </a:extLst>
          </p:cNvPr>
          <p:cNvCxnSpPr/>
          <p:nvPr/>
        </p:nvCxnSpPr>
        <p:spPr>
          <a:xfrm>
            <a:off x="6734610" y="3567027"/>
            <a:ext cx="0" cy="518160"/>
          </a:xfrm>
          <a:prstGeom prst="straightConnector1">
            <a:avLst/>
          </a:prstGeom>
          <a:ln>
            <a:solidFill>
              <a:srgbClr val="0001F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8A59EA8-1A3A-5A41-934B-08614D69A672}"/>
              </a:ext>
            </a:extLst>
          </p:cNvPr>
          <p:cNvCxnSpPr/>
          <p:nvPr/>
        </p:nvCxnSpPr>
        <p:spPr>
          <a:xfrm>
            <a:off x="8139809" y="4010794"/>
            <a:ext cx="0" cy="518160"/>
          </a:xfrm>
          <a:prstGeom prst="straightConnector1">
            <a:avLst/>
          </a:prstGeom>
          <a:ln>
            <a:solidFill>
              <a:srgbClr val="0001FD"/>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248711F-A82C-B644-8163-6CC04C38DE8D}"/>
              </a:ext>
            </a:extLst>
          </p:cNvPr>
          <p:cNvSpPr txBox="1"/>
          <p:nvPr/>
        </p:nvSpPr>
        <p:spPr>
          <a:xfrm rot="1380000">
            <a:off x="7069733" y="3816052"/>
            <a:ext cx="854104" cy="400110"/>
          </a:xfrm>
          <a:prstGeom prst="rect">
            <a:avLst/>
          </a:prstGeom>
          <a:noFill/>
        </p:spPr>
        <p:txBody>
          <a:bodyPr wrap="square" rtlCol="0">
            <a:spAutoFit/>
          </a:bodyPr>
          <a:lstStyle/>
          <a:p>
            <a:r>
              <a:rPr lang="en-US" sz="2000" b="1" dirty="0"/>
              <a:t>61.7%</a:t>
            </a:r>
          </a:p>
        </p:txBody>
      </p:sp>
      <p:cxnSp>
        <p:nvCxnSpPr>
          <p:cNvPr id="6" name="Straight Arrow Connector 5">
            <a:extLst>
              <a:ext uri="{FF2B5EF4-FFF2-40B4-BE49-F238E27FC236}">
                <a16:creationId xmlns:a16="http://schemas.microsoft.com/office/drawing/2014/main" id="{309BB28A-3597-B34A-94C6-5D580670B964}"/>
              </a:ext>
            </a:extLst>
          </p:cNvPr>
          <p:cNvCxnSpPr>
            <a:cxnSpLocks/>
          </p:cNvCxnSpPr>
          <p:nvPr/>
        </p:nvCxnSpPr>
        <p:spPr>
          <a:xfrm>
            <a:off x="6920644" y="3917322"/>
            <a:ext cx="1007781" cy="398001"/>
          </a:xfrm>
          <a:prstGeom prst="straightConnector1">
            <a:avLst/>
          </a:prstGeom>
          <a:ln w="19050">
            <a:solidFill>
              <a:srgbClr val="0001F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FAD7F3-AEBD-9A4E-827A-330A7F0617D4}"/>
              </a:ext>
            </a:extLst>
          </p:cNvPr>
          <p:cNvCxnSpPr/>
          <p:nvPr/>
        </p:nvCxnSpPr>
        <p:spPr>
          <a:xfrm>
            <a:off x="6898434" y="3695271"/>
            <a:ext cx="0" cy="518160"/>
          </a:xfrm>
          <a:prstGeom prst="straightConnector1">
            <a:avLst/>
          </a:prstGeom>
          <a:ln>
            <a:solidFill>
              <a:srgbClr val="02FFF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B4DF2A9-235E-CA49-AA19-76A480671417}"/>
              </a:ext>
            </a:extLst>
          </p:cNvPr>
          <p:cNvCxnSpPr/>
          <p:nvPr/>
        </p:nvCxnSpPr>
        <p:spPr>
          <a:xfrm>
            <a:off x="8309944" y="4041991"/>
            <a:ext cx="0" cy="518160"/>
          </a:xfrm>
          <a:prstGeom prst="straightConnector1">
            <a:avLst/>
          </a:prstGeom>
          <a:ln>
            <a:solidFill>
              <a:srgbClr val="02FFFD"/>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A5F5A6F-492E-0849-896B-71317FA13EDA}"/>
              </a:ext>
            </a:extLst>
          </p:cNvPr>
          <p:cNvSpPr txBox="1"/>
          <p:nvPr/>
        </p:nvSpPr>
        <p:spPr>
          <a:xfrm rot="1080000">
            <a:off x="7399249" y="3868153"/>
            <a:ext cx="633563" cy="400110"/>
          </a:xfrm>
          <a:prstGeom prst="rect">
            <a:avLst/>
          </a:prstGeom>
          <a:noFill/>
        </p:spPr>
        <p:txBody>
          <a:bodyPr wrap="square" rtlCol="0">
            <a:spAutoFit/>
          </a:bodyPr>
          <a:lstStyle/>
          <a:p>
            <a:r>
              <a:rPr lang="en-US" sz="2000" b="1" dirty="0"/>
              <a:t>61%</a:t>
            </a:r>
          </a:p>
        </p:txBody>
      </p:sp>
      <p:cxnSp>
        <p:nvCxnSpPr>
          <p:cNvPr id="32" name="Straight Arrow Connector 31">
            <a:extLst>
              <a:ext uri="{FF2B5EF4-FFF2-40B4-BE49-F238E27FC236}">
                <a16:creationId xmlns:a16="http://schemas.microsoft.com/office/drawing/2014/main" id="{D6026315-8AC7-A240-AE60-5373ACC22E70}"/>
              </a:ext>
            </a:extLst>
          </p:cNvPr>
          <p:cNvCxnSpPr>
            <a:cxnSpLocks/>
          </p:cNvCxnSpPr>
          <p:nvPr/>
        </p:nvCxnSpPr>
        <p:spPr>
          <a:xfrm>
            <a:off x="6986705" y="3968681"/>
            <a:ext cx="1239890" cy="388978"/>
          </a:xfrm>
          <a:prstGeom prst="straightConnector1">
            <a:avLst/>
          </a:prstGeom>
          <a:ln w="19050">
            <a:solidFill>
              <a:srgbClr val="02FFFD"/>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4F54104-3B00-B340-89AD-BE05AB2A5CCE}"/>
              </a:ext>
            </a:extLst>
          </p:cNvPr>
          <p:cNvCxnSpPr/>
          <p:nvPr/>
        </p:nvCxnSpPr>
        <p:spPr>
          <a:xfrm>
            <a:off x="9556030" y="4058308"/>
            <a:ext cx="0" cy="518160"/>
          </a:xfrm>
          <a:prstGeom prst="straightConnector1">
            <a:avLst/>
          </a:prstGeom>
          <a:ln>
            <a:solidFill>
              <a:srgbClr val="0001FD"/>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A41DABF-00B7-424A-A424-44F9ECF70ACC}"/>
              </a:ext>
            </a:extLst>
          </p:cNvPr>
          <p:cNvSpPr txBox="1"/>
          <p:nvPr/>
        </p:nvSpPr>
        <p:spPr>
          <a:xfrm rot="420000">
            <a:off x="8577759" y="4031286"/>
            <a:ext cx="633563" cy="400110"/>
          </a:xfrm>
          <a:prstGeom prst="rect">
            <a:avLst/>
          </a:prstGeom>
          <a:noFill/>
        </p:spPr>
        <p:txBody>
          <a:bodyPr wrap="square" rtlCol="0">
            <a:spAutoFit/>
          </a:bodyPr>
          <a:lstStyle/>
          <a:p>
            <a:r>
              <a:rPr lang="en-US" sz="2000" b="1" dirty="0"/>
              <a:t>27%</a:t>
            </a:r>
          </a:p>
        </p:txBody>
      </p:sp>
      <p:cxnSp>
        <p:nvCxnSpPr>
          <p:cNvPr id="39" name="Straight Arrow Connector 38">
            <a:extLst>
              <a:ext uri="{FF2B5EF4-FFF2-40B4-BE49-F238E27FC236}">
                <a16:creationId xmlns:a16="http://schemas.microsoft.com/office/drawing/2014/main" id="{F4177250-F2B9-E042-9760-A26F6CC40E60}"/>
              </a:ext>
            </a:extLst>
          </p:cNvPr>
          <p:cNvCxnSpPr>
            <a:cxnSpLocks/>
          </p:cNvCxnSpPr>
          <p:nvPr/>
        </p:nvCxnSpPr>
        <p:spPr>
          <a:xfrm>
            <a:off x="8321440" y="4271621"/>
            <a:ext cx="1066603" cy="148212"/>
          </a:xfrm>
          <a:prstGeom prst="straightConnector1">
            <a:avLst/>
          </a:prstGeom>
          <a:ln w="19050">
            <a:solidFill>
              <a:srgbClr val="0001FD"/>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9F97E1-A104-8046-B716-323842CBE01C}"/>
              </a:ext>
            </a:extLst>
          </p:cNvPr>
          <p:cNvCxnSpPr/>
          <p:nvPr/>
        </p:nvCxnSpPr>
        <p:spPr>
          <a:xfrm>
            <a:off x="9706999" y="4052002"/>
            <a:ext cx="0" cy="518160"/>
          </a:xfrm>
          <a:prstGeom prst="straightConnector1">
            <a:avLst/>
          </a:prstGeom>
          <a:ln>
            <a:solidFill>
              <a:srgbClr val="02FFFD"/>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2F36DB5-3875-4747-96E5-91EFE01A0AA1}"/>
              </a:ext>
            </a:extLst>
          </p:cNvPr>
          <p:cNvSpPr txBox="1"/>
          <p:nvPr/>
        </p:nvSpPr>
        <p:spPr>
          <a:xfrm rot="240000">
            <a:off x="8824197" y="4077963"/>
            <a:ext cx="633563" cy="400110"/>
          </a:xfrm>
          <a:prstGeom prst="rect">
            <a:avLst/>
          </a:prstGeom>
          <a:noFill/>
        </p:spPr>
        <p:txBody>
          <a:bodyPr wrap="square" rtlCol="0">
            <a:spAutoFit/>
          </a:bodyPr>
          <a:lstStyle/>
          <a:p>
            <a:r>
              <a:rPr lang="en-US" sz="2000" b="1" dirty="0"/>
              <a:t>5%</a:t>
            </a:r>
          </a:p>
        </p:txBody>
      </p:sp>
      <p:cxnSp>
        <p:nvCxnSpPr>
          <p:cNvPr id="42" name="Straight Arrow Connector 41">
            <a:extLst>
              <a:ext uri="{FF2B5EF4-FFF2-40B4-BE49-F238E27FC236}">
                <a16:creationId xmlns:a16="http://schemas.microsoft.com/office/drawing/2014/main" id="{5C18E99C-A221-7F47-BD40-F7F4FD44A4E1}"/>
              </a:ext>
            </a:extLst>
          </p:cNvPr>
          <p:cNvCxnSpPr>
            <a:cxnSpLocks/>
          </p:cNvCxnSpPr>
          <p:nvPr/>
        </p:nvCxnSpPr>
        <p:spPr>
          <a:xfrm>
            <a:off x="8431135" y="4334716"/>
            <a:ext cx="1190957" cy="86258"/>
          </a:xfrm>
          <a:prstGeom prst="straightConnector1">
            <a:avLst/>
          </a:prstGeom>
          <a:ln w="19050">
            <a:solidFill>
              <a:srgbClr val="02FFFD"/>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9CC3815-B740-3649-8726-25140AA4CFF5}"/>
              </a:ext>
            </a:extLst>
          </p:cNvPr>
          <p:cNvCxnSpPr/>
          <p:nvPr/>
        </p:nvCxnSpPr>
        <p:spPr>
          <a:xfrm>
            <a:off x="7053586" y="3763819"/>
            <a:ext cx="0" cy="51816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7625D66-334F-CE49-ACB3-9209677A8229}"/>
              </a:ext>
            </a:extLst>
          </p:cNvPr>
          <p:cNvCxnSpPr/>
          <p:nvPr/>
        </p:nvCxnSpPr>
        <p:spPr>
          <a:xfrm>
            <a:off x="8456359" y="4018939"/>
            <a:ext cx="0" cy="51816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841A5E4-C9B7-EB45-9125-C88A5782A366}"/>
              </a:ext>
            </a:extLst>
          </p:cNvPr>
          <p:cNvSpPr txBox="1"/>
          <p:nvPr/>
        </p:nvSpPr>
        <p:spPr>
          <a:xfrm rot="780000">
            <a:off x="7403634" y="3894901"/>
            <a:ext cx="864172" cy="400110"/>
          </a:xfrm>
          <a:prstGeom prst="rect">
            <a:avLst/>
          </a:prstGeom>
          <a:noFill/>
          <a:ln>
            <a:noFill/>
          </a:ln>
        </p:spPr>
        <p:txBody>
          <a:bodyPr wrap="square" rtlCol="0">
            <a:spAutoFit/>
          </a:bodyPr>
          <a:lstStyle/>
          <a:p>
            <a:r>
              <a:rPr lang="en-US" sz="2000" b="1" dirty="0"/>
              <a:t>51.8%</a:t>
            </a:r>
          </a:p>
        </p:txBody>
      </p:sp>
      <p:cxnSp>
        <p:nvCxnSpPr>
          <p:cNvPr id="46" name="Straight Arrow Connector 45">
            <a:extLst>
              <a:ext uri="{FF2B5EF4-FFF2-40B4-BE49-F238E27FC236}">
                <a16:creationId xmlns:a16="http://schemas.microsoft.com/office/drawing/2014/main" id="{64FC2A43-A550-5943-97A3-A74DB2522472}"/>
              </a:ext>
            </a:extLst>
          </p:cNvPr>
          <p:cNvCxnSpPr>
            <a:cxnSpLocks/>
          </p:cNvCxnSpPr>
          <p:nvPr/>
        </p:nvCxnSpPr>
        <p:spPr>
          <a:xfrm>
            <a:off x="7184075" y="4058582"/>
            <a:ext cx="1121316" cy="266145"/>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BC00BFA-EAF8-8945-BCD1-9A5287327175}"/>
              </a:ext>
            </a:extLst>
          </p:cNvPr>
          <p:cNvCxnSpPr/>
          <p:nvPr/>
        </p:nvCxnSpPr>
        <p:spPr>
          <a:xfrm>
            <a:off x="9851857" y="4031551"/>
            <a:ext cx="0" cy="51816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6D12961-DDFB-9445-A287-276AA53D0A16}"/>
              </a:ext>
            </a:extLst>
          </p:cNvPr>
          <p:cNvSpPr txBox="1"/>
          <p:nvPr/>
        </p:nvSpPr>
        <p:spPr>
          <a:xfrm rot="240000">
            <a:off x="8804588" y="4048686"/>
            <a:ext cx="845539" cy="400110"/>
          </a:xfrm>
          <a:prstGeom prst="rect">
            <a:avLst/>
          </a:prstGeom>
          <a:noFill/>
          <a:ln>
            <a:noFill/>
          </a:ln>
        </p:spPr>
        <p:txBody>
          <a:bodyPr wrap="square" rtlCol="0">
            <a:spAutoFit/>
          </a:bodyPr>
          <a:lstStyle/>
          <a:p>
            <a:r>
              <a:rPr lang="en-US" sz="2000" b="1" dirty="0"/>
              <a:t>2.98%</a:t>
            </a:r>
          </a:p>
        </p:txBody>
      </p:sp>
      <p:cxnSp>
        <p:nvCxnSpPr>
          <p:cNvPr id="49" name="Straight Arrow Connector 48">
            <a:extLst>
              <a:ext uri="{FF2B5EF4-FFF2-40B4-BE49-F238E27FC236}">
                <a16:creationId xmlns:a16="http://schemas.microsoft.com/office/drawing/2014/main" id="{B7EAAE05-5F9E-2847-878E-D7EBBA1BF0F0}"/>
              </a:ext>
            </a:extLst>
          </p:cNvPr>
          <p:cNvCxnSpPr>
            <a:cxnSpLocks/>
          </p:cNvCxnSpPr>
          <p:nvPr/>
        </p:nvCxnSpPr>
        <p:spPr>
          <a:xfrm>
            <a:off x="8595623" y="4300772"/>
            <a:ext cx="1125996" cy="102605"/>
          </a:xfrm>
          <a:prstGeom prst="straightConnector1">
            <a:avLst/>
          </a:prstGeom>
          <a:ln w="19050">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C107F91F-9AB4-2B4D-88C6-E23BD9045D4F}"/>
                  </a:ext>
                </a:extLst>
              </p:cNvPr>
              <p:cNvSpPr/>
              <p:nvPr/>
            </p:nvSpPr>
            <p:spPr>
              <a:xfrm>
                <a:off x="8479578" y="96089"/>
                <a:ext cx="3587071" cy="656013"/>
              </a:xfrm>
              <a:prstGeom prst="rect">
                <a:avLst/>
              </a:prstGeom>
            </p:spPr>
            <p:txBody>
              <a:bodyPr wrap="none">
                <a:spAutoFit/>
              </a:bodyPr>
              <a:lstStyle/>
              <a:p>
                <a:pPr algn="ctr"/>
                <a14:m>
                  <m:oMath xmlns:m="http://schemas.openxmlformats.org/officeDocument/2006/math">
                    <m:sSub>
                      <m:sSubPr>
                        <m:ctrlPr>
                          <a:rPr lang="en-US" i="1" smtClean="0">
                            <a:effectLst/>
                            <a:latin typeface="Cambria Math" panose="02040503050406030204" pitchFamily="18" charset="0"/>
                          </a:rPr>
                        </m:ctrlPr>
                      </m:sSubPr>
                      <m:e>
                        <m:r>
                          <a:rPr lang="en-US" i="1" smtClean="0">
                            <a:effectLst/>
                            <a:latin typeface="Cambria Math" panose="02040503050406030204" pitchFamily="18" charset="0"/>
                            <a:ea typeface="Cambria Math" panose="02040503050406030204" pitchFamily="18" charset="0"/>
                          </a:rPr>
                          <m:t>𝒥</m:t>
                        </m:r>
                      </m:e>
                      <m:sub>
                        <m:r>
                          <a:rPr lang="en-US" b="0" i="1" smtClean="0">
                            <a:effectLst/>
                            <a:latin typeface="Cambria Math" panose="02040503050406030204" pitchFamily="18" charset="0"/>
                          </a:rPr>
                          <m:t>𝑚</m:t>
                        </m:r>
                      </m:sub>
                    </m:sSub>
                    <m:r>
                      <a:rPr lang="en-US" b="0" i="1" smtClean="0">
                        <a:effectLst/>
                        <a:latin typeface="Cambria Math" panose="02040503050406030204" pitchFamily="18" charset="0"/>
                      </a:rPr>
                      <m:t>=</m:t>
                    </m:r>
                    <m:rad>
                      <m:radPr>
                        <m:degHide m:val="on"/>
                        <m:ctrlPr>
                          <a:rPr lang="en-US" b="0" i="1" smtClean="0">
                            <a:effectLst/>
                            <a:latin typeface="Cambria Math" panose="02040503050406030204" pitchFamily="18" charset="0"/>
                          </a:rPr>
                        </m:ctrlPr>
                      </m:radPr>
                      <m:deg/>
                      <m:e>
                        <m:nary>
                          <m:naryPr>
                            <m:ctrlPr>
                              <a:rPr lang="en-US" b="0" i="1" smtClean="0">
                                <a:effectLst/>
                                <a:latin typeface="Cambria Math" panose="02040503050406030204" pitchFamily="18" charset="0"/>
                              </a:rPr>
                            </m:ctrlPr>
                          </m:naryPr>
                          <m:sub>
                            <m:r>
                              <m:rPr>
                                <m:brk m:alnAt="23"/>
                              </m:rPr>
                              <a:rPr lang="en-US" b="0" i="1" smtClean="0">
                                <a:effectLst/>
                                <a:latin typeface="Cambria Math" panose="02040503050406030204" pitchFamily="18" charset="0"/>
                              </a:rPr>
                              <m:t>0</m:t>
                            </m:r>
                          </m:sub>
                          <m:sup>
                            <m:r>
                              <a:rPr lang="en-US" b="0" i="1" smtClean="0">
                                <a:effectLst/>
                                <a:latin typeface="Cambria Math" panose="02040503050406030204" pitchFamily="18" charset="0"/>
                              </a:rPr>
                              <m:t>𝑡</m:t>
                            </m:r>
                          </m:sup>
                          <m:e>
                            <m:sSup>
                              <m:sSupPr>
                                <m:ctrlPr>
                                  <a:rPr lang="en-US" b="0" i="1" smtClean="0">
                                    <a:effectLst/>
                                    <a:latin typeface="Cambria Math" panose="02040503050406030204" pitchFamily="18" charset="0"/>
                                  </a:rPr>
                                </m:ctrlPr>
                              </m:sSupPr>
                              <m:e>
                                <m:d>
                                  <m:dPr>
                                    <m:ctrlPr>
                                      <a:rPr lang="en-US" b="0" i="1" smtClean="0">
                                        <a:effectLst/>
                                        <a:latin typeface="Cambria Math" panose="02040503050406030204" pitchFamily="18" charset="0"/>
                                      </a:rPr>
                                    </m:ctrlPr>
                                  </m:dPr>
                                  <m:e>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𝑡𝑟𝑢𝑒</m:t>
                                        </m:r>
                                        <m:r>
                                          <a:rPr lang="en-US" b="0" i="1" smtClean="0">
                                            <a:effectLst/>
                                            <a:latin typeface="Cambria Math" panose="02040503050406030204" pitchFamily="18" charset="0"/>
                                          </a:rPr>
                                          <m:t>,</m:t>
                                        </m:r>
                                        <m:r>
                                          <a:rPr lang="en-US" b="0" i="1" smtClean="0">
                                            <a:effectLst/>
                                            <a:latin typeface="Cambria Math" panose="02040503050406030204" pitchFamily="18" charset="0"/>
                                          </a:rPr>
                                          <m:t>𝑚</m:t>
                                        </m:r>
                                      </m:sub>
                                    </m:sSub>
                                    <m:r>
                                      <a:rPr lang="en-US" b="0" i="1" smtClean="0">
                                        <a:effectLst/>
                                        <a:latin typeface="Cambria Math" panose="02040503050406030204" pitchFamily="18" charset="0"/>
                                      </a:rPr>
                                      <m:t>−</m:t>
                                    </m:r>
                                    <m:sSub>
                                      <m:sSubPr>
                                        <m:ctrlPr>
                                          <a:rPr lang="en-US" b="0" i="1" smtClean="0">
                                            <a:effectLst/>
                                            <a:latin typeface="Cambria Math" panose="02040503050406030204" pitchFamily="18" charset="0"/>
                                          </a:rPr>
                                        </m:ctrlPr>
                                      </m:sSubPr>
                                      <m:e>
                                        <m:r>
                                          <a:rPr lang="en-US" b="0" i="1" smtClean="0">
                                            <a:effectLst/>
                                            <a:latin typeface="Cambria Math" panose="02040503050406030204" pitchFamily="18" charset="0"/>
                                          </a:rPr>
                                          <m:t>𝑦</m:t>
                                        </m:r>
                                      </m:e>
                                      <m:sub>
                                        <m:r>
                                          <a:rPr lang="en-US" b="0" i="1" smtClean="0">
                                            <a:effectLst/>
                                            <a:latin typeface="Cambria Math" panose="02040503050406030204" pitchFamily="18" charset="0"/>
                                          </a:rPr>
                                          <m:t>𝑟</m:t>
                                        </m:r>
                                        <m:r>
                                          <a:rPr lang="en-US" b="0" i="1" smtClean="0">
                                            <a:effectLst/>
                                            <a:latin typeface="Cambria Math" panose="02040503050406030204" pitchFamily="18" charset="0"/>
                                          </a:rPr>
                                          <m:t>,</m:t>
                                        </m:r>
                                        <m:r>
                                          <a:rPr lang="en-US" b="0" i="1" smtClean="0">
                                            <a:effectLst/>
                                            <a:latin typeface="Cambria Math" panose="02040503050406030204" pitchFamily="18" charset="0"/>
                                          </a:rPr>
                                          <m:t>𝑚</m:t>
                                        </m:r>
                                      </m:sub>
                                    </m:sSub>
                                    <m:d>
                                      <m:dPr>
                                        <m:ctrlPr>
                                          <a:rPr lang="en-US" b="0" i="1" smtClean="0">
                                            <a:effectLst/>
                                            <a:latin typeface="Cambria Math" panose="02040503050406030204" pitchFamily="18" charset="0"/>
                                          </a:rPr>
                                        </m:ctrlPr>
                                      </m:dPr>
                                      <m:e>
                                        <m:r>
                                          <a:rPr lang="en-US" b="1" i="1" smtClean="0">
                                            <a:effectLst/>
                                            <a:latin typeface="Cambria Math" panose="02040503050406030204" pitchFamily="18" charset="0"/>
                                            <a:ea typeface="Cambria Math" panose="02040503050406030204" pitchFamily="18" charset="0"/>
                                          </a:rPr>
                                          <m:t>𝝈</m:t>
                                        </m:r>
                                      </m:e>
                                    </m:d>
                                  </m:e>
                                </m:d>
                              </m:e>
                              <m:sup>
                                <m:r>
                                  <a:rPr lang="en-US" b="0" i="1" smtClean="0">
                                    <a:effectLst/>
                                    <a:latin typeface="Cambria Math" panose="02040503050406030204" pitchFamily="18" charset="0"/>
                                  </a:rPr>
                                  <m:t>2</m:t>
                                </m:r>
                              </m:sup>
                            </m:sSup>
                            <m:r>
                              <a:rPr lang="en-US" b="0" i="1" smtClean="0">
                                <a:effectLst/>
                                <a:latin typeface="Cambria Math" panose="02040503050406030204" pitchFamily="18" charset="0"/>
                              </a:rPr>
                              <m:t>𝑑𝑡</m:t>
                            </m:r>
                          </m:e>
                        </m:nary>
                      </m:e>
                    </m:rad>
                  </m:oMath>
                </a14:m>
                <a:r>
                  <a:rPr lang="en-US" dirty="0">
                    <a:effectLst/>
                  </a:rPr>
                  <a:t> </a:t>
                </a:r>
              </a:p>
            </p:txBody>
          </p:sp>
        </mc:Choice>
        <mc:Fallback xmlns="">
          <p:sp>
            <p:nvSpPr>
              <p:cNvPr id="50" name="Rectangle 49">
                <a:extLst>
                  <a:ext uri="{FF2B5EF4-FFF2-40B4-BE49-F238E27FC236}">
                    <a16:creationId xmlns:a16="http://schemas.microsoft.com/office/drawing/2014/main" id="{C107F91F-9AB4-2B4D-88C6-E23BD9045D4F}"/>
                  </a:ext>
                </a:extLst>
              </p:cNvPr>
              <p:cNvSpPr>
                <a:spLocks noRot="1" noChangeAspect="1" noMove="1" noResize="1" noEditPoints="1" noAdjustHandles="1" noChangeArrowheads="1" noChangeShapeType="1" noTextEdit="1"/>
              </p:cNvSpPr>
              <p:nvPr/>
            </p:nvSpPr>
            <p:spPr>
              <a:xfrm>
                <a:off x="8479578" y="96089"/>
                <a:ext cx="3587071" cy="656013"/>
              </a:xfrm>
              <a:prstGeom prst="rect">
                <a:avLst/>
              </a:prstGeom>
              <a:blipFill>
                <a:blip r:embed="rId4"/>
                <a:stretch>
                  <a:fillRect t="-50943" b="-103774"/>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20C86D3C-0F28-9642-9751-5161031D435B}"/>
              </a:ext>
            </a:extLst>
          </p:cNvPr>
          <p:cNvCxnSpPr>
            <a:cxnSpLocks/>
          </p:cNvCxnSpPr>
          <p:nvPr/>
        </p:nvCxnSpPr>
        <p:spPr>
          <a:xfrm flipV="1">
            <a:off x="9158621" y="878237"/>
            <a:ext cx="693236" cy="104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직사각형 2">
            <a:extLst>
              <a:ext uri="{FF2B5EF4-FFF2-40B4-BE49-F238E27FC236}">
                <a16:creationId xmlns:a16="http://schemas.microsoft.com/office/drawing/2014/main" id="{64BDDC87-59A5-9A4E-9BD7-3141FCE2F5D6}"/>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42</a:t>
            </a:r>
            <a:endParaRPr kumimoji="1" lang="ko-US" altLang="en-US" sz="2800" b="1" dirty="0"/>
          </a:p>
        </p:txBody>
      </p:sp>
    </p:spTree>
    <p:extLst>
      <p:ext uri="{BB962C8B-B14F-4D97-AF65-F5344CB8AC3E}">
        <p14:creationId xmlns:p14="http://schemas.microsoft.com/office/powerpoint/2010/main" val="410944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1000"/>
                                        <p:tgtEl>
                                          <p:spTgt spid="37"/>
                                        </p:tgtEl>
                                      </p:cBhvr>
                                    </p:animEffect>
                                    <p:anim calcmode="lin" valueType="num">
                                      <p:cBhvr>
                                        <p:cTn id="18" dur="1000" fill="hold"/>
                                        <p:tgtEl>
                                          <p:spTgt spid="37"/>
                                        </p:tgtEl>
                                        <p:attrNameLst>
                                          <p:attrName>ppt_x</p:attrName>
                                        </p:attrNameLst>
                                      </p:cBhvr>
                                      <p:tavLst>
                                        <p:tav tm="0">
                                          <p:val>
                                            <p:strVal val="#ppt_x"/>
                                          </p:val>
                                        </p:tav>
                                        <p:tav tm="100000">
                                          <p:val>
                                            <p:strVal val="#ppt_x"/>
                                          </p:val>
                                        </p:tav>
                                      </p:tavLst>
                                    </p:anim>
                                    <p:anim calcmode="lin" valueType="num">
                                      <p:cBhvr>
                                        <p:cTn id="19" dur="1000" fill="hold"/>
                                        <p:tgtEl>
                                          <p:spTgt spid="3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1000"/>
                                        <p:tgtEl>
                                          <p:spTgt spid="27"/>
                                        </p:tgtEl>
                                      </p:cBhvr>
                                    </p:animEffect>
                                    <p:anim calcmode="lin" valueType="num">
                                      <p:cBhvr>
                                        <p:cTn id="23" dur="1000" fill="hold"/>
                                        <p:tgtEl>
                                          <p:spTgt spid="27"/>
                                        </p:tgtEl>
                                        <p:attrNameLst>
                                          <p:attrName>ppt_x</p:attrName>
                                        </p:attrNameLst>
                                      </p:cBhvr>
                                      <p:tavLst>
                                        <p:tav tm="0">
                                          <p:val>
                                            <p:strVal val="#ppt_x"/>
                                          </p:val>
                                        </p:tav>
                                        <p:tav tm="100000">
                                          <p:val>
                                            <p:strVal val="#ppt_x"/>
                                          </p:val>
                                        </p:tav>
                                      </p:tavLst>
                                    </p:anim>
                                    <p:anim calcmode="lin" valueType="num">
                                      <p:cBhvr>
                                        <p:cTn id="24" dur="1000" fill="hold"/>
                                        <p:tgtEl>
                                          <p:spTgt spid="2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000"/>
                                        <p:tgtEl>
                                          <p:spTgt spid="7"/>
                                        </p:tgtEl>
                                      </p:cBhvr>
                                    </p:animEffect>
                                    <p:anim calcmode="lin" valueType="num">
                                      <p:cBhvr>
                                        <p:cTn id="33" dur="1000" fill="hold"/>
                                        <p:tgtEl>
                                          <p:spTgt spid="7"/>
                                        </p:tgtEl>
                                        <p:attrNameLst>
                                          <p:attrName>ppt_x</p:attrName>
                                        </p:attrNameLst>
                                      </p:cBhvr>
                                      <p:tavLst>
                                        <p:tav tm="0">
                                          <p:val>
                                            <p:strVal val="#ppt_x"/>
                                          </p:val>
                                        </p:tav>
                                        <p:tav tm="100000">
                                          <p:val>
                                            <p:strVal val="#ppt_x"/>
                                          </p:val>
                                        </p:tav>
                                      </p:tavLst>
                                    </p:anim>
                                    <p:anim calcmode="lin" valueType="num">
                                      <p:cBhvr>
                                        <p:cTn id="34" dur="1000" fill="hold"/>
                                        <p:tgtEl>
                                          <p:spTgt spid="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1000"/>
                                        <p:tgtEl>
                                          <p:spTgt spid="3"/>
                                        </p:tgtEl>
                                      </p:cBhvr>
                                    </p:animEffect>
                                    <p:anim calcmode="lin" valueType="num">
                                      <p:cBhvr>
                                        <p:cTn id="38" dur="1000" fill="hold"/>
                                        <p:tgtEl>
                                          <p:spTgt spid="3"/>
                                        </p:tgtEl>
                                        <p:attrNameLst>
                                          <p:attrName>ppt_x</p:attrName>
                                        </p:attrNameLst>
                                      </p:cBhvr>
                                      <p:tavLst>
                                        <p:tav tm="0">
                                          <p:val>
                                            <p:strVal val="#ppt_x"/>
                                          </p:val>
                                        </p:tav>
                                        <p:tav tm="100000">
                                          <p:val>
                                            <p:strVal val="#ppt_x"/>
                                          </p:val>
                                        </p:tav>
                                      </p:tavLst>
                                    </p:anim>
                                    <p:anim calcmode="lin" valueType="num">
                                      <p:cBhvr>
                                        <p:cTn id="3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3"/>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7"/>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38"/>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anim calcmode="lin" valueType="num">
                                      <p:cBhvr>
                                        <p:cTn id="66" dur="1000" fill="hold"/>
                                        <p:tgtEl>
                                          <p:spTgt spid="31"/>
                                        </p:tgtEl>
                                        <p:attrNameLst>
                                          <p:attrName>ppt_x</p:attrName>
                                        </p:attrNameLst>
                                      </p:cBhvr>
                                      <p:tavLst>
                                        <p:tav tm="0">
                                          <p:val>
                                            <p:strVal val="#ppt_x"/>
                                          </p:val>
                                        </p:tav>
                                        <p:tav tm="100000">
                                          <p:val>
                                            <p:strVal val="#ppt_x"/>
                                          </p:val>
                                        </p:tav>
                                      </p:tavLst>
                                    </p:anim>
                                    <p:anim calcmode="lin" valueType="num">
                                      <p:cBhvr>
                                        <p:cTn id="67" dur="1000" fill="hold"/>
                                        <p:tgtEl>
                                          <p:spTgt spid="31"/>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1000"/>
                                        <p:tgtEl>
                                          <p:spTgt spid="32"/>
                                        </p:tgtEl>
                                      </p:cBhvr>
                                    </p:animEffect>
                                    <p:anim calcmode="lin" valueType="num">
                                      <p:cBhvr>
                                        <p:cTn id="71" dur="1000" fill="hold"/>
                                        <p:tgtEl>
                                          <p:spTgt spid="32"/>
                                        </p:tgtEl>
                                        <p:attrNameLst>
                                          <p:attrName>ppt_x</p:attrName>
                                        </p:attrNameLst>
                                      </p:cBhvr>
                                      <p:tavLst>
                                        <p:tav tm="0">
                                          <p:val>
                                            <p:strVal val="#ppt_x"/>
                                          </p:val>
                                        </p:tav>
                                        <p:tav tm="100000">
                                          <p:val>
                                            <p:strVal val="#ppt_x"/>
                                          </p:val>
                                        </p:tav>
                                      </p:tavLst>
                                    </p:anim>
                                    <p:anim calcmode="lin" valueType="num">
                                      <p:cBhvr>
                                        <p:cTn id="72" dur="1000" fill="hold"/>
                                        <p:tgtEl>
                                          <p:spTgt spid="32"/>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1000"/>
                                        <p:tgtEl>
                                          <p:spTgt spid="30"/>
                                        </p:tgtEl>
                                      </p:cBhvr>
                                    </p:animEffect>
                                    <p:anim calcmode="lin" valueType="num">
                                      <p:cBhvr>
                                        <p:cTn id="76" dur="1000" fill="hold"/>
                                        <p:tgtEl>
                                          <p:spTgt spid="30"/>
                                        </p:tgtEl>
                                        <p:attrNameLst>
                                          <p:attrName>ppt_x</p:attrName>
                                        </p:attrNameLst>
                                      </p:cBhvr>
                                      <p:tavLst>
                                        <p:tav tm="0">
                                          <p:val>
                                            <p:strVal val="#ppt_x"/>
                                          </p:val>
                                        </p:tav>
                                        <p:tav tm="100000">
                                          <p:val>
                                            <p:strVal val="#ppt_x"/>
                                          </p:val>
                                        </p:tav>
                                      </p:tavLst>
                                    </p:anim>
                                    <p:anim calcmode="lin" valueType="num">
                                      <p:cBhvr>
                                        <p:cTn id="77" dur="1000" fill="hold"/>
                                        <p:tgtEl>
                                          <p:spTgt spid="30"/>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1000"/>
                                        <p:tgtEl>
                                          <p:spTgt spid="42"/>
                                        </p:tgtEl>
                                      </p:cBhvr>
                                    </p:animEffect>
                                    <p:anim calcmode="lin" valueType="num">
                                      <p:cBhvr>
                                        <p:cTn id="81" dur="1000" fill="hold"/>
                                        <p:tgtEl>
                                          <p:spTgt spid="42"/>
                                        </p:tgtEl>
                                        <p:attrNameLst>
                                          <p:attrName>ppt_x</p:attrName>
                                        </p:attrNameLst>
                                      </p:cBhvr>
                                      <p:tavLst>
                                        <p:tav tm="0">
                                          <p:val>
                                            <p:strVal val="#ppt_x"/>
                                          </p:val>
                                        </p:tav>
                                        <p:tav tm="100000">
                                          <p:val>
                                            <p:strVal val="#ppt_x"/>
                                          </p:val>
                                        </p:tav>
                                      </p:tavLst>
                                    </p:anim>
                                    <p:anim calcmode="lin" valueType="num">
                                      <p:cBhvr>
                                        <p:cTn id="82" dur="1000" fill="hold"/>
                                        <p:tgtEl>
                                          <p:spTgt spid="4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fade">
                                      <p:cBhvr>
                                        <p:cTn id="85" dur="1000"/>
                                        <p:tgtEl>
                                          <p:spTgt spid="41"/>
                                        </p:tgtEl>
                                      </p:cBhvr>
                                    </p:animEffect>
                                    <p:anim calcmode="lin" valueType="num">
                                      <p:cBhvr>
                                        <p:cTn id="86" dur="1000" fill="hold"/>
                                        <p:tgtEl>
                                          <p:spTgt spid="41"/>
                                        </p:tgtEl>
                                        <p:attrNameLst>
                                          <p:attrName>ppt_x</p:attrName>
                                        </p:attrNameLst>
                                      </p:cBhvr>
                                      <p:tavLst>
                                        <p:tav tm="0">
                                          <p:val>
                                            <p:strVal val="#ppt_x"/>
                                          </p:val>
                                        </p:tav>
                                        <p:tav tm="100000">
                                          <p:val>
                                            <p:strVal val="#ppt_x"/>
                                          </p:val>
                                        </p:tav>
                                      </p:tavLst>
                                    </p:anim>
                                    <p:anim calcmode="lin" valueType="num">
                                      <p:cBhvr>
                                        <p:cTn id="87" dur="1000" fill="hold"/>
                                        <p:tgtEl>
                                          <p:spTgt spid="41"/>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Effect transition="in" filter="fade">
                                      <p:cBhvr>
                                        <p:cTn id="90" dur="1000"/>
                                        <p:tgtEl>
                                          <p:spTgt spid="40"/>
                                        </p:tgtEl>
                                      </p:cBhvr>
                                    </p:animEffect>
                                    <p:anim calcmode="lin" valueType="num">
                                      <p:cBhvr>
                                        <p:cTn id="91" dur="1000" fill="hold"/>
                                        <p:tgtEl>
                                          <p:spTgt spid="40"/>
                                        </p:tgtEl>
                                        <p:attrNameLst>
                                          <p:attrName>ppt_x</p:attrName>
                                        </p:attrNameLst>
                                      </p:cBhvr>
                                      <p:tavLst>
                                        <p:tav tm="0">
                                          <p:val>
                                            <p:strVal val="#ppt_x"/>
                                          </p:val>
                                        </p:tav>
                                        <p:tav tm="100000">
                                          <p:val>
                                            <p:strVal val="#ppt_x"/>
                                          </p:val>
                                        </p:tav>
                                      </p:tavLst>
                                    </p:anim>
                                    <p:anim calcmode="lin" valueType="num">
                                      <p:cBhvr>
                                        <p:cTn id="9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28"/>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32"/>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1"/>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30"/>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41"/>
                                        </p:tgtEl>
                                        <p:attrNameLst>
                                          <p:attrName>style.visibility</p:attrName>
                                        </p:attrNameLst>
                                      </p:cBhvr>
                                      <p:to>
                                        <p:strVal val="hidden"/>
                                      </p:to>
                                    </p:set>
                                  </p:childTnLst>
                                </p:cTn>
                              </p:par>
                              <p:par>
                                <p:cTn id="105" presetID="1" presetClass="exit" presetSubtype="0" fill="hold" nodeType="withEffect">
                                  <p:stCondLst>
                                    <p:cond delay="0"/>
                                  </p:stCondLst>
                                  <p:childTnLst>
                                    <p:set>
                                      <p:cBhvr>
                                        <p:cTn id="106" dur="1" fill="hold">
                                          <p:stCondLst>
                                            <p:cond delay="0"/>
                                          </p:stCondLst>
                                        </p:cTn>
                                        <p:tgtEl>
                                          <p:spTgt spid="42"/>
                                        </p:tgtEl>
                                        <p:attrNameLst>
                                          <p:attrName>style.visibility</p:attrName>
                                        </p:attrNameLst>
                                      </p:cBhvr>
                                      <p:to>
                                        <p:strVal val="hidden"/>
                                      </p:to>
                                    </p:set>
                                  </p:childTnLst>
                                </p:cTn>
                              </p:par>
                              <p:par>
                                <p:cTn id="107" presetID="1" presetClass="exit" presetSubtype="0" fill="hold" nodeType="withEffect">
                                  <p:stCondLst>
                                    <p:cond delay="0"/>
                                  </p:stCondLst>
                                  <p:childTnLst>
                                    <p:set>
                                      <p:cBhvr>
                                        <p:cTn id="108" dur="1" fill="hold">
                                          <p:stCondLst>
                                            <p:cond delay="0"/>
                                          </p:stCondLst>
                                        </p:cTn>
                                        <p:tgtEl>
                                          <p:spTgt spid="40"/>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42" presetClass="entr" presetSubtype="0" fill="hold" nodeType="click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fade">
                                      <p:cBhvr>
                                        <p:cTn id="113" dur="1000"/>
                                        <p:tgtEl>
                                          <p:spTgt spid="43"/>
                                        </p:tgtEl>
                                      </p:cBhvr>
                                    </p:animEffect>
                                    <p:anim calcmode="lin" valueType="num">
                                      <p:cBhvr>
                                        <p:cTn id="114" dur="1000" fill="hold"/>
                                        <p:tgtEl>
                                          <p:spTgt spid="43"/>
                                        </p:tgtEl>
                                        <p:attrNameLst>
                                          <p:attrName>ppt_x</p:attrName>
                                        </p:attrNameLst>
                                      </p:cBhvr>
                                      <p:tavLst>
                                        <p:tav tm="0">
                                          <p:val>
                                            <p:strVal val="#ppt_x"/>
                                          </p:val>
                                        </p:tav>
                                        <p:tav tm="100000">
                                          <p:val>
                                            <p:strVal val="#ppt_x"/>
                                          </p:val>
                                        </p:tav>
                                      </p:tavLst>
                                    </p:anim>
                                    <p:anim calcmode="lin" valueType="num">
                                      <p:cBhvr>
                                        <p:cTn id="115" dur="1000" fill="hold"/>
                                        <p:tgtEl>
                                          <p:spTgt spid="43"/>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1000"/>
                                        <p:tgtEl>
                                          <p:spTgt spid="45"/>
                                        </p:tgtEl>
                                      </p:cBhvr>
                                    </p:animEffect>
                                    <p:anim calcmode="lin" valueType="num">
                                      <p:cBhvr>
                                        <p:cTn id="119" dur="1000" fill="hold"/>
                                        <p:tgtEl>
                                          <p:spTgt spid="45"/>
                                        </p:tgtEl>
                                        <p:attrNameLst>
                                          <p:attrName>ppt_x</p:attrName>
                                        </p:attrNameLst>
                                      </p:cBhvr>
                                      <p:tavLst>
                                        <p:tav tm="0">
                                          <p:val>
                                            <p:strVal val="#ppt_x"/>
                                          </p:val>
                                        </p:tav>
                                        <p:tav tm="100000">
                                          <p:val>
                                            <p:strVal val="#ppt_x"/>
                                          </p:val>
                                        </p:tav>
                                      </p:tavLst>
                                    </p:anim>
                                    <p:anim calcmode="lin" valueType="num">
                                      <p:cBhvr>
                                        <p:cTn id="120" dur="1000" fill="hold"/>
                                        <p:tgtEl>
                                          <p:spTgt spid="45"/>
                                        </p:tgtEl>
                                        <p:attrNameLst>
                                          <p:attrName>ppt_y</p:attrName>
                                        </p:attrNameLst>
                                      </p:cBhvr>
                                      <p:tavLst>
                                        <p:tav tm="0">
                                          <p:val>
                                            <p:strVal val="#ppt_y+.1"/>
                                          </p:val>
                                        </p:tav>
                                        <p:tav tm="100000">
                                          <p:val>
                                            <p:strVal val="#ppt_y"/>
                                          </p:val>
                                        </p:tav>
                                      </p:tavLst>
                                    </p:anim>
                                  </p:childTnLst>
                                </p:cTn>
                              </p:par>
                              <p:par>
                                <p:cTn id="121" presetID="42" presetClass="entr" presetSubtype="0" fill="hold" nodeType="withEffect">
                                  <p:stCondLst>
                                    <p:cond delay="0"/>
                                  </p:stCondLst>
                                  <p:childTnLst>
                                    <p:set>
                                      <p:cBhvr>
                                        <p:cTn id="122" dur="1" fill="hold">
                                          <p:stCondLst>
                                            <p:cond delay="0"/>
                                          </p:stCondLst>
                                        </p:cTn>
                                        <p:tgtEl>
                                          <p:spTgt spid="46"/>
                                        </p:tgtEl>
                                        <p:attrNameLst>
                                          <p:attrName>style.visibility</p:attrName>
                                        </p:attrNameLst>
                                      </p:cBhvr>
                                      <p:to>
                                        <p:strVal val="visible"/>
                                      </p:to>
                                    </p:set>
                                    <p:animEffect transition="in" filter="fade">
                                      <p:cBhvr>
                                        <p:cTn id="123" dur="1000"/>
                                        <p:tgtEl>
                                          <p:spTgt spid="46"/>
                                        </p:tgtEl>
                                      </p:cBhvr>
                                    </p:animEffect>
                                    <p:anim calcmode="lin" valueType="num">
                                      <p:cBhvr>
                                        <p:cTn id="124" dur="1000" fill="hold"/>
                                        <p:tgtEl>
                                          <p:spTgt spid="46"/>
                                        </p:tgtEl>
                                        <p:attrNameLst>
                                          <p:attrName>ppt_x</p:attrName>
                                        </p:attrNameLst>
                                      </p:cBhvr>
                                      <p:tavLst>
                                        <p:tav tm="0">
                                          <p:val>
                                            <p:strVal val="#ppt_x"/>
                                          </p:val>
                                        </p:tav>
                                        <p:tav tm="100000">
                                          <p:val>
                                            <p:strVal val="#ppt_x"/>
                                          </p:val>
                                        </p:tav>
                                      </p:tavLst>
                                    </p:anim>
                                    <p:anim calcmode="lin" valueType="num">
                                      <p:cBhvr>
                                        <p:cTn id="125" dur="1000" fill="hold"/>
                                        <p:tgtEl>
                                          <p:spTgt spid="46"/>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1000"/>
                                        <p:tgtEl>
                                          <p:spTgt spid="44"/>
                                        </p:tgtEl>
                                      </p:cBhvr>
                                    </p:animEffect>
                                    <p:anim calcmode="lin" valueType="num">
                                      <p:cBhvr>
                                        <p:cTn id="129" dur="1000" fill="hold"/>
                                        <p:tgtEl>
                                          <p:spTgt spid="44"/>
                                        </p:tgtEl>
                                        <p:attrNameLst>
                                          <p:attrName>ppt_x</p:attrName>
                                        </p:attrNameLst>
                                      </p:cBhvr>
                                      <p:tavLst>
                                        <p:tav tm="0">
                                          <p:val>
                                            <p:strVal val="#ppt_x"/>
                                          </p:val>
                                        </p:tav>
                                        <p:tav tm="100000">
                                          <p:val>
                                            <p:strVal val="#ppt_x"/>
                                          </p:val>
                                        </p:tav>
                                      </p:tavLst>
                                    </p:anim>
                                    <p:anim calcmode="lin" valueType="num">
                                      <p:cBhvr>
                                        <p:cTn id="130" dur="1000" fill="hold"/>
                                        <p:tgtEl>
                                          <p:spTgt spid="44"/>
                                        </p:tgtEl>
                                        <p:attrNameLst>
                                          <p:attrName>ppt_y</p:attrName>
                                        </p:attrNameLst>
                                      </p:cBhvr>
                                      <p:tavLst>
                                        <p:tav tm="0">
                                          <p:val>
                                            <p:strVal val="#ppt_y+.1"/>
                                          </p:val>
                                        </p:tav>
                                        <p:tav tm="100000">
                                          <p:val>
                                            <p:strVal val="#ppt_y"/>
                                          </p:val>
                                        </p:tav>
                                      </p:tavLst>
                                    </p:anim>
                                  </p:childTnLst>
                                </p:cTn>
                              </p:par>
                              <p:par>
                                <p:cTn id="131" presetID="42" presetClass="entr" presetSubtype="0" fill="hold" nodeType="withEffect">
                                  <p:stCondLst>
                                    <p:cond delay="0"/>
                                  </p:stCondLst>
                                  <p:childTnLst>
                                    <p:set>
                                      <p:cBhvr>
                                        <p:cTn id="132" dur="1" fill="hold">
                                          <p:stCondLst>
                                            <p:cond delay="0"/>
                                          </p:stCondLst>
                                        </p:cTn>
                                        <p:tgtEl>
                                          <p:spTgt spid="49"/>
                                        </p:tgtEl>
                                        <p:attrNameLst>
                                          <p:attrName>style.visibility</p:attrName>
                                        </p:attrNameLst>
                                      </p:cBhvr>
                                      <p:to>
                                        <p:strVal val="visible"/>
                                      </p:to>
                                    </p:set>
                                    <p:animEffect transition="in" filter="fade">
                                      <p:cBhvr>
                                        <p:cTn id="133" dur="1000"/>
                                        <p:tgtEl>
                                          <p:spTgt spid="49"/>
                                        </p:tgtEl>
                                      </p:cBhvr>
                                    </p:animEffect>
                                    <p:anim calcmode="lin" valueType="num">
                                      <p:cBhvr>
                                        <p:cTn id="134" dur="1000" fill="hold"/>
                                        <p:tgtEl>
                                          <p:spTgt spid="49"/>
                                        </p:tgtEl>
                                        <p:attrNameLst>
                                          <p:attrName>ppt_x</p:attrName>
                                        </p:attrNameLst>
                                      </p:cBhvr>
                                      <p:tavLst>
                                        <p:tav tm="0">
                                          <p:val>
                                            <p:strVal val="#ppt_x"/>
                                          </p:val>
                                        </p:tav>
                                        <p:tav tm="100000">
                                          <p:val>
                                            <p:strVal val="#ppt_x"/>
                                          </p:val>
                                        </p:tav>
                                      </p:tavLst>
                                    </p:anim>
                                    <p:anim calcmode="lin" valueType="num">
                                      <p:cBhvr>
                                        <p:cTn id="135" dur="1000" fill="hold"/>
                                        <p:tgtEl>
                                          <p:spTgt spid="49"/>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48"/>
                                        </p:tgtEl>
                                        <p:attrNameLst>
                                          <p:attrName>style.visibility</p:attrName>
                                        </p:attrNameLst>
                                      </p:cBhvr>
                                      <p:to>
                                        <p:strVal val="visible"/>
                                      </p:to>
                                    </p:set>
                                    <p:animEffect transition="in" filter="fade">
                                      <p:cBhvr>
                                        <p:cTn id="138" dur="1000"/>
                                        <p:tgtEl>
                                          <p:spTgt spid="48"/>
                                        </p:tgtEl>
                                      </p:cBhvr>
                                    </p:animEffect>
                                    <p:anim calcmode="lin" valueType="num">
                                      <p:cBhvr>
                                        <p:cTn id="139" dur="1000" fill="hold"/>
                                        <p:tgtEl>
                                          <p:spTgt spid="48"/>
                                        </p:tgtEl>
                                        <p:attrNameLst>
                                          <p:attrName>ppt_x</p:attrName>
                                        </p:attrNameLst>
                                      </p:cBhvr>
                                      <p:tavLst>
                                        <p:tav tm="0">
                                          <p:val>
                                            <p:strVal val="#ppt_x"/>
                                          </p:val>
                                        </p:tav>
                                        <p:tav tm="100000">
                                          <p:val>
                                            <p:strVal val="#ppt_x"/>
                                          </p:val>
                                        </p:tav>
                                      </p:tavLst>
                                    </p:anim>
                                    <p:anim calcmode="lin" valueType="num">
                                      <p:cBhvr>
                                        <p:cTn id="140" dur="1000" fill="hold"/>
                                        <p:tgtEl>
                                          <p:spTgt spid="48"/>
                                        </p:tgtEl>
                                        <p:attrNameLst>
                                          <p:attrName>ppt_y</p:attrName>
                                        </p:attrNameLst>
                                      </p:cBhvr>
                                      <p:tavLst>
                                        <p:tav tm="0">
                                          <p:val>
                                            <p:strVal val="#ppt_y+.1"/>
                                          </p:val>
                                        </p:tav>
                                        <p:tav tm="100000">
                                          <p:val>
                                            <p:strVal val="#ppt_y"/>
                                          </p:val>
                                        </p:tav>
                                      </p:tavLst>
                                    </p:anim>
                                  </p:childTnLst>
                                </p:cTn>
                              </p:par>
                              <p:par>
                                <p:cTn id="141" presetID="42" presetClass="entr" presetSubtype="0" fill="hold" nodeType="withEffect">
                                  <p:stCondLst>
                                    <p:cond delay="0"/>
                                  </p:stCondLst>
                                  <p:childTnLst>
                                    <p:set>
                                      <p:cBhvr>
                                        <p:cTn id="142" dur="1" fill="hold">
                                          <p:stCondLst>
                                            <p:cond delay="0"/>
                                          </p:stCondLst>
                                        </p:cTn>
                                        <p:tgtEl>
                                          <p:spTgt spid="47"/>
                                        </p:tgtEl>
                                        <p:attrNameLst>
                                          <p:attrName>style.visibility</p:attrName>
                                        </p:attrNameLst>
                                      </p:cBhvr>
                                      <p:to>
                                        <p:strVal val="visible"/>
                                      </p:to>
                                    </p:set>
                                    <p:animEffect transition="in" filter="fade">
                                      <p:cBhvr>
                                        <p:cTn id="143" dur="1000"/>
                                        <p:tgtEl>
                                          <p:spTgt spid="47"/>
                                        </p:tgtEl>
                                      </p:cBhvr>
                                    </p:animEffect>
                                    <p:anim calcmode="lin" valueType="num">
                                      <p:cBhvr>
                                        <p:cTn id="144" dur="1000" fill="hold"/>
                                        <p:tgtEl>
                                          <p:spTgt spid="47"/>
                                        </p:tgtEl>
                                        <p:attrNameLst>
                                          <p:attrName>ppt_x</p:attrName>
                                        </p:attrNameLst>
                                      </p:cBhvr>
                                      <p:tavLst>
                                        <p:tav tm="0">
                                          <p:val>
                                            <p:strVal val="#ppt_x"/>
                                          </p:val>
                                        </p:tav>
                                        <p:tav tm="100000">
                                          <p:val>
                                            <p:strVal val="#ppt_x"/>
                                          </p:val>
                                        </p:tav>
                                      </p:tavLst>
                                    </p:anim>
                                    <p:anim calcmode="lin" valueType="num">
                                      <p:cBhvr>
                                        <p:cTn id="145"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46" fill="hold">
                      <p:stCondLst>
                        <p:cond delay="indefinite"/>
                      </p:stCondLst>
                      <p:childTnLst>
                        <p:par>
                          <p:cTn id="147" fill="hold">
                            <p:stCondLst>
                              <p:cond delay="0"/>
                            </p:stCondLst>
                            <p:childTnLst>
                              <p:par>
                                <p:cTn id="148" presetID="1" presetClass="exit" presetSubtype="0" fill="hold" nodeType="clickEffect">
                                  <p:stCondLst>
                                    <p:cond delay="0"/>
                                  </p:stCondLst>
                                  <p:childTnLst>
                                    <p:set>
                                      <p:cBhvr>
                                        <p:cTn id="149" dur="1" fill="hold">
                                          <p:stCondLst>
                                            <p:cond delay="0"/>
                                          </p:stCondLst>
                                        </p:cTn>
                                        <p:tgtEl>
                                          <p:spTgt spid="4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46"/>
                                        </p:tgtEl>
                                        <p:attrNameLst>
                                          <p:attrName>style.visibility</p:attrName>
                                        </p:attrNameLst>
                                      </p:cBhvr>
                                      <p:to>
                                        <p:strVal val="hidden"/>
                                      </p:to>
                                    </p:set>
                                  </p:childTnLst>
                                </p:cTn>
                              </p:par>
                              <p:par>
                                <p:cTn id="152" presetID="1" presetClass="exit" presetSubtype="0" fill="hold" grpId="1" nodeType="withEffect">
                                  <p:stCondLst>
                                    <p:cond delay="0"/>
                                  </p:stCondLst>
                                  <p:childTnLst>
                                    <p:set>
                                      <p:cBhvr>
                                        <p:cTn id="153" dur="1" fill="hold">
                                          <p:stCondLst>
                                            <p:cond delay="0"/>
                                          </p:stCondLst>
                                        </p:cTn>
                                        <p:tgtEl>
                                          <p:spTgt spid="45"/>
                                        </p:tgtEl>
                                        <p:attrNameLst>
                                          <p:attrName>style.visibility</p:attrName>
                                        </p:attrNameLst>
                                      </p:cBhvr>
                                      <p:to>
                                        <p:strVal val="hidden"/>
                                      </p:to>
                                    </p:set>
                                  </p:childTnLst>
                                </p:cTn>
                              </p:par>
                              <p:par>
                                <p:cTn id="154" presetID="1" presetClass="exit" presetSubtype="0" fill="hold" nodeType="withEffect">
                                  <p:stCondLst>
                                    <p:cond delay="0"/>
                                  </p:stCondLst>
                                  <p:childTnLst>
                                    <p:set>
                                      <p:cBhvr>
                                        <p:cTn id="155" dur="1" fill="hold">
                                          <p:stCondLst>
                                            <p:cond delay="0"/>
                                          </p:stCondLst>
                                        </p:cTn>
                                        <p:tgtEl>
                                          <p:spTgt spid="44"/>
                                        </p:tgtEl>
                                        <p:attrNameLst>
                                          <p:attrName>style.visibility</p:attrName>
                                        </p:attrNameLst>
                                      </p:cBhvr>
                                      <p:to>
                                        <p:strVal val="hidden"/>
                                      </p:to>
                                    </p:set>
                                  </p:childTnLst>
                                </p:cTn>
                              </p:par>
                              <p:par>
                                <p:cTn id="156" presetID="1" presetClass="exit" presetSubtype="0" fill="hold" grpId="1" nodeType="withEffect">
                                  <p:stCondLst>
                                    <p:cond delay="0"/>
                                  </p:stCondLst>
                                  <p:childTnLst>
                                    <p:set>
                                      <p:cBhvr>
                                        <p:cTn id="157" dur="1" fill="hold">
                                          <p:stCondLst>
                                            <p:cond delay="0"/>
                                          </p:stCondLst>
                                        </p:cTn>
                                        <p:tgtEl>
                                          <p:spTgt spid="48"/>
                                        </p:tgtEl>
                                        <p:attrNameLst>
                                          <p:attrName>style.visibility</p:attrName>
                                        </p:attrNameLst>
                                      </p:cBhvr>
                                      <p:to>
                                        <p:strVal val="hidden"/>
                                      </p:to>
                                    </p:set>
                                  </p:childTnLst>
                                </p:cTn>
                              </p:par>
                              <p:par>
                                <p:cTn id="158" presetID="1" presetClass="exit" presetSubtype="0" fill="hold" nodeType="withEffect">
                                  <p:stCondLst>
                                    <p:cond delay="0"/>
                                  </p:stCondLst>
                                  <p:childTnLst>
                                    <p:set>
                                      <p:cBhvr>
                                        <p:cTn id="159" dur="1" fill="hold">
                                          <p:stCondLst>
                                            <p:cond delay="0"/>
                                          </p:stCondLst>
                                        </p:cTn>
                                        <p:tgtEl>
                                          <p:spTgt spid="49"/>
                                        </p:tgtEl>
                                        <p:attrNameLst>
                                          <p:attrName>style.visibility</p:attrName>
                                        </p:attrNameLst>
                                      </p:cBhvr>
                                      <p:to>
                                        <p:strVal val="hidden"/>
                                      </p:to>
                                    </p:set>
                                  </p:childTnLst>
                                </p:cTn>
                              </p:par>
                              <p:par>
                                <p:cTn id="160" presetID="1" presetClass="exit" presetSubtype="0" fill="hold" nodeType="withEffect">
                                  <p:stCondLst>
                                    <p:cond delay="0"/>
                                  </p:stCondLst>
                                  <p:childTnLst>
                                    <p:set>
                                      <p:cBhvr>
                                        <p:cTn id="161" dur="1" fill="hold">
                                          <p:stCondLst>
                                            <p:cond delay="0"/>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1" grpId="0"/>
      <p:bldP spid="31" grpId="1"/>
      <p:bldP spid="38" grpId="0"/>
      <p:bldP spid="38" grpId="1"/>
      <p:bldP spid="41" grpId="0"/>
      <p:bldP spid="41" grpId="1"/>
      <p:bldP spid="45" grpId="0"/>
      <p:bldP spid="45" grpId="1"/>
      <p:bldP spid="48" grpId="0"/>
      <p:bldP spid="4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DEFE23A-4FF7-41CF-9D67-A1A984F1DA76}" type="slidenum">
              <a:rPr lang="en-US" smtClean="0"/>
              <a:pPr/>
              <a:t>44</a:t>
            </a:fld>
            <a:endParaRPr lang="en-US" dirty="0"/>
          </a:p>
        </p:txBody>
      </p:sp>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943553"/>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a:t>
            </a:r>
            <a:r>
              <a:rPr kumimoji="1" lang="en-US" altLang="ko-US" sz="2000" dirty="0">
                <a:solidFill>
                  <a:srgbClr val="0070C0"/>
                </a:solidFill>
              </a:rPr>
              <a:t>Increased Degradation </a:t>
            </a:r>
            <a:r>
              <a:rPr kumimoji="1" lang="en-US" altLang="ko-US" sz="2000" dirty="0"/>
              <a:t>Reduced-Order Model</a:t>
            </a:r>
          </a:p>
        </p:txBody>
      </p:sp>
      <p:sp>
        <p:nvSpPr>
          <p:cNvPr id="2" name="Left Bracket 1">
            <a:extLst>
              <a:ext uri="{FF2B5EF4-FFF2-40B4-BE49-F238E27FC236}">
                <a16:creationId xmlns:a16="http://schemas.microsoft.com/office/drawing/2014/main" id="{3095A75C-A128-F649-AEAC-62A4A9029BFD}"/>
              </a:ext>
            </a:extLst>
          </p:cNvPr>
          <p:cNvSpPr/>
          <p:nvPr/>
        </p:nvSpPr>
        <p:spPr>
          <a:xfrm>
            <a:off x="659060" y="3790612"/>
            <a:ext cx="585216" cy="914400"/>
          </a:xfrm>
          <a:prstGeom prst="lef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12" name="Rectangle 11">
            <a:extLst>
              <a:ext uri="{FF2B5EF4-FFF2-40B4-BE49-F238E27FC236}">
                <a16:creationId xmlns:a16="http://schemas.microsoft.com/office/drawing/2014/main" id="{075AB156-E9F2-A142-BBB4-85EEB34C672B}"/>
              </a:ext>
            </a:extLst>
          </p:cNvPr>
          <p:cNvSpPr/>
          <p:nvPr/>
        </p:nvSpPr>
        <p:spPr>
          <a:xfrm>
            <a:off x="1244276" y="3593806"/>
            <a:ext cx="10399059" cy="1323439"/>
          </a:xfrm>
          <a:prstGeom prst="rect">
            <a:avLst/>
          </a:prstGeom>
        </p:spPr>
        <p:txBody>
          <a:bodyPr wrap="square">
            <a:spAutoFit/>
          </a:bodyPr>
          <a:lstStyle/>
          <a:p>
            <a:r>
              <a:rPr kumimoji="1" lang="en-US" altLang="ko-US" sz="2000" dirty="0"/>
              <a:t>(1) The proposed </a:t>
            </a:r>
            <a:r>
              <a:rPr kumimoji="1" lang="en-US" altLang="ko-US" sz="2000" dirty="0" err="1"/>
              <a:t>Pade</a:t>
            </a:r>
            <a:r>
              <a:rPr lang="en-US" sz="2000" dirty="0"/>
              <a:t>́</a:t>
            </a:r>
            <a:r>
              <a:rPr kumimoji="1" lang="en-US" altLang="ko-US" sz="2000" dirty="0"/>
              <a:t> approximation model</a:t>
            </a:r>
          </a:p>
          <a:p>
            <a:endParaRPr kumimoji="1" lang="en-US" altLang="ko-US" sz="2000" dirty="0"/>
          </a:p>
          <a:p>
            <a:endParaRPr kumimoji="1" lang="en-US" altLang="ko-US" sz="2000" dirty="0"/>
          </a:p>
          <a:p>
            <a:r>
              <a:rPr kumimoji="1" lang="en-US" altLang="ko-US" sz="2000" dirty="0"/>
              <a:t>(2) The optimization-based model</a:t>
            </a:r>
            <a:endParaRPr lang="en-US" altLang="ko-US" sz="2000" dirty="0"/>
          </a:p>
        </p:txBody>
      </p:sp>
      <p:sp>
        <p:nvSpPr>
          <p:cNvPr id="18" name="TextBox 17">
            <a:extLst>
              <a:ext uri="{FF2B5EF4-FFF2-40B4-BE49-F238E27FC236}">
                <a16:creationId xmlns:a16="http://schemas.microsoft.com/office/drawing/2014/main" id="{F989AA31-408E-C349-8A94-DAB5055D121D}"/>
              </a:ext>
            </a:extLst>
          </p:cNvPr>
          <p:cNvSpPr txBox="1"/>
          <p:nvPr/>
        </p:nvSpPr>
        <p:spPr>
          <a:xfrm>
            <a:off x="8196277" y="4040231"/>
            <a:ext cx="3322421" cy="400110"/>
          </a:xfrm>
          <a:prstGeom prst="rect">
            <a:avLst/>
          </a:prstGeom>
          <a:noFill/>
          <a:ln w="19050">
            <a:solidFill>
              <a:srgbClr val="C00000"/>
            </a:solidFill>
          </a:ln>
        </p:spPr>
        <p:txBody>
          <a:bodyPr wrap="square" rtlCol="0">
            <a:spAutoFit/>
          </a:bodyPr>
          <a:lstStyle/>
          <a:p>
            <a:pPr algn="ctr"/>
            <a:r>
              <a:rPr kumimoji="1" lang="en-US" altLang="ko-Kore-KR" sz="2000" dirty="0"/>
              <a:t>N=50 FDM battery cell model</a:t>
            </a:r>
            <a:endParaRPr kumimoji="1" lang="ko-Kore-KR" altLang="en-US" sz="2000" dirty="0"/>
          </a:p>
        </p:txBody>
      </p:sp>
      <p:sp>
        <p:nvSpPr>
          <p:cNvPr id="9" name="TextBox 8">
            <a:extLst>
              <a:ext uri="{FF2B5EF4-FFF2-40B4-BE49-F238E27FC236}">
                <a16:creationId xmlns:a16="http://schemas.microsoft.com/office/drawing/2014/main" id="{F59FAD13-D29E-B840-9647-EC81EBD14D1D}"/>
              </a:ext>
            </a:extLst>
          </p:cNvPr>
          <p:cNvSpPr txBox="1"/>
          <p:nvPr/>
        </p:nvSpPr>
        <p:spPr>
          <a:xfrm>
            <a:off x="7308468" y="3947898"/>
            <a:ext cx="838345" cy="584775"/>
          </a:xfrm>
          <a:prstGeom prst="rect">
            <a:avLst/>
          </a:prstGeom>
          <a:noFill/>
        </p:spPr>
        <p:txBody>
          <a:bodyPr wrap="square" rtlCol="0">
            <a:spAutoFit/>
          </a:bodyPr>
          <a:lstStyle/>
          <a:p>
            <a:r>
              <a:rPr lang="en-US" sz="3200" dirty="0"/>
              <a:t>VS</a:t>
            </a:r>
          </a:p>
        </p:txBody>
      </p:sp>
      <p:sp>
        <p:nvSpPr>
          <p:cNvPr id="10" name="Rectangle 9">
            <a:extLst>
              <a:ext uri="{FF2B5EF4-FFF2-40B4-BE49-F238E27FC236}">
                <a16:creationId xmlns:a16="http://schemas.microsoft.com/office/drawing/2014/main" id="{34BAE1E5-1981-7E4B-B98D-F54CFF400E71}"/>
              </a:ext>
            </a:extLst>
          </p:cNvPr>
          <p:cNvSpPr/>
          <p:nvPr/>
        </p:nvSpPr>
        <p:spPr>
          <a:xfrm>
            <a:off x="433658" y="3593806"/>
            <a:ext cx="6531429" cy="1323439"/>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70C2AC-AD8C-FB49-B9D4-7D222C218EA1}"/>
                  </a:ext>
                </a:extLst>
              </p:cNvPr>
              <p:cNvSpPr txBox="1"/>
              <p:nvPr/>
            </p:nvSpPr>
            <p:spPr>
              <a:xfrm>
                <a:off x="594472" y="1579058"/>
                <a:ext cx="11003056" cy="1612749"/>
              </a:xfrm>
              <a:prstGeom prst="rect">
                <a:avLst/>
              </a:prstGeom>
              <a:noFill/>
              <a:ln w="19050">
                <a:solidFill>
                  <a:srgbClr val="C00000"/>
                </a:solidFill>
              </a:ln>
            </p:spPr>
            <p:txBody>
              <a:bodyPr wrap="square" rtlCol="0">
                <a:spAutoFit/>
              </a:bodyPr>
              <a:lstStyle/>
              <a:p>
                <a:pPr algn="ctr"/>
                <a:r>
                  <a:rPr kumimoji="1" lang="en-US" altLang="en-US" dirty="0"/>
                  <a:t>To observe the battery degradation clearly in a short time span, the side reaction exchange current density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𝑠</m:t>
                        </m:r>
                      </m:sub>
                    </m:sSub>
                  </m:oMath>
                </a14:m>
                <a:r>
                  <a:rPr lang="en-US" dirty="0">
                    <a:effectLst/>
                  </a:rPr>
                  <a:t> is increased </a:t>
                </a:r>
              </a:p>
              <a:p>
                <a:pPr algn="ct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𝑠</m:t>
                        </m:r>
                      </m:sub>
                    </m:sSub>
                    <m:r>
                      <a:rPr lang="en-US" b="0" i="1" smtClean="0">
                        <a:latin typeface="Cambria Math" panose="02040503050406030204" pitchFamily="18" charset="0"/>
                      </a:rPr>
                      <m:t>=3.9∗</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−12</m:t>
                        </m:r>
                      </m:sup>
                    </m:sSup>
                    <m:f>
                      <m:fPr>
                        <m:ctrlPr>
                          <a:rPr lang="en-US" i="1">
                            <a:latin typeface="Cambria Math" panose="02040503050406030204" pitchFamily="18" charset="0"/>
                          </a:rPr>
                        </m:ctrlPr>
                      </m:fPr>
                      <m:num>
                        <m:r>
                          <m:rPr>
                            <m:sty m:val="p"/>
                          </m:rPr>
                          <a:rPr lang="en-US">
                            <a:latin typeface="Cambria Math" panose="02040503050406030204" pitchFamily="18" charset="0"/>
                          </a:rPr>
                          <m:t>A</m:t>
                        </m:r>
                      </m:num>
                      <m:den>
                        <m:sSup>
                          <m:sSupPr>
                            <m:ctrlPr>
                              <a:rPr lang="en-US" i="1">
                                <a:latin typeface="Cambria Math" panose="02040503050406030204" pitchFamily="18" charset="0"/>
                              </a:rPr>
                            </m:ctrlPr>
                          </m:sSupPr>
                          <m:e>
                            <m:r>
                              <m:rPr>
                                <m:sty m:val="p"/>
                              </m:rPr>
                              <a:rPr lang="en-US">
                                <a:latin typeface="Cambria Math" panose="02040503050406030204" pitchFamily="18" charset="0"/>
                              </a:rPr>
                              <m:t>cm</m:t>
                            </m:r>
                          </m:e>
                          <m:sup>
                            <m:r>
                              <a:rPr lang="en-US">
                                <a:latin typeface="Cambria Math" panose="02040503050406030204" pitchFamily="18" charset="0"/>
                              </a:rPr>
                              <m:t>2</m:t>
                            </m:r>
                          </m:sup>
                        </m:sSup>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b>
                      <m:sSubPr>
                        <m:ctrlPr>
                          <a:rPr lang="en-US" i="1" smtClean="0">
                            <a:latin typeface="Cambria Math" panose="02040503050406030204" pitchFamily="18" charset="0"/>
                          </a:rPr>
                        </m:ctrlPr>
                      </m:sSubPr>
                      <m:e>
                        <m:r>
                          <a:rPr lang="en-US" i="1">
                            <a:latin typeface="Cambria Math" panose="02040503050406030204" pitchFamily="18" charset="0"/>
                          </a:rPr>
                          <m:t>𝑖</m:t>
                        </m:r>
                      </m:e>
                      <m:sub>
                        <m:r>
                          <a:rPr lang="en-US" i="1">
                            <a:latin typeface="Cambria Math" panose="02040503050406030204" pitchFamily="18" charset="0"/>
                          </a:rPr>
                          <m:t>𝑜</m:t>
                        </m:r>
                        <m:r>
                          <a:rPr lang="en-US" i="1">
                            <a:latin typeface="Cambria Math" panose="02040503050406030204" pitchFamily="18" charset="0"/>
                          </a:rPr>
                          <m:t>,</m:t>
                        </m:r>
                        <m:r>
                          <a:rPr lang="en-US" i="1">
                            <a:latin typeface="Cambria Math" panose="02040503050406030204" pitchFamily="18" charset="0"/>
                          </a:rPr>
                          <m:t>𝑠</m:t>
                        </m:r>
                      </m:sub>
                    </m:sSub>
                    <m:r>
                      <a:rPr lang="en-US" b="0" i="1" smtClean="0">
                        <a:latin typeface="Cambria Math" panose="02040503050406030204" pitchFamily="18" charset="0"/>
                      </a:rPr>
                      <m:t>=5.46∗</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f>
                      <m:fPr>
                        <m:ctrlPr>
                          <a:rPr lang="en-US" i="1">
                            <a:latin typeface="Cambria Math" panose="02040503050406030204" pitchFamily="18" charset="0"/>
                          </a:rPr>
                        </m:ctrlPr>
                      </m:fPr>
                      <m:num>
                        <m:r>
                          <m:rPr>
                            <m:sty m:val="p"/>
                          </m:rPr>
                          <a:rPr lang="en-US">
                            <a:latin typeface="Cambria Math" panose="02040503050406030204" pitchFamily="18" charset="0"/>
                          </a:rPr>
                          <m:t>A</m:t>
                        </m:r>
                      </m:num>
                      <m:den>
                        <m:sSup>
                          <m:sSupPr>
                            <m:ctrlPr>
                              <a:rPr lang="en-US" i="1">
                                <a:latin typeface="Cambria Math" panose="02040503050406030204" pitchFamily="18" charset="0"/>
                              </a:rPr>
                            </m:ctrlPr>
                          </m:sSupPr>
                          <m:e>
                            <m:r>
                              <m:rPr>
                                <m:sty m:val="p"/>
                              </m:rPr>
                              <a:rPr lang="en-US">
                                <a:latin typeface="Cambria Math" panose="02040503050406030204" pitchFamily="18" charset="0"/>
                              </a:rPr>
                              <m:t>cm</m:t>
                            </m:r>
                          </m:e>
                          <m:sup>
                            <m:r>
                              <a:rPr lang="en-US">
                                <a:latin typeface="Cambria Math" panose="02040503050406030204" pitchFamily="18" charset="0"/>
                              </a:rPr>
                              <m:t>2</m:t>
                            </m:r>
                          </m:sup>
                        </m:sSup>
                      </m:den>
                    </m:f>
                  </m:oMath>
                </a14:m>
                <a:r>
                  <a:rPr kumimoji="1" lang="en-US" altLang="en-US" dirty="0">
                    <a:solidFill>
                      <a:srgbClr val="0070C0"/>
                    </a:solidFill>
                  </a:rPr>
                  <a:t> </a:t>
                </a:r>
              </a:p>
              <a:p>
                <a:pPr algn="ctr"/>
                <a:endParaRPr kumimoji="1" lang="en-US" altLang="en-US" dirty="0">
                  <a:solidFill>
                    <a:srgbClr val="0070C0"/>
                  </a:solidFill>
                </a:endParaRPr>
              </a:p>
              <a:p>
                <a:pPr algn="ctr"/>
                <a:r>
                  <a:rPr kumimoji="1" lang="en-US" altLang="en-US" dirty="0"/>
                  <a:t>Causes the battery to lose 10% of the total amount of lithium ions over the simulation time span</a:t>
                </a:r>
                <a:endParaRPr kumimoji="1" lang="ko-Kore-KR" altLang="en-US" dirty="0"/>
              </a:p>
            </p:txBody>
          </p:sp>
        </mc:Choice>
        <mc:Fallback xmlns="">
          <p:sp>
            <p:nvSpPr>
              <p:cNvPr id="14" name="TextBox 13">
                <a:extLst>
                  <a:ext uri="{FF2B5EF4-FFF2-40B4-BE49-F238E27FC236}">
                    <a16:creationId xmlns:a16="http://schemas.microsoft.com/office/drawing/2014/main" id="{C770C2AC-AD8C-FB49-B9D4-7D222C218EA1}"/>
                  </a:ext>
                </a:extLst>
              </p:cNvPr>
              <p:cNvSpPr txBox="1">
                <a:spLocks noRot="1" noChangeAspect="1" noMove="1" noResize="1" noEditPoints="1" noAdjustHandles="1" noChangeArrowheads="1" noChangeShapeType="1" noTextEdit="1"/>
              </p:cNvSpPr>
              <p:nvPr/>
            </p:nvSpPr>
            <p:spPr>
              <a:xfrm>
                <a:off x="594472" y="1579058"/>
                <a:ext cx="11003056" cy="1612749"/>
              </a:xfrm>
              <a:prstGeom prst="rect">
                <a:avLst/>
              </a:prstGeom>
              <a:blipFill>
                <a:blip r:embed="rId3"/>
                <a:stretch>
                  <a:fillRect t="-769" b="-4615"/>
                </a:stretch>
              </a:blipFill>
              <a:ln w="19050">
                <a:solidFill>
                  <a:srgbClr val="C00000"/>
                </a:solidFill>
              </a:ln>
            </p:spPr>
            <p:txBody>
              <a:bodyPr/>
              <a:lstStyle/>
              <a:p>
                <a:r>
                  <a:rPr lang="en-US">
                    <a:noFill/>
                  </a:rPr>
                  <a:t> </a:t>
                </a:r>
              </a:p>
            </p:txBody>
          </p:sp>
        </mc:Fallback>
      </mc:AlternateContent>
      <p:sp>
        <p:nvSpPr>
          <p:cNvPr id="6" name="Rectangle 5">
            <a:extLst>
              <a:ext uri="{FF2B5EF4-FFF2-40B4-BE49-F238E27FC236}">
                <a16:creationId xmlns:a16="http://schemas.microsoft.com/office/drawing/2014/main" id="{A5C85D65-307E-2F45-8845-03012D974561}"/>
              </a:ext>
            </a:extLst>
          </p:cNvPr>
          <p:cNvSpPr/>
          <p:nvPr/>
        </p:nvSpPr>
        <p:spPr>
          <a:xfrm>
            <a:off x="538229" y="5374648"/>
            <a:ext cx="11115542" cy="923330"/>
          </a:xfrm>
          <a:prstGeom prst="rect">
            <a:avLst/>
          </a:prstGeom>
        </p:spPr>
        <p:txBody>
          <a:bodyPr wrap="none">
            <a:spAutoFit/>
          </a:bodyPr>
          <a:lstStyle/>
          <a:p>
            <a:pPr algn="ctr"/>
            <a:r>
              <a:rPr kumimoji="1" lang="en-US" altLang="ko-Kore-KR" dirty="0"/>
              <a:t>The conventional </a:t>
            </a:r>
            <a:r>
              <a:rPr kumimoji="1" lang="en-US" altLang="ko-Kore-KR" dirty="0" err="1"/>
              <a:t>Pade</a:t>
            </a:r>
            <a:r>
              <a:rPr lang="en-US" dirty="0"/>
              <a:t>́</a:t>
            </a:r>
            <a:r>
              <a:rPr kumimoji="1" lang="en-US" altLang="ko-Kore-KR" dirty="0"/>
              <a:t> approximation model is not evaluated in this section due to the increased rate of degradation</a:t>
            </a:r>
          </a:p>
          <a:p>
            <a:pPr algn="ctr"/>
            <a:endParaRPr kumimoji="1" lang="en-US" dirty="0"/>
          </a:p>
          <a:p>
            <a:pPr algn="ctr"/>
            <a:r>
              <a:rPr kumimoji="1" lang="en-US" dirty="0"/>
              <a:t>The positive surface concentration results are identical to the general degradation results</a:t>
            </a:r>
            <a:endParaRPr lang="en-US" dirty="0"/>
          </a:p>
        </p:txBody>
      </p:sp>
      <p:sp>
        <p:nvSpPr>
          <p:cNvPr id="15" name="직사각형 2">
            <a:extLst>
              <a:ext uri="{FF2B5EF4-FFF2-40B4-BE49-F238E27FC236}">
                <a16:creationId xmlns:a16="http://schemas.microsoft.com/office/drawing/2014/main" id="{568E207A-8125-5046-970C-72DE9D187D99}"/>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43</a:t>
            </a:r>
            <a:endParaRPr kumimoji="1" lang="ko-US" altLang="en-US" sz="2800" b="1" dirty="0"/>
          </a:p>
        </p:txBody>
      </p:sp>
    </p:spTree>
    <p:extLst>
      <p:ext uri="{BB962C8B-B14F-4D97-AF65-F5344CB8AC3E}">
        <p14:creationId xmlns:p14="http://schemas.microsoft.com/office/powerpoint/2010/main" val="3451456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878237"/>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Increased Degradation Reduced-Order Model</a:t>
            </a:r>
          </a:p>
        </p:txBody>
      </p:sp>
      <p:sp>
        <p:nvSpPr>
          <p:cNvPr id="31" name="TextBox 30">
            <a:extLst>
              <a:ext uri="{FF2B5EF4-FFF2-40B4-BE49-F238E27FC236}">
                <a16:creationId xmlns:a16="http://schemas.microsoft.com/office/drawing/2014/main" id="{414CB1B5-E634-5341-9023-12BBB5CDA56B}"/>
              </a:ext>
            </a:extLst>
          </p:cNvPr>
          <p:cNvSpPr txBox="1"/>
          <p:nvPr/>
        </p:nvSpPr>
        <p:spPr>
          <a:xfrm>
            <a:off x="62428" y="1345330"/>
            <a:ext cx="12064079" cy="400110"/>
          </a:xfrm>
          <a:prstGeom prst="rect">
            <a:avLst/>
          </a:prstGeom>
          <a:noFill/>
        </p:spPr>
        <p:txBody>
          <a:bodyPr wrap="square" rtlCol="0">
            <a:spAutoFit/>
          </a:bodyPr>
          <a:lstStyle/>
          <a:p>
            <a:pPr algn="ctr"/>
            <a:r>
              <a:rPr kumimoji="1" lang="en-US" altLang="en-US" sz="2000" dirty="0"/>
              <a:t>Comparison of simulation results of 4</a:t>
            </a:r>
            <a:r>
              <a:rPr kumimoji="1" lang="en-US" altLang="en-US" sz="2000" baseline="30000" dirty="0"/>
              <a:t>th</a:t>
            </a:r>
            <a:r>
              <a:rPr kumimoji="1" lang="en-US" altLang="en-US" sz="2000" dirty="0"/>
              <a:t>-order reduced-order models for the </a:t>
            </a:r>
            <a:r>
              <a:rPr kumimoji="1" lang="en-US" altLang="en-US" sz="2000" b="1" u="sng" dirty="0">
                <a:solidFill>
                  <a:srgbClr val="0070C0"/>
                </a:solidFill>
              </a:rPr>
              <a:t>sinusoidal wave for validation profile</a:t>
            </a:r>
            <a:endParaRPr kumimoji="1" lang="ko-Kore-KR" altLang="en-US" sz="2000" b="1" u="sng" dirty="0">
              <a:solidFill>
                <a:srgbClr val="0070C0"/>
              </a:solidFill>
            </a:endParaRPr>
          </a:p>
        </p:txBody>
      </p:sp>
      <p:sp>
        <p:nvSpPr>
          <p:cNvPr id="12" name="TextBox 11">
            <a:extLst>
              <a:ext uri="{FF2B5EF4-FFF2-40B4-BE49-F238E27FC236}">
                <a16:creationId xmlns:a16="http://schemas.microsoft.com/office/drawing/2014/main" id="{57F04FB7-6E87-2543-9EC1-AA4E1692FF26}"/>
              </a:ext>
            </a:extLst>
          </p:cNvPr>
          <p:cNvSpPr txBox="1"/>
          <p:nvPr/>
        </p:nvSpPr>
        <p:spPr>
          <a:xfrm>
            <a:off x="1015402" y="6031183"/>
            <a:ext cx="4749752" cy="369332"/>
          </a:xfrm>
          <a:prstGeom prst="rect">
            <a:avLst/>
          </a:prstGeom>
          <a:noFill/>
        </p:spPr>
        <p:txBody>
          <a:bodyPr wrap="square" rtlCol="0">
            <a:spAutoFit/>
          </a:bodyPr>
          <a:lstStyle/>
          <a:p>
            <a:pPr algn="ctr"/>
            <a:r>
              <a:rPr kumimoji="1" lang="en-US" altLang="ko-Kore-KR" dirty="0"/>
              <a:t>Negative surface concentration</a:t>
            </a:r>
            <a:endParaRPr kumimoji="1" lang="ko-Kore-KR" altLang="en-US" dirty="0"/>
          </a:p>
        </p:txBody>
      </p:sp>
      <p:sp>
        <p:nvSpPr>
          <p:cNvPr id="13" name="TextBox 12">
            <a:extLst>
              <a:ext uri="{FF2B5EF4-FFF2-40B4-BE49-F238E27FC236}">
                <a16:creationId xmlns:a16="http://schemas.microsoft.com/office/drawing/2014/main" id="{A9B755F4-0417-9843-8A51-B04802E901EC}"/>
              </a:ext>
            </a:extLst>
          </p:cNvPr>
          <p:cNvSpPr txBox="1"/>
          <p:nvPr/>
        </p:nvSpPr>
        <p:spPr>
          <a:xfrm>
            <a:off x="6491662" y="6031183"/>
            <a:ext cx="5336540" cy="369332"/>
          </a:xfrm>
          <a:prstGeom prst="rect">
            <a:avLst/>
          </a:prstGeom>
          <a:noFill/>
        </p:spPr>
        <p:txBody>
          <a:bodyPr wrap="square" rtlCol="0">
            <a:spAutoFit/>
          </a:bodyPr>
          <a:lstStyle/>
          <a:p>
            <a:pPr algn="ctr"/>
            <a:r>
              <a:rPr kumimoji="1" lang="en-US" altLang="ko-Kore-KR" dirty="0"/>
              <a:t>Output voltage</a:t>
            </a:r>
            <a:endParaRPr kumimoji="1" lang="ko-Kore-KR" altLang="en-US" dirty="0"/>
          </a:p>
        </p:txBody>
      </p:sp>
      <p:pic>
        <p:nvPicPr>
          <p:cNvPr id="14" name="Picture 13">
            <a:extLst>
              <a:ext uri="{FF2B5EF4-FFF2-40B4-BE49-F238E27FC236}">
                <a16:creationId xmlns:a16="http://schemas.microsoft.com/office/drawing/2014/main" id="{56AF675C-8D01-944E-A7BA-29BB510D6A68}"/>
              </a:ext>
            </a:extLst>
          </p:cNvPr>
          <p:cNvPicPr/>
          <p:nvPr/>
        </p:nvPicPr>
        <p:blipFill>
          <a:blip r:embed="rId3"/>
          <a:srcRect/>
          <a:stretch/>
        </p:blipFill>
        <p:spPr>
          <a:xfrm>
            <a:off x="6247959" y="1690969"/>
            <a:ext cx="5701764" cy="4381444"/>
          </a:xfrm>
          <a:prstGeom prst="rect">
            <a:avLst/>
          </a:prstGeom>
        </p:spPr>
      </p:pic>
      <p:pic>
        <p:nvPicPr>
          <p:cNvPr id="15" name="Picture 14">
            <a:extLst>
              <a:ext uri="{FF2B5EF4-FFF2-40B4-BE49-F238E27FC236}">
                <a16:creationId xmlns:a16="http://schemas.microsoft.com/office/drawing/2014/main" id="{9AC54DE1-D57B-D24F-AEA3-477F05EF184C}"/>
              </a:ext>
            </a:extLst>
          </p:cNvPr>
          <p:cNvPicPr/>
          <p:nvPr/>
        </p:nvPicPr>
        <p:blipFill>
          <a:blip r:embed="rId4"/>
          <a:srcRect/>
          <a:stretch/>
        </p:blipFill>
        <p:spPr>
          <a:xfrm>
            <a:off x="532597" y="1682501"/>
            <a:ext cx="5715362" cy="4398381"/>
          </a:xfrm>
          <a:prstGeom prst="rect">
            <a:avLst/>
          </a:prstGeom>
        </p:spPr>
      </p:pic>
      <p:sp>
        <p:nvSpPr>
          <p:cNvPr id="18" name="직사각형 2">
            <a:extLst>
              <a:ext uri="{FF2B5EF4-FFF2-40B4-BE49-F238E27FC236}">
                <a16:creationId xmlns:a16="http://schemas.microsoft.com/office/drawing/2014/main" id="{2C7871B2-1903-9549-AFE8-34606C8F8F2C}"/>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44</a:t>
            </a:r>
            <a:endParaRPr kumimoji="1" lang="ko-US" altLang="en-US" sz="2800" b="1" dirty="0"/>
          </a:p>
        </p:txBody>
      </p:sp>
    </p:spTree>
    <p:extLst>
      <p:ext uri="{BB962C8B-B14F-4D97-AF65-F5344CB8AC3E}">
        <p14:creationId xmlns:p14="http://schemas.microsoft.com/office/powerpoint/2010/main" val="1408749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878237"/>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Increased Degradation Reduced-Order Model</a:t>
            </a:r>
          </a:p>
        </p:txBody>
      </p:sp>
      <p:sp>
        <p:nvSpPr>
          <p:cNvPr id="31" name="TextBox 30">
            <a:extLst>
              <a:ext uri="{FF2B5EF4-FFF2-40B4-BE49-F238E27FC236}">
                <a16:creationId xmlns:a16="http://schemas.microsoft.com/office/drawing/2014/main" id="{414CB1B5-E634-5341-9023-12BBB5CDA56B}"/>
              </a:ext>
            </a:extLst>
          </p:cNvPr>
          <p:cNvSpPr txBox="1"/>
          <p:nvPr/>
        </p:nvSpPr>
        <p:spPr>
          <a:xfrm>
            <a:off x="594472" y="1281990"/>
            <a:ext cx="11003056" cy="400110"/>
          </a:xfrm>
          <a:prstGeom prst="rect">
            <a:avLst/>
          </a:prstGeom>
          <a:noFill/>
        </p:spPr>
        <p:txBody>
          <a:bodyPr wrap="square" rtlCol="0">
            <a:spAutoFit/>
          </a:bodyPr>
          <a:lstStyle/>
          <a:p>
            <a:pPr algn="ctr"/>
            <a:r>
              <a:rPr kumimoji="1" lang="en-US" altLang="en-US" sz="2000" dirty="0"/>
              <a:t>Comparison of simulation results of 4</a:t>
            </a:r>
            <a:r>
              <a:rPr kumimoji="1" lang="en-US" altLang="en-US" sz="2000" baseline="30000" dirty="0"/>
              <a:t>th</a:t>
            </a:r>
            <a:r>
              <a:rPr kumimoji="1" lang="en-US" altLang="en-US" sz="2000" dirty="0"/>
              <a:t>-order reduced-order models for the </a:t>
            </a:r>
            <a:r>
              <a:rPr kumimoji="1" lang="en-US" altLang="en-US" sz="2000" b="1" u="sng" dirty="0">
                <a:solidFill>
                  <a:srgbClr val="0070C0"/>
                </a:solidFill>
              </a:rPr>
              <a:t>UDDS current profile</a:t>
            </a:r>
            <a:endParaRPr kumimoji="1" lang="ko-Kore-KR" altLang="en-US" sz="2000" b="1" u="sng" dirty="0">
              <a:solidFill>
                <a:srgbClr val="0070C0"/>
              </a:solidFill>
            </a:endParaRPr>
          </a:p>
        </p:txBody>
      </p:sp>
      <p:sp>
        <p:nvSpPr>
          <p:cNvPr id="12" name="TextBox 11">
            <a:extLst>
              <a:ext uri="{FF2B5EF4-FFF2-40B4-BE49-F238E27FC236}">
                <a16:creationId xmlns:a16="http://schemas.microsoft.com/office/drawing/2014/main" id="{9750A9B2-0B7E-D747-811B-F38CBA460E13}"/>
              </a:ext>
            </a:extLst>
          </p:cNvPr>
          <p:cNvSpPr txBox="1"/>
          <p:nvPr/>
        </p:nvSpPr>
        <p:spPr>
          <a:xfrm>
            <a:off x="1015402" y="6031183"/>
            <a:ext cx="4749752" cy="369332"/>
          </a:xfrm>
          <a:prstGeom prst="rect">
            <a:avLst/>
          </a:prstGeom>
          <a:noFill/>
        </p:spPr>
        <p:txBody>
          <a:bodyPr wrap="square" rtlCol="0">
            <a:spAutoFit/>
          </a:bodyPr>
          <a:lstStyle/>
          <a:p>
            <a:pPr algn="ctr"/>
            <a:r>
              <a:rPr kumimoji="1" lang="en-US" altLang="ko-Kore-KR" dirty="0"/>
              <a:t>Negative surface concentration</a:t>
            </a:r>
            <a:endParaRPr kumimoji="1" lang="ko-Kore-KR" altLang="en-US" dirty="0"/>
          </a:p>
        </p:txBody>
      </p:sp>
      <p:sp>
        <p:nvSpPr>
          <p:cNvPr id="13" name="TextBox 12">
            <a:extLst>
              <a:ext uri="{FF2B5EF4-FFF2-40B4-BE49-F238E27FC236}">
                <a16:creationId xmlns:a16="http://schemas.microsoft.com/office/drawing/2014/main" id="{43DFE189-B878-6841-93EA-2D02720408D9}"/>
              </a:ext>
            </a:extLst>
          </p:cNvPr>
          <p:cNvSpPr txBox="1"/>
          <p:nvPr/>
        </p:nvSpPr>
        <p:spPr>
          <a:xfrm>
            <a:off x="6491662" y="6031183"/>
            <a:ext cx="5336540" cy="369332"/>
          </a:xfrm>
          <a:prstGeom prst="rect">
            <a:avLst/>
          </a:prstGeom>
          <a:noFill/>
        </p:spPr>
        <p:txBody>
          <a:bodyPr wrap="square" rtlCol="0">
            <a:spAutoFit/>
          </a:bodyPr>
          <a:lstStyle/>
          <a:p>
            <a:pPr algn="ctr"/>
            <a:r>
              <a:rPr kumimoji="1" lang="en-US" altLang="ko-Kore-KR" dirty="0"/>
              <a:t>Output voltage</a:t>
            </a:r>
            <a:endParaRPr kumimoji="1" lang="ko-Kore-KR" altLang="en-US" dirty="0"/>
          </a:p>
        </p:txBody>
      </p:sp>
      <p:pic>
        <p:nvPicPr>
          <p:cNvPr id="14" name="Picture 13">
            <a:extLst>
              <a:ext uri="{FF2B5EF4-FFF2-40B4-BE49-F238E27FC236}">
                <a16:creationId xmlns:a16="http://schemas.microsoft.com/office/drawing/2014/main" id="{B0E95AB5-2E22-C841-8DA1-7BB37D276ACF}"/>
              </a:ext>
            </a:extLst>
          </p:cNvPr>
          <p:cNvPicPr/>
          <p:nvPr/>
        </p:nvPicPr>
        <p:blipFill>
          <a:blip r:embed="rId3"/>
          <a:srcRect/>
          <a:stretch/>
        </p:blipFill>
        <p:spPr>
          <a:xfrm>
            <a:off x="6247959" y="1690969"/>
            <a:ext cx="5701763" cy="4381444"/>
          </a:xfrm>
          <a:prstGeom prst="rect">
            <a:avLst/>
          </a:prstGeom>
        </p:spPr>
      </p:pic>
      <p:pic>
        <p:nvPicPr>
          <p:cNvPr id="15" name="Picture 14">
            <a:extLst>
              <a:ext uri="{FF2B5EF4-FFF2-40B4-BE49-F238E27FC236}">
                <a16:creationId xmlns:a16="http://schemas.microsoft.com/office/drawing/2014/main" id="{24EBDD47-F440-6E40-BF9E-53384CE62218}"/>
              </a:ext>
            </a:extLst>
          </p:cNvPr>
          <p:cNvPicPr/>
          <p:nvPr/>
        </p:nvPicPr>
        <p:blipFill>
          <a:blip r:embed="rId4"/>
          <a:srcRect/>
          <a:stretch/>
        </p:blipFill>
        <p:spPr>
          <a:xfrm>
            <a:off x="532597" y="1685745"/>
            <a:ext cx="5715362" cy="4391893"/>
          </a:xfrm>
          <a:prstGeom prst="rect">
            <a:avLst/>
          </a:prstGeom>
        </p:spPr>
      </p:pic>
      <p:sp>
        <p:nvSpPr>
          <p:cNvPr id="18" name="직사각형 2">
            <a:extLst>
              <a:ext uri="{FF2B5EF4-FFF2-40B4-BE49-F238E27FC236}">
                <a16:creationId xmlns:a16="http://schemas.microsoft.com/office/drawing/2014/main" id="{76D78346-DBB4-2D4F-BE75-8D4BE3371735}"/>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45</a:t>
            </a:r>
            <a:endParaRPr kumimoji="1" lang="ko-US" altLang="en-US" sz="2800" b="1" dirty="0"/>
          </a:p>
        </p:txBody>
      </p:sp>
    </p:spTree>
    <p:extLst>
      <p:ext uri="{BB962C8B-B14F-4D97-AF65-F5344CB8AC3E}">
        <p14:creationId xmlns:p14="http://schemas.microsoft.com/office/powerpoint/2010/main" val="3844884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5. Results and Discussion</a:t>
            </a:r>
          </a:p>
        </p:txBody>
      </p:sp>
      <p:sp>
        <p:nvSpPr>
          <p:cNvPr id="21" name="TextBox 20">
            <a:extLst>
              <a:ext uri="{FF2B5EF4-FFF2-40B4-BE49-F238E27FC236}">
                <a16:creationId xmlns:a16="http://schemas.microsoft.com/office/drawing/2014/main" id="{27E552AB-6CB8-DD44-83FF-6C983CB61510}"/>
              </a:ext>
            </a:extLst>
          </p:cNvPr>
          <p:cNvSpPr txBox="1"/>
          <p:nvPr/>
        </p:nvSpPr>
        <p:spPr>
          <a:xfrm>
            <a:off x="1601544" y="878237"/>
            <a:ext cx="7836369"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Validation Results for Increased Degradation Reduced-Order Model</a:t>
            </a:r>
          </a:p>
        </p:txBody>
      </p:sp>
      <p:sp>
        <p:nvSpPr>
          <p:cNvPr id="22" name="TextBox 21">
            <a:extLst>
              <a:ext uri="{FF2B5EF4-FFF2-40B4-BE49-F238E27FC236}">
                <a16:creationId xmlns:a16="http://schemas.microsoft.com/office/drawing/2014/main" id="{6757E97E-4601-F54C-A862-E7E06455CC80}"/>
              </a:ext>
            </a:extLst>
          </p:cNvPr>
          <p:cNvSpPr txBox="1"/>
          <p:nvPr/>
        </p:nvSpPr>
        <p:spPr>
          <a:xfrm>
            <a:off x="486106" y="1361356"/>
            <a:ext cx="11211970" cy="369332"/>
          </a:xfrm>
          <a:prstGeom prst="rect">
            <a:avLst/>
          </a:prstGeom>
          <a:noFill/>
        </p:spPr>
        <p:txBody>
          <a:bodyPr wrap="square" rtlCol="0">
            <a:spAutoFit/>
          </a:bodyPr>
          <a:lstStyle/>
          <a:p>
            <a:pPr algn="ctr"/>
            <a:r>
              <a:rPr kumimoji="1" lang="en-US" altLang="en-US" dirty="0">
                <a:solidFill>
                  <a:srgbClr val="0070C0"/>
                </a:solidFill>
              </a:rPr>
              <a:t>Objective function values </a:t>
            </a:r>
            <a:r>
              <a:rPr kumimoji="1" lang="en-US" altLang="en-US" dirty="0"/>
              <a:t>for the increased degradation case study, with reduced-order models from 2</a:t>
            </a:r>
            <a:r>
              <a:rPr kumimoji="1" lang="en-US" altLang="en-US" baseline="30000" dirty="0"/>
              <a:t>nd</a:t>
            </a:r>
            <a:r>
              <a:rPr kumimoji="1" lang="en-US" altLang="en-US" dirty="0"/>
              <a:t>- to 6</a:t>
            </a:r>
            <a:r>
              <a:rPr kumimoji="1" lang="en-US" altLang="en-US" baseline="30000" dirty="0"/>
              <a:t>th</a:t>
            </a:r>
            <a:r>
              <a:rPr kumimoji="1" lang="en-US" altLang="en-US" dirty="0"/>
              <a:t>-order</a:t>
            </a:r>
            <a:endParaRPr kumimoji="1" lang="ko-Kore-KR" altLang="en-US" dirty="0">
              <a:solidFill>
                <a:srgbClr val="0070C0"/>
              </a:solidFill>
            </a:endParaRPr>
          </a:p>
        </p:txBody>
      </p:sp>
      <p:pic>
        <p:nvPicPr>
          <p:cNvPr id="25" name="Picture 24">
            <a:extLst>
              <a:ext uri="{FF2B5EF4-FFF2-40B4-BE49-F238E27FC236}">
                <a16:creationId xmlns:a16="http://schemas.microsoft.com/office/drawing/2014/main" id="{71804CB6-5352-4B47-8670-36526C7A2EDA}"/>
              </a:ext>
            </a:extLst>
          </p:cNvPr>
          <p:cNvPicPr/>
          <p:nvPr/>
        </p:nvPicPr>
        <p:blipFill>
          <a:blip r:embed="rId3"/>
          <a:srcRect/>
          <a:stretch/>
        </p:blipFill>
        <p:spPr>
          <a:xfrm>
            <a:off x="1456603" y="1677207"/>
            <a:ext cx="9270975" cy="4394138"/>
          </a:xfrm>
          <a:prstGeom prst="rect">
            <a:avLst/>
          </a:prstGeom>
          <a:ln>
            <a:noFill/>
          </a:ln>
        </p:spPr>
      </p:pic>
      <p:sp>
        <p:nvSpPr>
          <p:cNvPr id="27" name="TextBox 26">
            <a:extLst>
              <a:ext uri="{FF2B5EF4-FFF2-40B4-BE49-F238E27FC236}">
                <a16:creationId xmlns:a16="http://schemas.microsoft.com/office/drawing/2014/main" id="{264EC5C2-4BA5-A843-88FC-F33D70B976C9}"/>
              </a:ext>
            </a:extLst>
          </p:cNvPr>
          <p:cNvSpPr txBox="1"/>
          <p:nvPr/>
        </p:nvSpPr>
        <p:spPr>
          <a:xfrm>
            <a:off x="2100628" y="5979763"/>
            <a:ext cx="3849594" cy="369332"/>
          </a:xfrm>
          <a:prstGeom prst="rect">
            <a:avLst/>
          </a:prstGeom>
          <a:noFill/>
        </p:spPr>
        <p:txBody>
          <a:bodyPr wrap="square" rtlCol="0">
            <a:spAutoFit/>
          </a:bodyPr>
          <a:lstStyle/>
          <a:p>
            <a:pPr algn="ctr"/>
            <a:r>
              <a:rPr kumimoji="1" lang="en-US" altLang="en-US" dirty="0"/>
              <a:t>Sinusoidal wave for validation</a:t>
            </a:r>
            <a:endParaRPr kumimoji="1" lang="ko-Kore-KR" altLang="en-US" dirty="0"/>
          </a:p>
        </p:txBody>
      </p:sp>
      <p:sp>
        <p:nvSpPr>
          <p:cNvPr id="28" name="TextBox 27">
            <a:extLst>
              <a:ext uri="{FF2B5EF4-FFF2-40B4-BE49-F238E27FC236}">
                <a16:creationId xmlns:a16="http://schemas.microsoft.com/office/drawing/2014/main" id="{7D42111E-DB15-EE4C-A0EC-AFD8A0968D0A}"/>
              </a:ext>
            </a:extLst>
          </p:cNvPr>
          <p:cNvSpPr txBox="1"/>
          <p:nvPr/>
        </p:nvSpPr>
        <p:spPr>
          <a:xfrm>
            <a:off x="7231907" y="6032694"/>
            <a:ext cx="2230755" cy="369332"/>
          </a:xfrm>
          <a:prstGeom prst="rect">
            <a:avLst/>
          </a:prstGeom>
          <a:noFill/>
        </p:spPr>
        <p:txBody>
          <a:bodyPr wrap="square" rtlCol="0">
            <a:spAutoFit/>
          </a:bodyPr>
          <a:lstStyle/>
          <a:p>
            <a:pPr algn="ctr"/>
            <a:r>
              <a:rPr kumimoji="1" lang="en-US" altLang="en-US" dirty="0"/>
              <a:t>UDDS current profile</a:t>
            </a:r>
            <a:endParaRPr kumimoji="1" lang="ko-Kore-KR" altLang="en-US" dirty="0"/>
          </a:p>
        </p:txBody>
      </p:sp>
      <p:cxnSp>
        <p:nvCxnSpPr>
          <p:cNvPr id="30" name="Straight Arrow Connector 29">
            <a:extLst>
              <a:ext uri="{FF2B5EF4-FFF2-40B4-BE49-F238E27FC236}">
                <a16:creationId xmlns:a16="http://schemas.microsoft.com/office/drawing/2014/main" id="{CA58EB9F-6A17-0748-846A-846FBD597696}"/>
              </a:ext>
            </a:extLst>
          </p:cNvPr>
          <p:cNvCxnSpPr>
            <a:cxnSpLocks/>
          </p:cNvCxnSpPr>
          <p:nvPr/>
        </p:nvCxnSpPr>
        <p:spPr>
          <a:xfrm>
            <a:off x="6886219" y="2584174"/>
            <a:ext cx="0" cy="822960"/>
          </a:xfrm>
          <a:prstGeom prst="straightConnector1">
            <a:avLst/>
          </a:prstGeom>
          <a:ln>
            <a:solidFill>
              <a:srgbClr val="02FFFD"/>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5B5E4E2-33AE-E649-985C-C50029EEBD6E}"/>
              </a:ext>
            </a:extLst>
          </p:cNvPr>
          <p:cNvCxnSpPr/>
          <p:nvPr/>
        </p:nvCxnSpPr>
        <p:spPr>
          <a:xfrm>
            <a:off x="8254896" y="3380451"/>
            <a:ext cx="0" cy="822960"/>
          </a:xfrm>
          <a:prstGeom prst="straightConnector1">
            <a:avLst/>
          </a:prstGeom>
          <a:ln>
            <a:solidFill>
              <a:srgbClr val="02FFFD"/>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A0457EB-ACB4-FD4B-A4B7-46B0316A07A7}"/>
              </a:ext>
            </a:extLst>
          </p:cNvPr>
          <p:cNvSpPr txBox="1"/>
          <p:nvPr/>
        </p:nvSpPr>
        <p:spPr>
          <a:xfrm rot="2179991">
            <a:off x="7307890" y="2802493"/>
            <a:ext cx="822725" cy="400110"/>
          </a:xfrm>
          <a:prstGeom prst="rect">
            <a:avLst/>
          </a:prstGeom>
          <a:noFill/>
          <a:ln>
            <a:noFill/>
          </a:ln>
        </p:spPr>
        <p:txBody>
          <a:bodyPr wrap="square" rtlCol="0">
            <a:spAutoFit/>
          </a:bodyPr>
          <a:lstStyle/>
          <a:p>
            <a:r>
              <a:rPr lang="en-US" sz="2000" b="1" dirty="0"/>
              <a:t>56.8%</a:t>
            </a:r>
          </a:p>
        </p:txBody>
      </p:sp>
      <p:cxnSp>
        <p:nvCxnSpPr>
          <p:cNvPr id="33" name="Straight Arrow Connector 32">
            <a:extLst>
              <a:ext uri="{FF2B5EF4-FFF2-40B4-BE49-F238E27FC236}">
                <a16:creationId xmlns:a16="http://schemas.microsoft.com/office/drawing/2014/main" id="{31C93AA9-6158-7546-A4DA-D465A53BB5E2}"/>
              </a:ext>
            </a:extLst>
          </p:cNvPr>
          <p:cNvCxnSpPr>
            <a:cxnSpLocks/>
          </p:cNvCxnSpPr>
          <p:nvPr/>
        </p:nvCxnSpPr>
        <p:spPr>
          <a:xfrm>
            <a:off x="7039060" y="2712808"/>
            <a:ext cx="1122623" cy="767697"/>
          </a:xfrm>
          <a:prstGeom prst="straightConnector1">
            <a:avLst/>
          </a:prstGeom>
          <a:ln w="19050">
            <a:solidFill>
              <a:srgbClr val="02FFFD"/>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97924A9-184E-604E-AF6B-A915DD7CAB09}"/>
              </a:ext>
            </a:extLst>
          </p:cNvPr>
          <p:cNvCxnSpPr/>
          <p:nvPr/>
        </p:nvCxnSpPr>
        <p:spPr>
          <a:xfrm>
            <a:off x="9624656" y="3430147"/>
            <a:ext cx="0" cy="822960"/>
          </a:xfrm>
          <a:prstGeom prst="straightConnector1">
            <a:avLst/>
          </a:prstGeom>
          <a:ln>
            <a:solidFill>
              <a:srgbClr val="02FFFD"/>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CAB19FB-CB3B-1245-BF7C-431B894C4D9E}"/>
              </a:ext>
            </a:extLst>
          </p:cNvPr>
          <p:cNvSpPr txBox="1"/>
          <p:nvPr/>
        </p:nvSpPr>
        <p:spPr>
          <a:xfrm rot="159643">
            <a:off x="8822625" y="3194497"/>
            <a:ext cx="633563" cy="400110"/>
          </a:xfrm>
          <a:prstGeom prst="rect">
            <a:avLst/>
          </a:prstGeom>
          <a:noFill/>
          <a:ln>
            <a:noFill/>
          </a:ln>
        </p:spPr>
        <p:txBody>
          <a:bodyPr wrap="square" rtlCol="0">
            <a:spAutoFit/>
          </a:bodyPr>
          <a:lstStyle/>
          <a:p>
            <a:r>
              <a:rPr lang="en-US" sz="2000" b="1" dirty="0"/>
              <a:t>5%</a:t>
            </a:r>
          </a:p>
        </p:txBody>
      </p:sp>
      <p:cxnSp>
        <p:nvCxnSpPr>
          <p:cNvPr id="36" name="Straight Arrow Connector 35">
            <a:extLst>
              <a:ext uri="{FF2B5EF4-FFF2-40B4-BE49-F238E27FC236}">
                <a16:creationId xmlns:a16="http://schemas.microsoft.com/office/drawing/2014/main" id="{C4194464-2AF5-B844-8327-55AC734F2738}"/>
              </a:ext>
            </a:extLst>
          </p:cNvPr>
          <p:cNvCxnSpPr>
            <a:cxnSpLocks/>
          </p:cNvCxnSpPr>
          <p:nvPr/>
        </p:nvCxnSpPr>
        <p:spPr>
          <a:xfrm>
            <a:off x="8441327" y="3480166"/>
            <a:ext cx="1145055" cy="119871"/>
          </a:xfrm>
          <a:prstGeom prst="straightConnector1">
            <a:avLst/>
          </a:prstGeom>
          <a:ln w="19050">
            <a:solidFill>
              <a:srgbClr val="02FFFD"/>
            </a:solidFill>
            <a:tailEnd type="triangle"/>
          </a:ln>
        </p:spPr>
        <p:style>
          <a:lnRef idx="1">
            <a:schemeClr val="accent1"/>
          </a:lnRef>
          <a:fillRef idx="0">
            <a:schemeClr val="accent1"/>
          </a:fillRef>
          <a:effectRef idx="0">
            <a:schemeClr val="accent1"/>
          </a:effectRef>
          <a:fontRef idx="minor">
            <a:schemeClr val="tx1"/>
          </a:fontRef>
        </p:style>
      </p:cxnSp>
      <p:sp>
        <p:nvSpPr>
          <p:cNvPr id="17" name="직사각형 2">
            <a:extLst>
              <a:ext uri="{FF2B5EF4-FFF2-40B4-BE49-F238E27FC236}">
                <a16:creationId xmlns:a16="http://schemas.microsoft.com/office/drawing/2014/main" id="{EDB34151-DCCC-D348-B519-30B3A080F265}"/>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46</a:t>
            </a:r>
            <a:endParaRPr kumimoji="1" lang="ko-US" altLang="en-US" sz="2800" b="1" dirty="0"/>
          </a:p>
        </p:txBody>
      </p:sp>
    </p:spTree>
    <p:extLst>
      <p:ext uri="{BB962C8B-B14F-4D97-AF65-F5344CB8AC3E}">
        <p14:creationId xmlns:p14="http://schemas.microsoft.com/office/powerpoint/2010/main" val="4234216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000"/>
                                        <p:tgtEl>
                                          <p:spTgt spid="31"/>
                                        </p:tgtEl>
                                      </p:cBhvr>
                                    </p:animEffect>
                                    <p:anim calcmode="lin" valueType="num">
                                      <p:cBhvr>
                                        <p:cTn id="23" dur="1000" fill="hold"/>
                                        <p:tgtEl>
                                          <p:spTgt spid="31"/>
                                        </p:tgtEl>
                                        <p:attrNameLst>
                                          <p:attrName>ppt_x</p:attrName>
                                        </p:attrNameLst>
                                      </p:cBhvr>
                                      <p:tavLst>
                                        <p:tav tm="0">
                                          <p:val>
                                            <p:strVal val="#ppt_x"/>
                                          </p:val>
                                        </p:tav>
                                        <p:tav tm="100000">
                                          <p:val>
                                            <p:strVal val="#ppt_x"/>
                                          </p:val>
                                        </p:tav>
                                      </p:tavLst>
                                    </p:anim>
                                    <p:anim calcmode="lin" valueType="num">
                                      <p:cBhvr>
                                        <p:cTn id="24" dur="10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1000"/>
                                        <p:tgtEl>
                                          <p:spTgt spid="36"/>
                                        </p:tgtEl>
                                      </p:cBhvr>
                                    </p:animEffect>
                                    <p:anim calcmode="lin" valueType="num">
                                      <p:cBhvr>
                                        <p:cTn id="28" dur="1000" fill="hold"/>
                                        <p:tgtEl>
                                          <p:spTgt spid="36"/>
                                        </p:tgtEl>
                                        <p:attrNameLst>
                                          <p:attrName>ppt_x</p:attrName>
                                        </p:attrNameLst>
                                      </p:cBhvr>
                                      <p:tavLst>
                                        <p:tav tm="0">
                                          <p:val>
                                            <p:strVal val="#ppt_x"/>
                                          </p:val>
                                        </p:tav>
                                        <p:tav tm="100000">
                                          <p:val>
                                            <p:strVal val="#ppt_x"/>
                                          </p:val>
                                        </p:tav>
                                      </p:tavLst>
                                    </p:anim>
                                    <p:anim calcmode="lin" valueType="num">
                                      <p:cBhvr>
                                        <p:cTn id="29" dur="1000" fill="hold"/>
                                        <p:tgtEl>
                                          <p:spTgt spid="3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1000"/>
                                        <p:tgtEl>
                                          <p:spTgt spid="35"/>
                                        </p:tgtEl>
                                      </p:cBhvr>
                                    </p:animEffect>
                                    <p:anim calcmode="lin" valueType="num">
                                      <p:cBhvr>
                                        <p:cTn id="33" dur="1000" fill="hold"/>
                                        <p:tgtEl>
                                          <p:spTgt spid="35"/>
                                        </p:tgtEl>
                                        <p:attrNameLst>
                                          <p:attrName>ppt_x</p:attrName>
                                        </p:attrNameLst>
                                      </p:cBhvr>
                                      <p:tavLst>
                                        <p:tav tm="0">
                                          <p:val>
                                            <p:strVal val="#ppt_x"/>
                                          </p:val>
                                        </p:tav>
                                        <p:tav tm="100000">
                                          <p:val>
                                            <p:strVal val="#ppt_x"/>
                                          </p:val>
                                        </p:tav>
                                      </p:tavLst>
                                    </p:anim>
                                    <p:anim calcmode="lin" valueType="num">
                                      <p:cBhvr>
                                        <p:cTn id="34" dur="1000" fill="hold"/>
                                        <p:tgtEl>
                                          <p:spTgt spid="3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30"/>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33"/>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32"/>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31"/>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36"/>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5"/>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35" grpId="0"/>
      <p:bldP spid="35"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6CF43A3-EFBB-2A43-93F2-B833A0EDF3C8}"/>
              </a:ext>
            </a:extLst>
          </p:cNvPr>
          <p:cNvSpPr/>
          <p:nvPr/>
        </p:nvSpPr>
        <p:spPr>
          <a:xfrm>
            <a:off x="1" y="0"/>
            <a:ext cx="12191998"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6" name="직사각형 5">
            <a:extLst>
              <a:ext uri="{FF2B5EF4-FFF2-40B4-BE49-F238E27FC236}">
                <a16:creationId xmlns:a16="http://schemas.microsoft.com/office/drawing/2014/main" id="{4E49AE85-CF23-B646-80D3-B430C7033AFE}"/>
              </a:ext>
            </a:extLst>
          </p:cNvPr>
          <p:cNvSpPr/>
          <p:nvPr/>
        </p:nvSpPr>
        <p:spPr>
          <a:xfrm>
            <a:off x="0" y="570291"/>
            <a:ext cx="12188952"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7" name="직사각형 6">
            <a:extLst>
              <a:ext uri="{FF2B5EF4-FFF2-40B4-BE49-F238E27FC236}">
                <a16:creationId xmlns:a16="http://schemas.microsoft.com/office/drawing/2014/main" id="{A552C6A2-8695-EA4D-AB55-4C98AFCBAADC}"/>
              </a:ext>
            </a:extLst>
          </p:cNvPr>
          <p:cNvSpPr/>
          <p:nvPr/>
        </p:nvSpPr>
        <p:spPr>
          <a:xfrm>
            <a:off x="1" y="6287709"/>
            <a:ext cx="12192000"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8" name="직사각형 7">
            <a:extLst>
              <a:ext uri="{FF2B5EF4-FFF2-40B4-BE49-F238E27FC236}">
                <a16:creationId xmlns:a16="http://schemas.microsoft.com/office/drawing/2014/main" id="{67A4002C-A14A-4C45-8695-2AA4E48C46E3}"/>
              </a:ext>
            </a:extLst>
          </p:cNvPr>
          <p:cNvSpPr/>
          <p:nvPr/>
        </p:nvSpPr>
        <p:spPr>
          <a:xfrm>
            <a:off x="0" y="6104965"/>
            <a:ext cx="12191999" cy="1827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3" name="내용 개체 틀 2">
            <a:extLst>
              <a:ext uri="{FF2B5EF4-FFF2-40B4-BE49-F238E27FC236}">
                <a16:creationId xmlns:a16="http://schemas.microsoft.com/office/drawing/2014/main" id="{A32ACC1C-60D3-AF4B-8EF1-047AD23D5DA1}"/>
              </a:ext>
            </a:extLst>
          </p:cNvPr>
          <p:cNvSpPr txBox="1">
            <a:spLocks/>
          </p:cNvSpPr>
          <p:nvPr/>
        </p:nvSpPr>
        <p:spPr>
          <a:xfrm>
            <a:off x="1043968" y="1035943"/>
            <a:ext cx="8896104" cy="47861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3862" indent="-453862" algn="l">
              <a:buFont typeface="Arial" panose="020B0604020202020204" pitchFamily="34" charset="0"/>
              <a:buAutoNum type="arabicPeriod"/>
            </a:pPr>
            <a:r>
              <a:rPr kumimoji="1" lang="en-US" altLang="ko-Kore-KR" sz="3000" dirty="0"/>
              <a:t>Introduction</a:t>
            </a:r>
          </a:p>
          <a:p>
            <a:pPr marL="453862" indent="-453862" algn="l">
              <a:buFont typeface="Arial" panose="020B0604020202020204" pitchFamily="34" charset="0"/>
              <a:buAutoNum type="arabicPeriod"/>
            </a:pPr>
            <a:r>
              <a:rPr kumimoji="1" lang="en-US" altLang="ko-Kore-KR" sz="3000" dirty="0"/>
              <a:t>Lithium-Ion Battery Cell Model</a:t>
            </a:r>
          </a:p>
          <a:p>
            <a:pPr lvl="1" algn="l"/>
            <a:r>
              <a:rPr kumimoji="1" lang="en-US" altLang="ko-Kore-KR" sz="1800" dirty="0"/>
              <a:t>Basics of Lithium-Ion Battery</a:t>
            </a:r>
          </a:p>
          <a:p>
            <a:pPr lvl="1" algn="l"/>
            <a:r>
              <a:rPr kumimoji="1" lang="en-US" altLang="ko-Kore-KR" sz="1800" dirty="0"/>
              <a:t>The Single Particle Model</a:t>
            </a:r>
          </a:p>
          <a:p>
            <a:pPr marL="453862" indent="-453862" algn="l">
              <a:buFont typeface="Arial" panose="020B0604020202020204" pitchFamily="34" charset="0"/>
              <a:buAutoNum type="arabicPeriod"/>
            </a:pPr>
            <a:r>
              <a:rPr kumimoji="1" lang="en-US" altLang="ko-Kore-KR" sz="3000" dirty="0"/>
              <a:t>Model Reduction</a:t>
            </a:r>
          </a:p>
          <a:p>
            <a:pPr lvl="1" algn="l"/>
            <a:r>
              <a:rPr kumimoji="1" lang="en-US" altLang="ko-Kore-KR" sz="1800" dirty="0"/>
              <a:t>Baseline Model Reduction Method</a:t>
            </a:r>
          </a:p>
          <a:p>
            <a:pPr lvl="1" algn="l"/>
            <a:r>
              <a:rPr kumimoji="1" lang="en-US" altLang="ko-Kore-KR" sz="1800" dirty="0"/>
              <a:t>Optimization-based Model Reduction Method</a:t>
            </a:r>
            <a:endParaRPr kumimoji="1" lang="en-US" altLang="ko-Kore-KR" sz="1600" dirty="0"/>
          </a:p>
          <a:p>
            <a:pPr lvl="1" algn="l"/>
            <a:r>
              <a:rPr lang="en-US" dirty="0" err="1"/>
              <a:t>Pade</a:t>
            </a:r>
            <a:r>
              <a:rPr lang="en-US" dirty="0"/>
              <a:t>́ Approximation</a:t>
            </a:r>
            <a:r>
              <a:rPr lang="en-US" sz="1600" dirty="0"/>
              <a:t> </a:t>
            </a:r>
            <a:endParaRPr kumimoji="1" lang="en-US" altLang="ko-Kore-KR" sz="1600" dirty="0"/>
          </a:p>
          <a:p>
            <a:pPr marL="453862" indent="-453862" algn="l">
              <a:buFont typeface="Arial" panose="020B0604020202020204" pitchFamily="34" charset="0"/>
              <a:buAutoNum type="arabicPeriod"/>
            </a:pPr>
            <a:r>
              <a:rPr kumimoji="1" lang="en-US" altLang="ko-Kore-KR" sz="3000" dirty="0">
                <a:solidFill>
                  <a:srgbClr val="000000"/>
                </a:solidFill>
              </a:rPr>
              <a:t>Simulation and Optimization Setup</a:t>
            </a:r>
          </a:p>
          <a:p>
            <a:pPr marL="453862" indent="-453862" algn="l">
              <a:buFont typeface="Arial" panose="020B0604020202020204" pitchFamily="34" charset="0"/>
              <a:buAutoNum type="arabicPeriod"/>
            </a:pPr>
            <a:r>
              <a:rPr kumimoji="1" lang="en-US" altLang="ko-Kore-KR" sz="3000" dirty="0"/>
              <a:t>Results and Discussion</a:t>
            </a:r>
          </a:p>
          <a:p>
            <a:pPr marL="453862" indent="-453862" algn="l">
              <a:buFont typeface="Arial" panose="020B0604020202020204" pitchFamily="34" charset="0"/>
              <a:buAutoNum type="arabicPeriod"/>
            </a:pPr>
            <a:r>
              <a:rPr kumimoji="1" lang="en-US" altLang="ko-Kore-KR" sz="3000" dirty="0">
                <a:solidFill>
                  <a:srgbClr val="0070C0"/>
                </a:solidFill>
              </a:rPr>
              <a:t>Conclusion</a:t>
            </a:r>
          </a:p>
        </p:txBody>
      </p:sp>
      <p:sp>
        <p:nvSpPr>
          <p:cNvPr id="9" name="Rectangle 8">
            <a:extLst>
              <a:ext uri="{FF2B5EF4-FFF2-40B4-BE49-F238E27FC236}">
                <a16:creationId xmlns:a16="http://schemas.microsoft.com/office/drawing/2014/main" id="{12742FE7-615E-AF4F-A6D7-BEBC7F9CE0CD}"/>
              </a:ext>
            </a:extLst>
          </p:cNvPr>
          <p:cNvSpPr/>
          <p:nvPr/>
        </p:nvSpPr>
        <p:spPr>
          <a:xfrm>
            <a:off x="1043968" y="5290457"/>
            <a:ext cx="2368703" cy="5316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직사각형 2">
            <a:extLst>
              <a:ext uri="{FF2B5EF4-FFF2-40B4-BE49-F238E27FC236}">
                <a16:creationId xmlns:a16="http://schemas.microsoft.com/office/drawing/2014/main" id="{49256A6C-3C7B-964A-BF81-ECD76541BF9F}"/>
              </a:ext>
            </a:extLst>
          </p:cNvPr>
          <p:cNvSpPr/>
          <p:nvPr/>
        </p:nvSpPr>
        <p:spPr>
          <a:xfrm>
            <a:off x="4855319" y="6287709"/>
            <a:ext cx="2481363" cy="6035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47</a:t>
            </a:r>
            <a:endParaRPr kumimoji="1" lang="ko-US" altLang="en-US" sz="2800" b="1" dirty="0"/>
          </a:p>
        </p:txBody>
      </p:sp>
    </p:spTree>
    <p:extLst>
      <p:ext uri="{BB962C8B-B14F-4D97-AF65-F5344CB8AC3E}">
        <p14:creationId xmlns:p14="http://schemas.microsoft.com/office/powerpoint/2010/main" val="7495746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6. Conclusion</a:t>
            </a:r>
          </a:p>
        </p:txBody>
      </p:sp>
      <p:pic>
        <p:nvPicPr>
          <p:cNvPr id="12" name="그림 15">
            <a:extLst>
              <a:ext uri="{FF2B5EF4-FFF2-40B4-BE49-F238E27FC236}">
                <a16:creationId xmlns:a16="http://schemas.microsoft.com/office/drawing/2014/main" id="{B58A09E0-4946-8A47-B860-B69234EDB44D}"/>
              </a:ext>
            </a:extLst>
          </p:cNvPr>
          <p:cNvPicPr>
            <a:picLocks noChangeAspect="1"/>
          </p:cNvPicPr>
          <p:nvPr/>
        </p:nvPicPr>
        <p:blipFill>
          <a:blip r:embed="rId3"/>
          <a:srcRect/>
          <a:stretch/>
        </p:blipFill>
        <p:spPr>
          <a:xfrm>
            <a:off x="1726628" y="1215361"/>
            <a:ext cx="2804560" cy="2798259"/>
          </a:xfrm>
          <a:prstGeom prst="rect">
            <a:avLst/>
          </a:prstGeom>
          <a:ln>
            <a:solidFill>
              <a:srgbClr val="C00000"/>
            </a:solidFill>
          </a:ln>
        </p:spPr>
      </p:pic>
      <p:pic>
        <p:nvPicPr>
          <p:cNvPr id="13" name="그림 18">
            <a:extLst>
              <a:ext uri="{FF2B5EF4-FFF2-40B4-BE49-F238E27FC236}">
                <a16:creationId xmlns:a16="http://schemas.microsoft.com/office/drawing/2014/main" id="{BBBE2F75-500C-DB42-BA04-3D4759078A4A}"/>
              </a:ext>
            </a:extLst>
          </p:cNvPr>
          <p:cNvPicPr>
            <a:picLocks noChangeAspect="1"/>
          </p:cNvPicPr>
          <p:nvPr/>
        </p:nvPicPr>
        <p:blipFill>
          <a:blip r:embed="rId4"/>
          <a:srcRect/>
          <a:stretch/>
        </p:blipFill>
        <p:spPr>
          <a:xfrm>
            <a:off x="6633081" y="3681250"/>
            <a:ext cx="3744950" cy="2756282"/>
          </a:xfrm>
          <a:prstGeom prst="rect">
            <a:avLst/>
          </a:prstGeom>
          <a:ln>
            <a:solidFill>
              <a:srgbClr val="C00000"/>
            </a:solidFill>
          </a:ln>
        </p:spPr>
      </p:pic>
      <p:sp>
        <p:nvSpPr>
          <p:cNvPr id="14" name="TextBox 13">
            <a:extLst>
              <a:ext uri="{FF2B5EF4-FFF2-40B4-BE49-F238E27FC236}">
                <a16:creationId xmlns:a16="http://schemas.microsoft.com/office/drawing/2014/main" id="{FAFEA595-5703-8D4F-BACF-42A7E4E1C8EF}"/>
              </a:ext>
            </a:extLst>
          </p:cNvPr>
          <p:cNvSpPr txBox="1"/>
          <p:nvPr/>
        </p:nvSpPr>
        <p:spPr>
          <a:xfrm>
            <a:off x="895551" y="765078"/>
            <a:ext cx="4470127" cy="461665"/>
          </a:xfrm>
          <a:prstGeom prst="rect">
            <a:avLst/>
          </a:prstGeom>
          <a:noFill/>
        </p:spPr>
        <p:txBody>
          <a:bodyPr wrap="square" rtlCol="0">
            <a:spAutoFit/>
          </a:bodyPr>
          <a:lstStyle/>
          <a:p>
            <a:pPr algn="ctr"/>
            <a:r>
              <a:rPr kumimoji="1" lang="en-US" altLang="ko-Kore-KR" sz="2400" dirty="0"/>
              <a:t>Basics of the Lithium-Ion Battery</a:t>
            </a:r>
          </a:p>
        </p:txBody>
      </p:sp>
      <p:sp>
        <p:nvSpPr>
          <p:cNvPr id="15" name="TextBox 14">
            <a:extLst>
              <a:ext uri="{FF2B5EF4-FFF2-40B4-BE49-F238E27FC236}">
                <a16:creationId xmlns:a16="http://schemas.microsoft.com/office/drawing/2014/main" id="{C40908B4-7C40-DD4C-BB3A-8360D783886A}"/>
              </a:ext>
            </a:extLst>
          </p:cNvPr>
          <p:cNvSpPr txBox="1"/>
          <p:nvPr/>
        </p:nvSpPr>
        <p:spPr>
          <a:xfrm>
            <a:off x="1613813" y="4077302"/>
            <a:ext cx="3077657" cy="461665"/>
          </a:xfrm>
          <a:prstGeom prst="rect">
            <a:avLst/>
          </a:prstGeom>
          <a:noFill/>
        </p:spPr>
        <p:txBody>
          <a:bodyPr wrap="square" rtlCol="0">
            <a:spAutoFit/>
          </a:bodyPr>
          <a:lstStyle/>
          <a:p>
            <a:pPr algn="ctr"/>
            <a:r>
              <a:rPr kumimoji="1" lang="en-US" altLang="ko-Kore-KR" sz="2400" dirty="0"/>
              <a:t>Single Particle Model</a:t>
            </a:r>
          </a:p>
        </p:txBody>
      </p:sp>
      <p:sp>
        <p:nvSpPr>
          <p:cNvPr id="18" name="TextBox 17">
            <a:extLst>
              <a:ext uri="{FF2B5EF4-FFF2-40B4-BE49-F238E27FC236}">
                <a16:creationId xmlns:a16="http://schemas.microsoft.com/office/drawing/2014/main" id="{B1B14516-CA77-DA42-BB0A-7205EC57CD45}"/>
              </a:ext>
            </a:extLst>
          </p:cNvPr>
          <p:cNvSpPr txBox="1"/>
          <p:nvPr/>
        </p:nvSpPr>
        <p:spPr>
          <a:xfrm>
            <a:off x="6468312" y="838030"/>
            <a:ext cx="3968126" cy="461665"/>
          </a:xfrm>
          <a:prstGeom prst="rect">
            <a:avLst/>
          </a:prstGeom>
          <a:noFill/>
        </p:spPr>
        <p:txBody>
          <a:bodyPr wrap="square" rtlCol="0">
            <a:spAutoFit/>
          </a:bodyPr>
          <a:lstStyle/>
          <a:p>
            <a:pPr algn="ctr"/>
            <a:r>
              <a:rPr kumimoji="1" lang="en-US" altLang="ko-Kore-KR" sz="2400" dirty="0"/>
              <a:t>Model Reduction</a:t>
            </a:r>
          </a:p>
        </p:txBody>
      </p:sp>
      <p:sp>
        <p:nvSpPr>
          <p:cNvPr id="22" name="TextBox 21">
            <a:extLst>
              <a:ext uri="{FF2B5EF4-FFF2-40B4-BE49-F238E27FC236}">
                <a16:creationId xmlns:a16="http://schemas.microsoft.com/office/drawing/2014/main" id="{732B6372-A080-054E-87AB-06A512B91BB1}"/>
              </a:ext>
            </a:extLst>
          </p:cNvPr>
          <p:cNvSpPr txBox="1"/>
          <p:nvPr/>
        </p:nvSpPr>
        <p:spPr>
          <a:xfrm>
            <a:off x="7054951" y="3279136"/>
            <a:ext cx="3077657" cy="461665"/>
          </a:xfrm>
          <a:prstGeom prst="rect">
            <a:avLst/>
          </a:prstGeom>
          <a:noFill/>
        </p:spPr>
        <p:txBody>
          <a:bodyPr wrap="square" rtlCol="0">
            <a:spAutoFit/>
          </a:bodyPr>
          <a:lstStyle/>
          <a:p>
            <a:pPr algn="ctr"/>
            <a:r>
              <a:rPr kumimoji="1" lang="en-US" altLang="ko-Kore-KR" sz="2400" dirty="0"/>
              <a:t>Simulation Results</a:t>
            </a:r>
          </a:p>
        </p:txBody>
      </p:sp>
      <p:pic>
        <p:nvPicPr>
          <p:cNvPr id="23" name="Picture 22">
            <a:extLst>
              <a:ext uri="{FF2B5EF4-FFF2-40B4-BE49-F238E27FC236}">
                <a16:creationId xmlns:a16="http://schemas.microsoft.com/office/drawing/2014/main" id="{8BA87699-4501-FF4E-B328-570DF8CC429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1053220" y="4534142"/>
            <a:ext cx="4198842" cy="1855887"/>
          </a:xfrm>
          <a:prstGeom prst="rect">
            <a:avLst/>
          </a:prstGeom>
        </p:spPr>
      </p:pic>
      <p:sp>
        <p:nvSpPr>
          <p:cNvPr id="25" name="Left Bracket 24">
            <a:extLst>
              <a:ext uri="{FF2B5EF4-FFF2-40B4-BE49-F238E27FC236}">
                <a16:creationId xmlns:a16="http://schemas.microsoft.com/office/drawing/2014/main" id="{BF80C6C2-6EDB-5942-9CCF-53B45B95EB94}"/>
              </a:ext>
            </a:extLst>
          </p:cNvPr>
          <p:cNvSpPr/>
          <p:nvPr/>
        </p:nvSpPr>
        <p:spPr>
          <a:xfrm>
            <a:off x="6466162" y="1553230"/>
            <a:ext cx="588789" cy="1230385"/>
          </a:xfrm>
          <a:prstGeom prst="leftBracket">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sp>
        <p:nvSpPr>
          <p:cNvPr id="26" name="Rectangle 25">
            <a:extLst>
              <a:ext uri="{FF2B5EF4-FFF2-40B4-BE49-F238E27FC236}">
                <a16:creationId xmlns:a16="http://schemas.microsoft.com/office/drawing/2014/main" id="{096A0517-DF69-4E47-B9B0-300FB1965EC4}"/>
              </a:ext>
            </a:extLst>
          </p:cNvPr>
          <p:cNvSpPr/>
          <p:nvPr/>
        </p:nvSpPr>
        <p:spPr>
          <a:xfrm>
            <a:off x="7054951" y="1356299"/>
            <a:ext cx="10399059" cy="1631216"/>
          </a:xfrm>
          <a:prstGeom prst="rect">
            <a:avLst/>
          </a:prstGeom>
        </p:spPr>
        <p:txBody>
          <a:bodyPr wrap="square">
            <a:spAutoFit/>
          </a:bodyPr>
          <a:lstStyle/>
          <a:p>
            <a:r>
              <a:rPr kumimoji="1" lang="en-US" altLang="ko-Kore-KR" sz="2000" dirty="0"/>
              <a:t>(1) Finite Difference Method</a:t>
            </a:r>
          </a:p>
          <a:p>
            <a:endParaRPr kumimoji="1" lang="en-US" altLang="ko-US" sz="2000" dirty="0"/>
          </a:p>
          <a:p>
            <a:r>
              <a:rPr kumimoji="1" lang="en-US" altLang="ko-US" sz="2000" dirty="0"/>
              <a:t>(2) optimization-based techniques</a:t>
            </a:r>
          </a:p>
          <a:p>
            <a:endParaRPr kumimoji="1" lang="en-US" altLang="ko-US" sz="2000" dirty="0"/>
          </a:p>
          <a:p>
            <a:r>
              <a:rPr kumimoji="1" lang="en-US" altLang="ko-US" sz="2000" dirty="0"/>
              <a:t>(3) </a:t>
            </a:r>
            <a:r>
              <a:rPr kumimoji="1" lang="en-US" altLang="ko-US" sz="2000" dirty="0" err="1"/>
              <a:t>Pade</a:t>
            </a:r>
            <a:r>
              <a:rPr lang="en-US" sz="2000" dirty="0"/>
              <a:t>́ approximation </a:t>
            </a:r>
            <a:endParaRPr lang="en-US" altLang="ko-US" sz="2000" dirty="0"/>
          </a:p>
        </p:txBody>
      </p:sp>
      <p:cxnSp>
        <p:nvCxnSpPr>
          <p:cNvPr id="27" name="Straight Connector 26">
            <a:extLst>
              <a:ext uri="{FF2B5EF4-FFF2-40B4-BE49-F238E27FC236}">
                <a16:creationId xmlns:a16="http://schemas.microsoft.com/office/drawing/2014/main" id="{E060FC4D-CB3B-074C-93EA-D64F5BFEE293}"/>
              </a:ext>
            </a:extLst>
          </p:cNvPr>
          <p:cNvCxnSpPr>
            <a:cxnSpLocks/>
            <a:stCxn id="26" idx="1"/>
            <a:endCxn id="25" idx="1"/>
          </p:cNvCxnSpPr>
          <p:nvPr/>
        </p:nvCxnSpPr>
        <p:spPr>
          <a:xfrm flipH="1" flipV="1">
            <a:off x="6466162" y="2168423"/>
            <a:ext cx="588789" cy="348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8445D72-FF2E-7548-BA2C-53B329376FC6}"/>
              </a:ext>
            </a:extLst>
          </p:cNvPr>
          <p:cNvSpPr/>
          <p:nvPr/>
        </p:nvSpPr>
        <p:spPr>
          <a:xfrm>
            <a:off x="5995730" y="1291391"/>
            <a:ext cx="5019652" cy="175218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직사각형 2">
            <a:extLst>
              <a:ext uri="{FF2B5EF4-FFF2-40B4-BE49-F238E27FC236}">
                <a16:creationId xmlns:a16="http://schemas.microsoft.com/office/drawing/2014/main" id="{4753BFA3-CF1E-7A4D-A915-B78641DD6F2B}"/>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48</a:t>
            </a:r>
            <a:endParaRPr kumimoji="1" lang="ko-US" altLang="en-US" sz="2800" b="1" dirty="0"/>
          </a:p>
        </p:txBody>
      </p:sp>
    </p:spTree>
    <p:extLst>
      <p:ext uri="{BB962C8B-B14F-4D97-AF65-F5344CB8AC3E}">
        <p14:creationId xmlns:p14="http://schemas.microsoft.com/office/powerpoint/2010/main" val="3392446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CB31C9-1E77-4D4B-8CC5-85C07897BEE4}"/>
              </a:ext>
            </a:extLst>
          </p:cNvPr>
          <p:cNvSpPr txBox="1">
            <a:spLocks/>
          </p:cNvSpPr>
          <p:nvPr/>
        </p:nvSpPr>
        <p:spPr>
          <a:xfrm>
            <a:off x="1176618" y="-2372"/>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24" dirty="0">
                <a:latin typeface="+mn-lt"/>
              </a:rPr>
              <a:t>1. Introduction</a:t>
            </a:r>
          </a:p>
        </p:txBody>
      </p:sp>
      <p:sp>
        <p:nvSpPr>
          <p:cNvPr id="2" name="직사각형 1">
            <a:extLst>
              <a:ext uri="{FF2B5EF4-FFF2-40B4-BE49-F238E27FC236}">
                <a16:creationId xmlns:a16="http://schemas.microsoft.com/office/drawing/2014/main" id="{6514F950-9C1F-5145-A405-749E4FE5286B}"/>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9" name="Rectangle 8">
            <a:extLst>
              <a:ext uri="{FF2B5EF4-FFF2-40B4-BE49-F238E27FC236}">
                <a16:creationId xmlns:a16="http://schemas.microsoft.com/office/drawing/2014/main" id="{6040004D-9F57-2C44-9351-2FEAEA3D227E}"/>
              </a:ext>
            </a:extLst>
          </p:cNvPr>
          <p:cNvSpPr/>
          <p:nvPr/>
        </p:nvSpPr>
        <p:spPr>
          <a:xfrm>
            <a:off x="799410" y="4052312"/>
            <a:ext cx="10593179" cy="2246769"/>
          </a:xfrm>
          <a:prstGeom prst="rect">
            <a:avLst/>
          </a:prstGeom>
        </p:spPr>
        <p:txBody>
          <a:bodyPr wrap="square">
            <a:spAutoFit/>
          </a:bodyPr>
          <a:lstStyle/>
          <a:p>
            <a:r>
              <a:rPr kumimoji="1" lang="en-US" altLang="ko-US" sz="2000" dirty="0"/>
              <a:t>The major objective of this work:</a:t>
            </a:r>
          </a:p>
          <a:p>
            <a:endParaRPr kumimoji="1" lang="en-US" altLang="ko-US" sz="2000" dirty="0"/>
          </a:p>
          <a:p>
            <a:r>
              <a:rPr kumimoji="1" lang="en-US" altLang="ko-US" sz="2000" dirty="0"/>
              <a:t>	(1) Two reduced-order models (Optimization-based techniques and </a:t>
            </a:r>
            <a:r>
              <a:rPr kumimoji="1" lang="en-US" altLang="ko-US" sz="2000" dirty="0" err="1"/>
              <a:t>Pade</a:t>
            </a:r>
            <a:r>
              <a:rPr lang="en-US" sz="2000" dirty="0"/>
              <a:t>́</a:t>
            </a:r>
            <a:r>
              <a:rPr kumimoji="1" lang="en-US" altLang="ko-US" sz="2000" dirty="0"/>
              <a:t> approximation) 	      that include degradation dynamics are used to reduced the order of the battery model  </a:t>
            </a:r>
          </a:p>
          <a:p>
            <a:endParaRPr kumimoji="1" lang="en-US" altLang="ko-US" sz="2000" dirty="0"/>
          </a:p>
          <a:p>
            <a:r>
              <a:rPr kumimoji="1" lang="en-US" altLang="ko-US" sz="2000" dirty="0"/>
              <a:t>	(2) These reduced-order models are compared with a baseline model with degradation </a:t>
            </a:r>
          </a:p>
          <a:p>
            <a:r>
              <a:rPr kumimoji="1" lang="en-US" altLang="ko-US" sz="2000" dirty="0"/>
              <a:t>                      effect for different case studies to analyze accuracy and computational benefits</a:t>
            </a:r>
          </a:p>
        </p:txBody>
      </p:sp>
      <p:sp>
        <p:nvSpPr>
          <p:cNvPr id="11" name="TextBox 10">
            <a:extLst>
              <a:ext uri="{FF2B5EF4-FFF2-40B4-BE49-F238E27FC236}">
                <a16:creationId xmlns:a16="http://schemas.microsoft.com/office/drawing/2014/main" id="{53EDEA0E-2EBB-3D44-A4AA-FE8A46C0366D}"/>
              </a:ext>
            </a:extLst>
          </p:cNvPr>
          <p:cNvSpPr txBox="1"/>
          <p:nvPr/>
        </p:nvSpPr>
        <p:spPr>
          <a:xfrm>
            <a:off x="799410" y="1329188"/>
            <a:ext cx="10593179" cy="2554545"/>
          </a:xfrm>
          <a:prstGeom prst="rect">
            <a:avLst/>
          </a:prstGeom>
          <a:noFill/>
          <a:ln w="19050">
            <a:solidFill>
              <a:srgbClr val="C00000"/>
            </a:solidFill>
          </a:ln>
        </p:spPr>
        <p:txBody>
          <a:bodyPr wrap="square" rtlCol="0">
            <a:spAutoFit/>
          </a:bodyPr>
          <a:lstStyle/>
          <a:p>
            <a:pPr algn="just"/>
            <a:r>
              <a:rPr kumimoji="1" lang="en-US" altLang="ko-Kore-KR" sz="2000" b="1" dirty="0"/>
              <a:t>Gap</a:t>
            </a:r>
          </a:p>
          <a:p>
            <a:pPr algn="just"/>
            <a:endParaRPr kumimoji="1" lang="en-US" altLang="ko-Kore-KR" sz="2000" b="1" dirty="0"/>
          </a:p>
          <a:p>
            <a:pPr marL="342900" indent="-342900" algn="just">
              <a:buFont typeface="System Font Regular"/>
              <a:buChar char="-"/>
            </a:pPr>
            <a:r>
              <a:rPr kumimoji="1" lang="en-US" altLang="en-US" sz="2000" dirty="0"/>
              <a:t>The literature has limited exploration of model reduction with included degradation dynamics</a:t>
            </a:r>
          </a:p>
          <a:p>
            <a:pPr marL="800100" lvl="1" indent="-342900" algn="just">
              <a:buFont typeface="Courier New" panose="02070309020205020404" pitchFamily="49" charset="0"/>
              <a:buChar char="o"/>
            </a:pPr>
            <a:r>
              <a:rPr kumimoji="1" lang="en-US" altLang="en-US" sz="2000" dirty="0"/>
              <a:t>Studies do exist that consider aging effects with techniques such as the FDM, though techniques such as the </a:t>
            </a:r>
            <a:r>
              <a:rPr kumimoji="1" lang="en-US" altLang="en-US" sz="2000" dirty="0" err="1"/>
              <a:t>Pade</a:t>
            </a:r>
            <a:r>
              <a:rPr lang="en-US" sz="2000" dirty="0"/>
              <a:t>́</a:t>
            </a:r>
            <a:r>
              <a:rPr kumimoji="1" lang="en-US" altLang="en-US" sz="2000" dirty="0"/>
              <a:t> approximation currently do fully account for degradation</a:t>
            </a:r>
          </a:p>
          <a:p>
            <a:pPr algn="just"/>
            <a:endParaRPr kumimoji="1" lang="en-US" altLang="en-US" sz="2000" dirty="0"/>
          </a:p>
          <a:p>
            <a:pPr marL="342900" indent="-342900" algn="just">
              <a:buFont typeface="System Font Regular"/>
              <a:buChar char="-"/>
            </a:pPr>
            <a:r>
              <a:rPr kumimoji="1" lang="en-US" altLang="en-US" sz="2000" dirty="0"/>
              <a:t>There is a lack of comparison of reduced-order models with included degradation dynamics</a:t>
            </a:r>
          </a:p>
          <a:p>
            <a:pPr lvl="1" algn="just"/>
            <a:endParaRPr kumimoji="1" lang="en-US" altLang="en-US" sz="2000" b="1" dirty="0"/>
          </a:p>
        </p:txBody>
      </p:sp>
      <p:sp>
        <p:nvSpPr>
          <p:cNvPr id="7" name="직사각형 2">
            <a:extLst>
              <a:ext uri="{FF2B5EF4-FFF2-40B4-BE49-F238E27FC236}">
                <a16:creationId xmlns:a16="http://schemas.microsoft.com/office/drawing/2014/main" id="{1BF56092-BCF4-9A48-9AFE-BF79E0E604BB}"/>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a:t>
            </a:r>
            <a:endParaRPr kumimoji="1" lang="ko-US" altLang="en-US" sz="2800" b="1" dirty="0"/>
          </a:p>
        </p:txBody>
      </p:sp>
    </p:spTree>
    <p:extLst>
      <p:ext uri="{BB962C8B-B14F-4D97-AF65-F5344CB8AC3E}">
        <p14:creationId xmlns:p14="http://schemas.microsoft.com/office/powerpoint/2010/main" val="1093164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494317EE-311E-F54C-9D6B-279B3636CAF8}"/>
              </a:ext>
            </a:extLst>
          </p:cNvPr>
          <p:cNvSpPr/>
          <p:nvPr/>
        </p:nvSpPr>
        <p:spPr>
          <a:xfrm>
            <a:off x="0" y="6485035"/>
            <a:ext cx="12192000" cy="37296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20" name="Title 1">
            <a:extLst>
              <a:ext uri="{FF2B5EF4-FFF2-40B4-BE49-F238E27FC236}">
                <a16:creationId xmlns:a16="http://schemas.microsoft.com/office/drawing/2014/main" id="{D614A74B-7E5C-CF45-BBFC-6154861378E5}"/>
              </a:ext>
            </a:extLst>
          </p:cNvPr>
          <p:cNvSpPr txBox="1">
            <a:spLocks/>
          </p:cNvSpPr>
          <p:nvPr/>
        </p:nvSpPr>
        <p:spPr>
          <a:xfrm>
            <a:off x="1176618" y="46227"/>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6. Conclusion</a:t>
            </a:r>
          </a:p>
        </p:txBody>
      </p:sp>
      <p:sp>
        <p:nvSpPr>
          <p:cNvPr id="34" name="TextBox 33">
            <a:extLst>
              <a:ext uri="{FF2B5EF4-FFF2-40B4-BE49-F238E27FC236}">
                <a16:creationId xmlns:a16="http://schemas.microsoft.com/office/drawing/2014/main" id="{DD2FC34B-5EB8-D340-91F4-14A45EA84BDD}"/>
              </a:ext>
            </a:extLst>
          </p:cNvPr>
          <p:cNvSpPr txBox="1"/>
          <p:nvPr/>
        </p:nvSpPr>
        <p:spPr>
          <a:xfrm>
            <a:off x="594472" y="799852"/>
            <a:ext cx="11003056" cy="5632311"/>
          </a:xfrm>
          <a:prstGeom prst="rect">
            <a:avLst/>
          </a:prstGeom>
          <a:noFill/>
          <a:ln w="19050">
            <a:solidFill>
              <a:srgbClr val="C00000"/>
            </a:solidFill>
          </a:ln>
        </p:spPr>
        <p:txBody>
          <a:bodyPr wrap="square" rtlCol="0">
            <a:spAutoFit/>
          </a:bodyPr>
          <a:lstStyle/>
          <a:p>
            <a:pPr marL="342900" indent="-342900" algn="just">
              <a:buFont typeface="System Font Regular"/>
              <a:buChar char="-"/>
            </a:pPr>
            <a:r>
              <a:rPr lang="en-US" sz="2000" dirty="0"/>
              <a:t>All reduced-order models can capture the output voltage as accurately as the </a:t>
            </a:r>
          </a:p>
          <a:p>
            <a:pPr algn="just"/>
            <a:r>
              <a:rPr lang="en-US" sz="2000" dirty="0"/>
              <a:t>     FDM battery cell model</a:t>
            </a:r>
          </a:p>
          <a:p>
            <a:pPr algn="just"/>
            <a:endParaRPr kumimoji="1" lang="en-US" altLang="en-US" sz="2000" dirty="0"/>
          </a:p>
          <a:p>
            <a:pPr marL="285750" indent="-285750" algn="just">
              <a:buFont typeface="System Font Regular"/>
              <a:buChar char="-"/>
            </a:pPr>
            <a:r>
              <a:rPr lang="en-US" sz="2000" dirty="0"/>
              <a:t>Error value changes minimally after the 4</a:t>
            </a:r>
            <a:r>
              <a:rPr lang="en-US" sz="2000" baseline="30000" dirty="0"/>
              <a:t>th</a:t>
            </a:r>
            <a:r>
              <a:rPr lang="en-US" sz="2000" dirty="0"/>
              <a:t>-order approximation</a:t>
            </a:r>
          </a:p>
          <a:p>
            <a:pPr marL="285750" indent="-285750" algn="just">
              <a:buFont typeface="System Font Regular"/>
              <a:buChar char="-"/>
            </a:pPr>
            <a:endParaRPr lang="en-US" sz="2000" dirty="0"/>
          </a:p>
          <a:p>
            <a:pPr marL="285750" indent="-285750" algn="just">
              <a:buFont typeface="System Font Regular"/>
              <a:buChar char="-"/>
            </a:pPr>
            <a:r>
              <a:rPr lang="en-US" sz="2000" dirty="0" err="1"/>
              <a:t>Pade</a:t>
            </a:r>
            <a:r>
              <a:rPr lang="en-US" sz="2000" dirty="0"/>
              <a:t>́ VS </a:t>
            </a:r>
            <a:r>
              <a:rPr lang="en-US" sz="2000" dirty="0" err="1"/>
              <a:t>Pade</a:t>
            </a:r>
            <a:r>
              <a:rPr lang="en-US" sz="2000" dirty="0"/>
              <a:t>́-D model</a:t>
            </a:r>
          </a:p>
          <a:p>
            <a:pPr algn="ctr"/>
            <a:r>
              <a:rPr lang="en-US" sz="2000" dirty="0"/>
              <a:t>Accuracy: </a:t>
            </a:r>
            <a:r>
              <a:rPr lang="en-US" sz="2000" dirty="0" err="1"/>
              <a:t>Pade</a:t>
            </a:r>
            <a:r>
              <a:rPr lang="en-US" sz="2000" dirty="0"/>
              <a:t>́ &lt; </a:t>
            </a:r>
            <a:r>
              <a:rPr lang="en-US" sz="2000" dirty="0" err="1"/>
              <a:t>Pade</a:t>
            </a:r>
            <a:r>
              <a:rPr lang="en-US" sz="2000" dirty="0"/>
              <a:t>́-D at low model orders</a:t>
            </a:r>
          </a:p>
          <a:p>
            <a:pPr algn="ctr"/>
            <a:r>
              <a:rPr lang="en-US" sz="2000" dirty="0" err="1"/>
              <a:t>Pade</a:t>
            </a:r>
            <a:r>
              <a:rPr lang="en-US" sz="2000" dirty="0"/>
              <a:t>́ approximation with degradation method shows accurate performance at all cases</a:t>
            </a:r>
          </a:p>
          <a:p>
            <a:pPr algn="ctr"/>
            <a:endParaRPr lang="en-US" sz="2000" dirty="0"/>
          </a:p>
          <a:p>
            <a:pPr marL="342900" indent="-342900" algn="just">
              <a:buFont typeface="System Font Regular"/>
              <a:buChar char="-"/>
            </a:pPr>
            <a:r>
              <a:rPr lang="en-US" sz="2000" dirty="0"/>
              <a:t>Optimization-Based model</a:t>
            </a:r>
          </a:p>
          <a:p>
            <a:pPr algn="just"/>
            <a:r>
              <a:rPr lang="en-US" altLang="en-US" sz="2000" dirty="0"/>
              <a:t>	</a:t>
            </a:r>
            <a:r>
              <a:rPr kumimoji="1" lang="en-US" altLang="en-US" sz="2000" dirty="0"/>
              <a:t>Optimization-based methods can accurately capture the battery states for current profiles 	similar to the profiles used for optimization</a:t>
            </a:r>
          </a:p>
          <a:p>
            <a:pPr marL="285750" indent="-285750" algn="just">
              <a:buFont typeface="System Font Regular"/>
              <a:buChar char="-"/>
            </a:pPr>
            <a:endParaRPr kumimoji="1" lang="en-US" altLang="en-US" sz="2000" dirty="0"/>
          </a:p>
          <a:p>
            <a:pPr algn="just"/>
            <a:r>
              <a:rPr kumimoji="1" lang="en-US" altLang="en-US" sz="2000" dirty="0"/>
              <a:t>	Accuracy decreases for current profiles that differ greatly</a:t>
            </a:r>
          </a:p>
          <a:p>
            <a:pPr algn="just"/>
            <a:endParaRPr kumimoji="1" lang="en-US" altLang="en-US" sz="2000" dirty="0"/>
          </a:p>
          <a:p>
            <a:pPr marL="285750" indent="-285750" algn="just">
              <a:buFont typeface="System Font Regular"/>
              <a:buChar char="-"/>
            </a:pPr>
            <a:r>
              <a:rPr lang="en-US" sz="2000" dirty="0" err="1"/>
              <a:t>Pade</a:t>
            </a:r>
            <a:r>
              <a:rPr lang="en-US" sz="2000" dirty="0"/>
              <a:t>́ approximation requires calculation of the </a:t>
            </a:r>
            <a:r>
              <a:rPr lang="en-US" sz="2000" dirty="0" err="1"/>
              <a:t>Pade</a:t>
            </a:r>
            <a:r>
              <a:rPr lang="en-US" sz="2000" dirty="0"/>
              <a:t>́ approximation coefficients</a:t>
            </a:r>
          </a:p>
          <a:p>
            <a:pPr marL="285750" indent="-285750" algn="just">
              <a:buFont typeface="System Font Regular"/>
              <a:buChar char="-"/>
            </a:pPr>
            <a:endParaRPr kumimoji="1" lang="en-US" altLang="en-US" sz="2000" dirty="0"/>
          </a:p>
          <a:p>
            <a:pPr marL="285750" indent="-285750" algn="just">
              <a:buFont typeface="System Font Regular"/>
              <a:buChar char="-"/>
            </a:pPr>
            <a:r>
              <a:rPr kumimoji="1" lang="en-US" altLang="en-US" sz="2000" dirty="0"/>
              <a:t>O-B model requires high computational cost for the optimization process</a:t>
            </a:r>
            <a:endParaRPr kumimoji="1" lang="ko-Kore-KR" altLang="en-US" sz="2000" dirty="0"/>
          </a:p>
        </p:txBody>
      </p:sp>
      <p:sp>
        <p:nvSpPr>
          <p:cNvPr id="6" name="직사각형 2">
            <a:extLst>
              <a:ext uri="{FF2B5EF4-FFF2-40B4-BE49-F238E27FC236}">
                <a16:creationId xmlns:a16="http://schemas.microsoft.com/office/drawing/2014/main" id="{39A91267-1CFB-D64D-8122-C72A393F58A0}"/>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49</a:t>
            </a:r>
            <a:endParaRPr kumimoji="1" lang="ko-US" altLang="en-US" sz="2800" b="1" dirty="0"/>
          </a:p>
        </p:txBody>
      </p:sp>
    </p:spTree>
    <p:extLst>
      <p:ext uri="{BB962C8B-B14F-4D97-AF65-F5344CB8AC3E}">
        <p14:creationId xmlns:p14="http://schemas.microsoft.com/office/powerpoint/2010/main" val="3061731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6025D4-9C85-AA40-8D21-48EA3B7BC62B}"/>
              </a:ext>
            </a:extLst>
          </p:cNvPr>
          <p:cNvSpPr>
            <a:spLocks noGrp="1"/>
          </p:cNvSpPr>
          <p:nvPr>
            <p:ph type="ctrTitle"/>
          </p:nvPr>
        </p:nvSpPr>
        <p:spPr>
          <a:xfrm>
            <a:off x="596178" y="3052535"/>
            <a:ext cx="10997184" cy="715296"/>
          </a:xfrm>
        </p:spPr>
        <p:txBody>
          <a:bodyPr>
            <a:normAutofit/>
          </a:bodyPr>
          <a:lstStyle/>
          <a:p>
            <a:r>
              <a:rPr kumimoji="1" lang="en-US" altLang="en-US" sz="4000" b="1" dirty="0">
                <a:latin typeface="+mn-lt"/>
              </a:rPr>
              <a:t>Thank you</a:t>
            </a:r>
            <a:endParaRPr kumimoji="1" lang="ko-US" altLang="en-US" sz="4000" b="1" dirty="0">
              <a:latin typeface="+mn-lt"/>
            </a:endParaRPr>
          </a:p>
        </p:txBody>
      </p:sp>
      <p:sp>
        <p:nvSpPr>
          <p:cNvPr id="5" name="직사각형 4">
            <a:extLst>
              <a:ext uri="{FF2B5EF4-FFF2-40B4-BE49-F238E27FC236}">
                <a16:creationId xmlns:a16="http://schemas.microsoft.com/office/drawing/2014/main" id="{76CF43A3-EFBB-2A43-93F2-B833A0EDF3C8}"/>
              </a:ext>
            </a:extLst>
          </p:cNvPr>
          <p:cNvSpPr/>
          <p:nvPr/>
        </p:nvSpPr>
        <p:spPr>
          <a:xfrm>
            <a:off x="1" y="0"/>
            <a:ext cx="12191998"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6" name="직사각형 5">
            <a:extLst>
              <a:ext uri="{FF2B5EF4-FFF2-40B4-BE49-F238E27FC236}">
                <a16:creationId xmlns:a16="http://schemas.microsoft.com/office/drawing/2014/main" id="{4E49AE85-CF23-B646-80D3-B430C7033AFE}"/>
              </a:ext>
            </a:extLst>
          </p:cNvPr>
          <p:cNvSpPr/>
          <p:nvPr/>
        </p:nvSpPr>
        <p:spPr>
          <a:xfrm>
            <a:off x="0" y="570291"/>
            <a:ext cx="12188952"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7" name="직사각형 6">
            <a:extLst>
              <a:ext uri="{FF2B5EF4-FFF2-40B4-BE49-F238E27FC236}">
                <a16:creationId xmlns:a16="http://schemas.microsoft.com/office/drawing/2014/main" id="{A552C6A2-8695-EA4D-AB55-4C98AFCBAADC}"/>
              </a:ext>
            </a:extLst>
          </p:cNvPr>
          <p:cNvSpPr/>
          <p:nvPr/>
        </p:nvSpPr>
        <p:spPr>
          <a:xfrm>
            <a:off x="1" y="6287709"/>
            <a:ext cx="12192000"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8" name="직사각형 7">
            <a:extLst>
              <a:ext uri="{FF2B5EF4-FFF2-40B4-BE49-F238E27FC236}">
                <a16:creationId xmlns:a16="http://schemas.microsoft.com/office/drawing/2014/main" id="{67A4002C-A14A-4C45-8695-2AA4E48C46E3}"/>
              </a:ext>
            </a:extLst>
          </p:cNvPr>
          <p:cNvSpPr/>
          <p:nvPr/>
        </p:nvSpPr>
        <p:spPr>
          <a:xfrm>
            <a:off x="0" y="6104965"/>
            <a:ext cx="12191999" cy="1827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pic>
        <p:nvPicPr>
          <p:cNvPr id="10" name="그림 18">
            <a:extLst>
              <a:ext uri="{FF2B5EF4-FFF2-40B4-BE49-F238E27FC236}">
                <a16:creationId xmlns:a16="http://schemas.microsoft.com/office/drawing/2014/main" id="{E3BD4C16-488F-B647-B9E2-E7F3E334769D}"/>
              </a:ext>
            </a:extLst>
          </p:cNvPr>
          <p:cNvPicPr>
            <a:picLocks noChangeAspect="1"/>
          </p:cNvPicPr>
          <p:nvPr/>
        </p:nvPicPr>
        <p:blipFill>
          <a:blip r:embed="rId2"/>
          <a:srcRect/>
          <a:stretch/>
        </p:blipFill>
        <p:spPr>
          <a:xfrm>
            <a:off x="8360233" y="933924"/>
            <a:ext cx="3232835" cy="2379366"/>
          </a:xfrm>
          <a:prstGeom prst="rect">
            <a:avLst/>
          </a:prstGeom>
          <a:ln>
            <a:solidFill>
              <a:srgbClr val="C00000"/>
            </a:solidFill>
          </a:ln>
        </p:spPr>
      </p:pic>
      <p:pic>
        <p:nvPicPr>
          <p:cNvPr id="11" name="Picture 10">
            <a:extLst>
              <a:ext uri="{FF2B5EF4-FFF2-40B4-BE49-F238E27FC236}">
                <a16:creationId xmlns:a16="http://schemas.microsoft.com/office/drawing/2014/main" id="{524ED3DB-15C2-E941-A965-24B0D29BB9F6}"/>
              </a:ext>
            </a:extLst>
          </p:cNvPr>
          <p:cNvPicPr/>
          <p:nvPr/>
        </p:nvPicPr>
        <p:blipFill>
          <a:blip r:embed="rId3"/>
          <a:srcRect/>
          <a:stretch/>
        </p:blipFill>
        <p:spPr>
          <a:xfrm>
            <a:off x="732250" y="4225348"/>
            <a:ext cx="2968975" cy="1435210"/>
          </a:xfrm>
          <a:prstGeom prst="rect">
            <a:avLst/>
          </a:prstGeom>
          <a:ln w="12700">
            <a:solidFill>
              <a:srgbClr val="C00000"/>
            </a:solidFill>
          </a:ln>
        </p:spPr>
      </p:pic>
      <p:pic>
        <p:nvPicPr>
          <p:cNvPr id="12" name="그림 15">
            <a:extLst>
              <a:ext uri="{FF2B5EF4-FFF2-40B4-BE49-F238E27FC236}">
                <a16:creationId xmlns:a16="http://schemas.microsoft.com/office/drawing/2014/main" id="{9960ED36-C91E-954C-99F2-986773FC9E8F}"/>
              </a:ext>
            </a:extLst>
          </p:cNvPr>
          <p:cNvPicPr>
            <a:picLocks noChangeAspect="1"/>
          </p:cNvPicPr>
          <p:nvPr/>
        </p:nvPicPr>
        <p:blipFill>
          <a:blip r:embed="rId4"/>
          <a:srcRect/>
          <a:stretch/>
        </p:blipFill>
        <p:spPr>
          <a:xfrm>
            <a:off x="814458" y="1107066"/>
            <a:ext cx="2804560" cy="2676525"/>
          </a:xfrm>
          <a:prstGeom prst="rect">
            <a:avLst/>
          </a:prstGeom>
          <a:ln>
            <a:solidFill>
              <a:srgbClr val="C00000"/>
            </a:solidFill>
          </a:ln>
        </p:spPr>
      </p:pic>
      <p:pic>
        <p:nvPicPr>
          <p:cNvPr id="13" name="Picture 12">
            <a:extLst>
              <a:ext uri="{FF2B5EF4-FFF2-40B4-BE49-F238E27FC236}">
                <a16:creationId xmlns:a16="http://schemas.microsoft.com/office/drawing/2014/main" id="{4E6582B8-E007-BF44-996F-3188D1200320}"/>
              </a:ext>
            </a:extLst>
          </p:cNvPr>
          <p:cNvPicPr/>
          <p:nvPr/>
        </p:nvPicPr>
        <p:blipFill>
          <a:blip r:embed="rId5"/>
          <a:srcRect/>
          <a:stretch/>
        </p:blipFill>
        <p:spPr>
          <a:xfrm>
            <a:off x="8358846" y="3477036"/>
            <a:ext cx="3236976" cy="2578608"/>
          </a:xfrm>
          <a:prstGeom prst="rect">
            <a:avLst/>
          </a:prstGeom>
          <a:ln w="12700">
            <a:solidFill>
              <a:srgbClr val="C00000"/>
            </a:solidFill>
          </a:ln>
        </p:spPr>
      </p:pic>
    </p:spTree>
    <p:extLst>
      <p:ext uri="{BB962C8B-B14F-4D97-AF65-F5344CB8AC3E}">
        <p14:creationId xmlns:p14="http://schemas.microsoft.com/office/powerpoint/2010/main" val="2686134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76CF43A3-EFBB-2A43-93F2-B833A0EDF3C8}"/>
              </a:ext>
            </a:extLst>
          </p:cNvPr>
          <p:cNvSpPr/>
          <p:nvPr/>
        </p:nvSpPr>
        <p:spPr>
          <a:xfrm>
            <a:off x="1" y="0"/>
            <a:ext cx="12191998"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6" name="직사각형 5">
            <a:extLst>
              <a:ext uri="{FF2B5EF4-FFF2-40B4-BE49-F238E27FC236}">
                <a16:creationId xmlns:a16="http://schemas.microsoft.com/office/drawing/2014/main" id="{4E49AE85-CF23-B646-80D3-B430C7033AFE}"/>
              </a:ext>
            </a:extLst>
          </p:cNvPr>
          <p:cNvSpPr/>
          <p:nvPr/>
        </p:nvSpPr>
        <p:spPr>
          <a:xfrm>
            <a:off x="0" y="570291"/>
            <a:ext cx="12188952" cy="1828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7" name="직사각형 6">
            <a:extLst>
              <a:ext uri="{FF2B5EF4-FFF2-40B4-BE49-F238E27FC236}">
                <a16:creationId xmlns:a16="http://schemas.microsoft.com/office/drawing/2014/main" id="{A552C6A2-8695-EA4D-AB55-4C98AFCBAADC}"/>
              </a:ext>
            </a:extLst>
          </p:cNvPr>
          <p:cNvSpPr/>
          <p:nvPr/>
        </p:nvSpPr>
        <p:spPr>
          <a:xfrm>
            <a:off x="1" y="6287709"/>
            <a:ext cx="12192000" cy="57029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8" name="직사각형 7">
            <a:extLst>
              <a:ext uri="{FF2B5EF4-FFF2-40B4-BE49-F238E27FC236}">
                <a16:creationId xmlns:a16="http://schemas.microsoft.com/office/drawing/2014/main" id="{67A4002C-A14A-4C45-8695-2AA4E48C46E3}"/>
              </a:ext>
            </a:extLst>
          </p:cNvPr>
          <p:cNvSpPr/>
          <p:nvPr/>
        </p:nvSpPr>
        <p:spPr>
          <a:xfrm>
            <a:off x="0" y="6104965"/>
            <a:ext cx="12191999" cy="18274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3" name="내용 개체 틀 2">
            <a:extLst>
              <a:ext uri="{FF2B5EF4-FFF2-40B4-BE49-F238E27FC236}">
                <a16:creationId xmlns:a16="http://schemas.microsoft.com/office/drawing/2014/main" id="{A32ACC1C-60D3-AF4B-8EF1-047AD23D5DA1}"/>
              </a:ext>
            </a:extLst>
          </p:cNvPr>
          <p:cNvSpPr txBox="1">
            <a:spLocks/>
          </p:cNvSpPr>
          <p:nvPr/>
        </p:nvSpPr>
        <p:spPr>
          <a:xfrm>
            <a:off x="1043968" y="1035943"/>
            <a:ext cx="8896104" cy="47861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3862" indent="-453862" algn="l">
              <a:buFont typeface="Arial" panose="020B0604020202020204" pitchFamily="34" charset="0"/>
              <a:buAutoNum type="arabicPeriod"/>
            </a:pPr>
            <a:r>
              <a:rPr kumimoji="1" lang="en-US" altLang="ko-Kore-KR" sz="3000" dirty="0"/>
              <a:t>Introduction</a:t>
            </a:r>
          </a:p>
          <a:p>
            <a:pPr marL="453862" indent="-453862" algn="l">
              <a:buFont typeface="Arial" panose="020B0604020202020204" pitchFamily="34" charset="0"/>
              <a:buAutoNum type="arabicPeriod"/>
            </a:pPr>
            <a:r>
              <a:rPr kumimoji="1" lang="en-US" altLang="ko-Kore-KR" sz="3000" dirty="0">
                <a:solidFill>
                  <a:srgbClr val="0070C0"/>
                </a:solidFill>
              </a:rPr>
              <a:t>Lithium-Ion Battery Cell Model</a:t>
            </a:r>
          </a:p>
          <a:p>
            <a:pPr lvl="1" algn="l"/>
            <a:r>
              <a:rPr kumimoji="1" lang="en-US" altLang="ko-Kore-KR" sz="1800" dirty="0">
                <a:solidFill>
                  <a:srgbClr val="0070C0"/>
                </a:solidFill>
              </a:rPr>
              <a:t>Basics of Lithium-Ion Battery</a:t>
            </a:r>
          </a:p>
          <a:p>
            <a:pPr lvl="1" algn="l"/>
            <a:r>
              <a:rPr kumimoji="1" lang="en-US" altLang="ko-Kore-KR" sz="1800" dirty="0">
                <a:solidFill>
                  <a:srgbClr val="0070C0"/>
                </a:solidFill>
              </a:rPr>
              <a:t>The Single Particle Model</a:t>
            </a:r>
          </a:p>
          <a:p>
            <a:pPr marL="453862" indent="-453862" algn="l">
              <a:buFont typeface="Arial" panose="020B0604020202020204" pitchFamily="34" charset="0"/>
              <a:buAutoNum type="arabicPeriod"/>
            </a:pPr>
            <a:r>
              <a:rPr kumimoji="1" lang="en-US" altLang="ko-Kore-KR" sz="3000" dirty="0"/>
              <a:t>Model Reduction</a:t>
            </a:r>
          </a:p>
          <a:p>
            <a:pPr lvl="1" algn="l"/>
            <a:r>
              <a:rPr kumimoji="1" lang="en-US" altLang="ko-Kore-KR" sz="1800" dirty="0"/>
              <a:t>Baseline Model Reduction Method</a:t>
            </a:r>
          </a:p>
          <a:p>
            <a:pPr lvl="1" algn="l"/>
            <a:r>
              <a:rPr kumimoji="1" lang="en-US" altLang="ko-Kore-KR" sz="1800" dirty="0"/>
              <a:t>Optimization-based Model Reduction Method</a:t>
            </a:r>
            <a:endParaRPr kumimoji="1" lang="en-US" altLang="ko-Kore-KR" sz="1600" dirty="0"/>
          </a:p>
          <a:p>
            <a:pPr lvl="1" algn="l"/>
            <a:r>
              <a:rPr lang="en-US" sz="1800" dirty="0" err="1"/>
              <a:t>Pade</a:t>
            </a:r>
            <a:r>
              <a:rPr lang="en-US" sz="1800" dirty="0"/>
              <a:t>́ Approximation </a:t>
            </a:r>
            <a:endParaRPr kumimoji="1" lang="en-US" altLang="ko-Kore-KR" sz="1800" dirty="0"/>
          </a:p>
          <a:p>
            <a:pPr marL="453862" indent="-453862" algn="l">
              <a:buFont typeface="Arial" panose="020B0604020202020204" pitchFamily="34" charset="0"/>
              <a:buAutoNum type="arabicPeriod"/>
            </a:pPr>
            <a:r>
              <a:rPr kumimoji="1" lang="en-US" altLang="ko-Kore-KR" sz="3000" dirty="0"/>
              <a:t>Simulation and Optimization Setup</a:t>
            </a:r>
          </a:p>
          <a:p>
            <a:pPr marL="453862" indent="-453862" algn="l">
              <a:buFont typeface="Arial" panose="020B0604020202020204" pitchFamily="34" charset="0"/>
              <a:buAutoNum type="arabicPeriod"/>
            </a:pPr>
            <a:r>
              <a:rPr kumimoji="1" lang="en-US" altLang="ko-Kore-KR" sz="3000" dirty="0"/>
              <a:t>Results and Discussion</a:t>
            </a:r>
          </a:p>
          <a:p>
            <a:pPr marL="453862" indent="-453862" algn="l">
              <a:buFont typeface="Arial" panose="020B0604020202020204" pitchFamily="34" charset="0"/>
              <a:buAutoNum type="arabicPeriod"/>
            </a:pPr>
            <a:r>
              <a:rPr kumimoji="1" lang="en-US" altLang="ko-Kore-KR" sz="3000" dirty="0"/>
              <a:t>Conclusion</a:t>
            </a:r>
          </a:p>
        </p:txBody>
      </p:sp>
      <p:sp>
        <p:nvSpPr>
          <p:cNvPr id="2" name="Rectangle 1">
            <a:extLst>
              <a:ext uri="{FF2B5EF4-FFF2-40B4-BE49-F238E27FC236}">
                <a16:creationId xmlns:a16="http://schemas.microsoft.com/office/drawing/2014/main" id="{3A22F3A1-EC88-CE4F-A112-8AC645F659F2}"/>
              </a:ext>
            </a:extLst>
          </p:cNvPr>
          <p:cNvSpPr/>
          <p:nvPr/>
        </p:nvSpPr>
        <p:spPr>
          <a:xfrm>
            <a:off x="1043968" y="1543050"/>
            <a:ext cx="5442557" cy="118586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직사각형 2">
            <a:extLst>
              <a:ext uri="{FF2B5EF4-FFF2-40B4-BE49-F238E27FC236}">
                <a16:creationId xmlns:a16="http://schemas.microsoft.com/office/drawing/2014/main" id="{200B94B7-9033-1E48-B4CE-BF6B46E89305}"/>
              </a:ext>
            </a:extLst>
          </p:cNvPr>
          <p:cNvSpPr/>
          <p:nvPr/>
        </p:nvSpPr>
        <p:spPr>
          <a:xfrm>
            <a:off x="4855319" y="6287709"/>
            <a:ext cx="2481363" cy="6035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5</a:t>
            </a:r>
            <a:endParaRPr kumimoji="1" lang="ko-US" altLang="en-US" sz="2800" b="1" dirty="0"/>
          </a:p>
        </p:txBody>
      </p:sp>
    </p:spTree>
    <p:extLst>
      <p:ext uri="{BB962C8B-B14F-4D97-AF65-F5344CB8AC3E}">
        <p14:creationId xmlns:p14="http://schemas.microsoft.com/office/powerpoint/2010/main" val="480151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CB31C9-1E77-4D4B-8CC5-85C07897BEE4}"/>
              </a:ext>
            </a:extLst>
          </p:cNvPr>
          <p:cNvSpPr txBox="1">
            <a:spLocks/>
          </p:cNvSpPr>
          <p:nvPr/>
        </p:nvSpPr>
        <p:spPr>
          <a:xfrm>
            <a:off x="1120588" y="645740"/>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24" dirty="0">
              <a:latin typeface="+mn-lt"/>
            </a:endParaRPr>
          </a:p>
        </p:txBody>
      </p:sp>
      <p:sp>
        <p:nvSpPr>
          <p:cNvPr id="6" name="Title 1">
            <a:extLst>
              <a:ext uri="{FF2B5EF4-FFF2-40B4-BE49-F238E27FC236}">
                <a16:creationId xmlns:a16="http://schemas.microsoft.com/office/drawing/2014/main" id="{59415970-C4A7-FB42-AAF3-2BF10C67D5C1}"/>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p:sp>
        <p:nvSpPr>
          <p:cNvPr id="7" name="TextBox 6">
            <a:extLst>
              <a:ext uri="{FF2B5EF4-FFF2-40B4-BE49-F238E27FC236}">
                <a16:creationId xmlns:a16="http://schemas.microsoft.com/office/drawing/2014/main" id="{4F58BAC7-8E1E-DD49-A168-3E5EEB800383}"/>
              </a:ext>
            </a:extLst>
          </p:cNvPr>
          <p:cNvSpPr txBox="1"/>
          <p:nvPr/>
        </p:nvSpPr>
        <p:spPr>
          <a:xfrm>
            <a:off x="1601545" y="94995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Basics of Lithium-Ion Batteries</a:t>
            </a:r>
          </a:p>
        </p:txBody>
      </p:sp>
      <p:sp>
        <p:nvSpPr>
          <p:cNvPr id="8" name="Content Placeholder 2">
            <a:extLst>
              <a:ext uri="{FF2B5EF4-FFF2-40B4-BE49-F238E27FC236}">
                <a16:creationId xmlns:a16="http://schemas.microsoft.com/office/drawing/2014/main" id="{AC757C7D-42A3-5342-9E51-D3BF7ABFCFC4}"/>
              </a:ext>
            </a:extLst>
          </p:cNvPr>
          <p:cNvSpPr txBox="1">
            <a:spLocks/>
          </p:cNvSpPr>
          <p:nvPr/>
        </p:nvSpPr>
        <p:spPr>
          <a:xfrm>
            <a:off x="1265500" y="2246954"/>
            <a:ext cx="4600759" cy="2364093"/>
          </a:xfrm>
          <a:prstGeom prst="rect">
            <a:avLst/>
          </a:prstGeom>
          <a:ln w="19050">
            <a:solidFill>
              <a:srgbClr val="C00000"/>
            </a:solidFill>
          </a:ln>
        </p:spPr>
        <p:txBody>
          <a:bodyPr vert="horz" lIns="80682" tIns="40341" rIns="80682" bIns="40341"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2100" dirty="0"/>
              <a:t>The major components of Battery Cell</a:t>
            </a:r>
          </a:p>
          <a:p>
            <a:pPr marL="403433" indent="-403433">
              <a:buFont typeface="Arial" panose="020B0604020202020204" pitchFamily="34" charset="0"/>
              <a:buAutoNum type="arabicParenR"/>
            </a:pPr>
            <a:r>
              <a:rPr lang="en-US" sz="2100" dirty="0"/>
              <a:t>Positive Electrode</a:t>
            </a:r>
          </a:p>
          <a:p>
            <a:pPr marL="403433" indent="-403433">
              <a:buFont typeface="Arial" panose="020B0604020202020204" pitchFamily="34" charset="0"/>
              <a:buAutoNum type="arabicParenR"/>
            </a:pPr>
            <a:r>
              <a:rPr lang="en-US" sz="2100" dirty="0"/>
              <a:t>Negative Electrode</a:t>
            </a:r>
          </a:p>
          <a:p>
            <a:pPr marL="403433" indent="-403433">
              <a:buFont typeface="Arial" panose="020B0604020202020204" pitchFamily="34" charset="0"/>
              <a:buAutoNum type="arabicParenR"/>
            </a:pPr>
            <a:r>
              <a:rPr lang="en-US" sz="2100" dirty="0"/>
              <a:t>Electrolyte</a:t>
            </a:r>
          </a:p>
          <a:p>
            <a:pPr marL="403433" indent="-403433">
              <a:buFont typeface="Arial" panose="020B0604020202020204" pitchFamily="34" charset="0"/>
              <a:buAutoNum type="arabicParenR"/>
            </a:pPr>
            <a:r>
              <a:rPr lang="en-US" sz="2100" dirty="0"/>
              <a:t>Separator</a:t>
            </a:r>
          </a:p>
          <a:p>
            <a:pPr marL="403433" indent="-403433">
              <a:buFont typeface="Arial" panose="020B0604020202020204" pitchFamily="34" charset="0"/>
              <a:buAutoNum type="arabicParenR"/>
            </a:pPr>
            <a:r>
              <a:rPr lang="en-US" sz="2100" dirty="0"/>
              <a:t>Current Collector</a:t>
            </a:r>
          </a:p>
          <a:p>
            <a:pPr marL="403433" indent="-403433">
              <a:buFont typeface="Arial" panose="020B0604020202020204" pitchFamily="34" charset="0"/>
              <a:buAutoNum type="arabicParenR"/>
            </a:pPr>
            <a:endParaRPr lang="en-US" sz="2100" dirty="0"/>
          </a:p>
        </p:txBody>
      </p:sp>
      <p:sp>
        <p:nvSpPr>
          <p:cNvPr id="9" name="TextBox 8">
            <a:extLst>
              <a:ext uri="{FF2B5EF4-FFF2-40B4-BE49-F238E27FC236}">
                <a16:creationId xmlns:a16="http://schemas.microsoft.com/office/drawing/2014/main" id="{DD401B95-95E3-1442-BDCA-547BA611237D}"/>
              </a:ext>
            </a:extLst>
          </p:cNvPr>
          <p:cNvSpPr txBox="1"/>
          <p:nvPr/>
        </p:nvSpPr>
        <p:spPr>
          <a:xfrm>
            <a:off x="1194956" y="5525610"/>
            <a:ext cx="9802088" cy="707886"/>
          </a:xfrm>
          <a:prstGeom prst="rect">
            <a:avLst/>
          </a:prstGeom>
          <a:noFill/>
          <a:ln w="19050">
            <a:solidFill>
              <a:srgbClr val="C00000"/>
            </a:solidFill>
          </a:ln>
        </p:spPr>
        <p:txBody>
          <a:bodyPr wrap="square" rtlCol="0">
            <a:spAutoFit/>
          </a:bodyPr>
          <a:lstStyle/>
          <a:p>
            <a:pPr algn="ctr"/>
            <a:r>
              <a:rPr kumimoji="1" lang="en-US" altLang="ko-Kore-KR" sz="2000" dirty="0"/>
              <a:t>Charge: Lithium ions </a:t>
            </a:r>
            <a:r>
              <a:rPr kumimoji="1" lang="en-US" altLang="ko-Kore-KR" sz="2000" dirty="0" err="1"/>
              <a:t>deintercalate</a:t>
            </a:r>
            <a:r>
              <a:rPr kumimoji="1" lang="en-US" altLang="ko-Kore-KR" sz="2000" dirty="0"/>
              <a:t> from Neg. Electrode and intercalate into Pos. Electrode </a:t>
            </a:r>
          </a:p>
          <a:p>
            <a:pPr algn="ctr"/>
            <a:r>
              <a:rPr kumimoji="1" lang="en-US" altLang="ko-Kore-KR" sz="2000" dirty="0"/>
              <a:t>Discharge: Lithium ions </a:t>
            </a:r>
            <a:r>
              <a:rPr kumimoji="1" lang="en-US" altLang="ko-Kore-KR" sz="2000" dirty="0" err="1"/>
              <a:t>deintercalate</a:t>
            </a:r>
            <a:r>
              <a:rPr kumimoji="1" lang="en-US" altLang="ko-Kore-KR" sz="2000" dirty="0"/>
              <a:t> from Pos. Electrode and intercalate into Neg. Electrode </a:t>
            </a:r>
            <a:endParaRPr kumimoji="1" lang="ko-Kore-KR" altLang="en-US" sz="2000" dirty="0"/>
          </a:p>
        </p:txBody>
      </p:sp>
      <p:sp>
        <p:nvSpPr>
          <p:cNvPr id="10" name="직사각형 9">
            <a:extLst>
              <a:ext uri="{FF2B5EF4-FFF2-40B4-BE49-F238E27FC236}">
                <a16:creationId xmlns:a16="http://schemas.microsoft.com/office/drawing/2014/main" id="{76A671F8-2EFC-2142-8B69-0E329089066A}"/>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pic>
        <p:nvPicPr>
          <p:cNvPr id="2" name="그림 1">
            <a:extLst>
              <a:ext uri="{FF2B5EF4-FFF2-40B4-BE49-F238E27FC236}">
                <a16:creationId xmlns:a16="http://schemas.microsoft.com/office/drawing/2014/main" id="{9A460F7A-FBB7-F34C-8C6F-AA30BFDD5686}"/>
              </a:ext>
            </a:extLst>
          </p:cNvPr>
          <p:cNvPicPr>
            <a:picLocks noChangeAspect="1"/>
          </p:cNvPicPr>
          <p:nvPr/>
        </p:nvPicPr>
        <p:blipFill>
          <a:blip r:embed="rId4"/>
          <a:srcRect/>
          <a:stretch/>
        </p:blipFill>
        <p:spPr>
          <a:xfrm>
            <a:off x="6320128" y="731150"/>
            <a:ext cx="4600759" cy="4390724"/>
          </a:xfrm>
          <a:prstGeom prst="rect">
            <a:avLst/>
          </a:prstGeom>
        </p:spPr>
      </p:pic>
      <p:sp>
        <p:nvSpPr>
          <p:cNvPr id="12" name="TextBox 11">
            <a:extLst>
              <a:ext uri="{FF2B5EF4-FFF2-40B4-BE49-F238E27FC236}">
                <a16:creationId xmlns:a16="http://schemas.microsoft.com/office/drawing/2014/main" id="{35C43F1C-9426-1F4F-A776-8BE3A53942DF}"/>
              </a:ext>
            </a:extLst>
          </p:cNvPr>
          <p:cNvSpPr txBox="1"/>
          <p:nvPr/>
        </p:nvSpPr>
        <p:spPr>
          <a:xfrm>
            <a:off x="7210537" y="4997813"/>
            <a:ext cx="2823882" cy="309637"/>
          </a:xfrm>
          <a:prstGeom prst="rect">
            <a:avLst/>
          </a:prstGeom>
          <a:noFill/>
        </p:spPr>
        <p:txBody>
          <a:bodyPr wrap="square" rtlCol="0">
            <a:spAutoFit/>
          </a:bodyPr>
          <a:lstStyle/>
          <a:p>
            <a:pPr algn="ctr"/>
            <a:r>
              <a:rPr kumimoji="1" lang="en-US" altLang="ko-Kore-KR" sz="1412" dirty="0"/>
              <a:t>Battery Cell Components</a:t>
            </a:r>
            <a:endParaRPr kumimoji="1" lang="ko-Kore-KR" altLang="en-US" sz="1412" dirty="0"/>
          </a:p>
        </p:txBody>
      </p:sp>
      <p:sp>
        <p:nvSpPr>
          <p:cNvPr id="13" name="직사각형 2">
            <a:extLst>
              <a:ext uri="{FF2B5EF4-FFF2-40B4-BE49-F238E27FC236}">
                <a16:creationId xmlns:a16="http://schemas.microsoft.com/office/drawing/2014/main" id="{253BB368-1FEC-DB42-8E2B-FCF9505A17B9}"/>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6</a:t>
            </a:r>
            <a:endParaRPr kumimoji="1" lang="ko-US" altLang="en-US" sz="2800" b="1" dirty="0"/>
          </a:p>
        </p:txBody>
      </p:sp>
    </p:spTree>
    <p:custDataLst>
      <p:tags r:id="rId1"/>
    </p:custDataLst>
    <p:extLst>
      <p:ext uri="{BB962C8B-B14F-4D97-AF65-F5344CB8AC3E}">
        <p14:creationId xmlns:p14="http://schemas.microsoft.com/office/powerpoint/2010/main" val="3782814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CCB31C9-1E77-4D4B-8CC5-85C07897BEE4}"/>
              </a:ext>
            </a:extLst>
          </p:cNvPr>
          <p:cNvSpPr txBox="1">
            <a:spLocks/>
          </p:cNvSpPr>
          <p:nvPr/>
        </p:nvSpPr>
        <p:spPr>
          <a:xfrm>
            <a:off x="1120588" y="645740"/>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824" dirty="0">
              <a:latin typeface="+mn-lt"/>
            </a:endParaRPr>
          </a:p>
        </p:txBody>
      </p:sp>
      <p:sp>
        <p:nvSpPr>
          <p:cNvPr id="6" name="Title 1">
            <a:extLst>
              <a:ext uri="{FF2B5EF4-FFF2-40B4-BE49-F238E27FC236}">
                <a16:creationId xmlns:a16="http://schemas.microsoft.com/office/drawing/2014/main" id="{59415970-C4A7-FB42-AAF3-2BF10C67D5C1}"/>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p:sp>
        <p:nvSpPr>
          <p:cNvPr id="7" name="TextBox 6">
            <a:extLst>
              <a:ext uri="{FF2B5EF4-FFF2-40B4-BE49-F238E27FC236}">
                <a16:creationId xmlns:a16="http://schemas.microsoft.com/office/drawing/2014/main" id="{4F58BAC7-8E1E-DD49-A168-3E5EEB800383}"/>
              </a:ext>
            </a:extLst>
          </p:cNvPr>
          <p:cNvSpPr txBox="1"/>
          <p:nvPr/>
        </p:nvSpPr>
        <p:spPr>
          <a:xfrm>
            <a:off x="1601545" y="94995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Basics of Lithium-Ion Batteries</a:t>
            </a:r>
          </a:p>
        </p:txBody>
      </p:sp>
      <p:sp>
        <p:nvSpPr>
          <p:cNvPr id="10" name="직사각형 9">
            <a:extLst>
              <a:ext uri="{FF2B5EF4-FFF2-40B4-BE49-F238E27FC236}">
                <a16:creationId xmlns:a16="http://schemas.microsoft.com/office/drawing/2014/main" id="{76A671F8-2EFC-2142-8B69-0E329089066A}"/>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pic>
        <p:nvPicPr>
          <p:cNvPr id="13" name="Picture 12">
            <a:extLst>
              <a:ext uri="{FF2B5EF4-FFF2-40B4-BE49-F238E27FC236}">
                <a16:creationId xmlns:a16="http://schemas.microsoft.com/office/drawing/2014/main" id="{8ED44931-52FE-C740-9C97-78BBC8C0D21B}"/>
              </a:ext>
            </a:extLst>
          </p:cNvPr>
          <p:cNvPicPr>
            <a:picLocks noChangeAspect="1"/>
          </p:cNvPicPr>
          <p:nvPr/>
        </p:nvPicPr>
        <p:blipFill>
          <a:blip r:embed="rId4"/>
          <a:srcRect/>
          <a:stretch/>
        </p:blipFill>
        <p:spPr>
          <a:xfrm>
            <a:off x="114417" y="1526478"/>
            <a:ext cx="7062036" cy="397649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4" name="직사각형 11">
            <a:extLst>
              <a:ext uri="{FF2B5EF4-FFF2-40B4-BE49-F238E27FC236}">
                <a16:creationId xmlns:a16="http://schemas.microsoft.com/office/drawing/2014/main" id="{8F9CA1AF-F011-4745-B0F1-EB6F9E171D4F}"/>
              </a:ext>
            </a:extLst>
          </p:cNvPr>
          <p:cNvSpPr/>
          <p:nvPr/>
        </p:nvSpPr>
        <p:spPr>
          <a:xfrm>
            <a:off x="7336682" y="1609914"/>
            <a:ext cx="4451453" cy="3785652"/>
          </a:xfrm>
          <a:prstGeom prst="rect">
            <a:avLst/>
          </a:prstGeom>
          <a:ln w="19050">
            <a:solidFill>
              <a:srgbClr val="C00000"/>
            </a:solidFill>
          </a:ln>
        </p:spPr>
        <p:txBody>
          <a:bodyPr wrap="square">
            <a:spAutoFit/>
          </a:bodyPr>
          <a:lstStyle/>
          <a:p>
            <a:pPr marL="285750" indent="-285750">
              <a:buFont typeface="Arial" panose="020B0604020202020204" pitchFamily="34" charset="0"/>
              <a:buChar char="•"/>
            </a:pPr>
            <a:r>
              <a:rPr kumimoji="1" lang="en-US" altLang="ko-US" sz="2000" dirty="0"/>
              <a:t>The solid electrolyte interphase (SEI) layer deposited on the active material surface of the anode</a:t>
            </a:r>
          </a:p>
          <a:p>
            <a:endParaRPr kumimoji="1" lang="en-US" altLang="ko-US" sz="2000" dirty="0"/>
          </a:p>
          <a:p>
            <a:pPr marL="285750" indent="-285750">
              <a:buFont typeface="Arial" panose="020B0604020202020204" pitchFamily="34" charset="0"/>
              <a:buChar char="•"/>
            </a:pPr>
            <a:r>
              <a:rPr kumimoji="1" lang="en-US" altLang="ko-US" sz="2000" dirty="0"/>
              <a:t>Initial formation of the SEI layer acts as a protective barrier between the anode and electrolyte to maintain stability</a:t>
            </a:r>
          </a:p>
          <a:p>
            <a:endParaRPr kumimoji="1" lang="en-US" altLang="ko-US" sz="2000" dirty="0"/>
          </a:p>
          <a:p>
            <a:pPr marL="285750" indent="-285750">
              <a:buFont typeface="Arial" panose="020B0604020202020204" pitchFamily="34" charset="0"/>
              <a:buChar char="•"/>
            </a:pPr>
            <a:r>
              <a:rPr kumimoji="1" lang="en-US" altLang="ko-US" sz="2000" dirty="0"/>
              <a:t>The continued growth of the SEI layer leads to the capacity and power fade of the battery</a:t>
            </a:r>
          </a:p>
        </p:txBody>
      </p:sp>
      <p:sp>
        <p:nvSpPr>
          <p:cNvPr id="9" name="직사각형 2">
            <a:extLst>
              <a:ext uri="{FF2B5EF4-FFF2-40B4-BE49-F238E27FC236}">
                <a16:creationId xmlns:a16="http://schemas.microsoft.com/office/drawing/2014/main" id="{EF51BF5E-3A3B-2248-914F-B637BBEAAC71}"/>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7</a:t>
            </a:r>
            <a:endParaRPr kumimoji="1" lang="ko-US" altLang="en-US" sz="2800" b="1" dirty="0"/>
          </a:p>
        </p:txBody>
      </p:sp>
    </p:spTree>
    <p:custDataLst>
      <p:tags r:id="rId1"/>
    </p:custDataLst>
    <p:extLst>
      <p:ext uri="{BB962C8B-B14F-4D97-AF65-F5344CB8AC3E}">
        <p14:creationId xmlns:p14="http://schemas.microsoft.com/office/powerpoint/2010/main" val="3542381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C366CD-9886-0E45-A7DB-E308A655C654}"/>
              </a:ext>
            </a:extLst>
          </p:cNvPr>
          <p:cNvSpPr txBox="1"/>
          <p:nvPr/>
        </p:nvSpPr>
        <p:spPr>
          <a:xfrm>
            <a:off x="1601545" y="949953"/>
            <a:ext cx="6411558" cy="400110"/>
          </a:xfrm>
          <a:prstGeom prst="rect">
            <a:avLst/>
          </a:prstGeom>
          <a:noFill/>
        </p:spPr>
        <p:txBody>
          <a:bodyPr wrap="square" rtlCol="0">
            <a:spAutoFit/>
          </a:bodyPr>
          <a:lstStyle/>
          <a:p>
            <a:pPr marL="252146" indent="-252146">
              <a:buFont typeface="Arial" panose="020B0604020202020204" pitchFamily="34" charset="0"/>
              <a:buChar char="•"/>
            </a:pPr>
            <a:r>
              <a:rPr kumimoji="1" lang="en-US" altLang="ko-US" sz="2000" dirty="0"/>
              <a:t>Single Particle Model (SPM)</a:t>
            </a:r>
          </a:p>
        </p:txBody>
      </p:sp>
      <p:pic>
        <p:nvPicPr>
          <p:cNvPr id="59" name="그림 58">
            <a:extLst>
              <a:ext uri="{FF2B5EF4-FFF2-40B4-BE49-F238E27FC236}">
                <a16:creationId xmlns:a16="http://schemas.microsoft.com/office/drawing/2014/main" id="{D0BE5676-AB97-B547-8EEB-73207FA622DF}"/>
              </a:ext>
            </a:extLst>
          </p:cNvPr>
          <p:cNvPicPr>
            <a:picLocks noChangeAspect="1"/>
          </p:cNvPicPr>
          <p:nvPr/>
        </p:nvPicPr>
        <p:blipFill>
          <a:blip r:embed="rId4"/>
          <a:srcRect/>
          <a:stretch/>
        </p:blipFill>
        <p:spPr>
          <a:xfrm>
            <a:off x="7855603" y="4038884"/>
            <a:ext cx="3936373" cy="2118458"/>
          </a:xfrm>
          <a:prstGeom prst="rect">
            <a:avLst/>
          </a:prstGeom>
        </p:spPr>
      </p:pic>
      <p:sp>
        <p:nvSpPr>
          <p:cNvPr id="62" name="Title 1">
            <a:extLst>
              <a:ext uri="{FF2B5EF4-FFF2-40B4-BE49-F238E27FC236}">
                <a16:creationId xmlns:a16="http://schemas.microsoft.com/office/drawing/2014/main" id="{4937547D-D594-8B4E-A065-D33FEBED3798}"/>
              </a:ext>
            </a:extLst>
          </p:cNvPr>
          <p:cNvSpPr txBox="1">
            <a:spLocks/>
          </p:cNvSpPr>
          <p:nvPr/>
        </p:nvSpPr>
        <p:spPr>
          <a:xfrm>
            <a:off x="1176618" y="117943"/>
            <a:ext cx="7261412" cy="1008529"/>
          </a:xfrm>
          <a:prstGeom prst="rect">
            <a:avLst/>
          </a:prstGeom>
        </p:spPr>
        <p:txBody>
          <a:bodyPr vert="horz" lIns="80682" tIns="40341" rIns="80682" bIns="40341"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ko-US" sz="2824" dirty="0">
                <a:latin typeface="+mn-lt"/>
              </a:rPr>
              <a:t>2. Lithium-Ion Battery Cell Model</a:t>
            </a:r>
          </a:p>
        </p:txBody>
      </p:sp>
      <p:sp>
        <p:nvSpPr>
          <p:cNvPr id="4" name="TextBox 3">
            <a:extLst>
              <a:ext uri="{FF2B5EF4-FFF2-40B4-BE49-F238E27FC236}">
                <a16:creationId xmlns:a16="http://schemas.microsoft.com/office/drawing/2014/main" id="{579E1455-763D-4340-9831-C61FFB512F99}"/>
              </a:ext>
            </a:extLst>
          </p:cNvPr>
          <p:cNvSpPr txBox="1"/>
          <p:nvPr/>
        </p:nvSpPr>
        <p:spPr>
          <a:xfrm>
            <a:off x="634302" y="2299420"/>
            <a:ext cx="7019296" cy="3170099"/>
          </a:xfrm>
          <a:prstGeom prst="rect">
            <a:avLst/>
          </a:prstGeom>
          <a:noFill/>
          <a:ln w="19050">
            <a:solidFill>
              <a:srgbClr val="C00000"/>
            </a:solidFill>
          </a:ln>
        </p:spPr>
        <p:txBody>
          <a:bodyPr wrap="square" rtlCol="0">
            <a:spAutoFit/>
          </a:bodyPr>
          <a:lstStyle/>
          <a:p>
            <a:pPr algn="ctr"/>
            <a:r>
              <a:rPr lang="en-US" altLang="ko-US" sz="2000" baseline="0" dirty="0"/>
              <a:t>The single </a:t>
            </a:r>
            <a:r>
              <a:rPr lang="en-US" altLang="ko-US" sz="2000" dirty="0"/>
              <a:t>p</a:t>
            </a:r>
            <a:r>
              <a:rPr lang="en-US" altLang="ko-US" sz="2000" baseline="0" dirty="0"/>
              <a:t>article model is a common type of physics-based  model which is a simplification of 1D formulation for a lithium-ion battery</a:t>
            </a:r>
          </a:p>
          <a:p>
            <a:pPr algn="just"/>
            <a:endParaRPr kumimoji="1" lang="en-US" altLang="ko-US" sz="2000" dirty="0"/>
          </a:p>
          <a:p>
            <a:pPr marL="252146" indent="-252146">
              <a:buFont typeface="시스템 서체 일반체"/>
              <a:buChar char="-"/>
            </a:pPr>
            <a:r>
              <a:rPr kumimoji="1" lang="en-US" altLang="ko-US" sz="2000" dirty="0"/>
              <a:t>Major assumptions of the SPM</a:t>
            </a:r>
          </a:p>
          <a:p>
            <a:pPr marL="252146" indent="-252146">
              <a:buFont typeface="시스템 서체 일반체"/>
              <a:buChar char="-"/>
            </a:pPr>
            <a:endParaRPr kumimoji="1" lang="en-US" altLang="ko-US" sz="2000" dirty="0"/>
          </a:p>
          <a:p>
            <a:pPr marL="302575" indent="-302575">
              <a:buAutoNum type="arabicParenR"/>
            </a:pPr>
            <a:r>
              <a:rPr kumimoji="1" lang="en-US" altLang="ko-US" sz="2000" dirty="0"/>
              <a:t>Electrodes are composed of spherical particles with a uniform current distribution</a:t>
            </a:r>
          </a:p>
          <a:p>
            <a:pPr marL="302575" indent="-302575">
              <a:buAutoNum type="arabicParenR"/>
            </a:pPr>
            <a:endParaRPr kumimoji="1" lang="en-US" altLang="ko-US" sz="2000" dirty="0"/>
          </a:p>
          <a:p>
            <a:pPr marL="302575" indent="-302575">
              <a:buAutoNum type="arabicParenR"/>
            </a:pPr>
            <a:r>
              <a:rPr kumimoji="1" lang="en-US" altLang="ko-US" sz="2000" dirty="0"/>
              <a:t>Electrolyte dynamic is negligible</a:t>
            </a:r>
          </a:p>
        </p:txBody>
      </p:sp>
      <p:sp>
        <p:nvSpPr>
          <p:cNvPr id="6" name="아래쪽 화살표[D] 5">
            <a:extLst>
              <a:ext uri="{FF2B5EF4-FFF2-40B4-BE49-F238E27FC236}">
                <a16:creationId xmlns:a16="http://schemas.microsoft.com/office/drawing/2014/main" id="{9EE23599-6916-7444-945A-68953CD22F3B}"/>
              </a:ext>
            </a:extLst>
          </p:cNvPr>
          <p:cNvSpPr/>
          <p:nvPr/>
        </p:nvSpPr>
        <p:spPr>
          <a:xfrm>
            <a:off x="9328473" y="3567398"/>
            <a:ext cx="918882" cy="634145"/>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sp>
        <p:nvSpPr>
          <p:cNvPr id="12" name="직사각형 11">
            <a:extLst>
              <a:ext uri="{FF2B5EF4-FFF2-40B4-BE49-F238E27FC236}">
                <a16:creationId xmlns:a16="http://schemas.microsoft.com/office/drawing/2014/main" id="{925189BD-2D23-654E-A0D6-A8A561729D46}"/>
              </a:ext>
            </a:extLst>
          </p:cNvPr>
          <p:cNvSpPr/>
          <p:nvPr/>
        </p:nvSpPr>
        <p:spPr>
          <a:xfrm>
            <a:off x="0" y="6485034"/>
            <a:ext cx="12192000" cy="388189"/>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US" altLang="en-US" sz="1588"/>
          </a:p>
        </p:txBody>
      </p:sp>
      <p:pic>
        <p:nvPicPr>
          <p:cNvPr id="3" name="그림 2">
            <a:extLst>
              <a:ext uri="{FF2B5EF4-FFF2-40B4-BE49-F238E27FC236}">
                <a16:creationId xmlns:a16="http://schemas.microsoft.com/office/drawing/2014/main" id="{F6670F78-C1D2-AD4B-A0AE-CD539DAFA7F5}"/>
              </a:ext>
            </a:extLst>
          </p:cNvPr>
          <p:cNvPicPr>
            <a:picLocks noChangeAspect="1"/>
          </p:cNvPicPr>
          <p:nvPr/>
        </p:nvPicPr>
        <p:blipFill>
          <a:blip r:embed="rId5"/>
          <a:srcRect/>
          <a:stretch/>
        </p:blipFill>
        <p:spPr>
          <a:xfrm>
            <a:off x="8453513" y="795733"/>
            <a:ext cx="2668801" cy="2546965"/>
          </a:xfrm>
          <a:prstGeom prst="rect">
            <a:avLst/>
          </a:prstGeom>
        </p:spPr>
      </p:pic>
      <p:sp>
        <p:nvSpPr>
          <p:cNvPr id="15" name="TextBox 14">
            <a:extLst>
              <a:ext uri="{FF2B5EF4-FFF2-40B4-BE49-F238E27FC236}">
                <a16:creationId xmlns:a16="http://schemas.microsoft.com/office/drawing/2014/main" id="{E45E7908-DAD4-164B-9CB0-CE21F569D73B}"/>
              </a:ext>
            </a:extLst>
          </p:cNvPr>
          <p:cNvSpPr txBox="1"/>
          <p:nvPr/>
        </p:nvSpPr>
        <p:spPr>
          <a:xfrm>
            <a:off x="7853155" y="6157343"/>
            <a:ext cx="3864490" cy="309637"/>
          </a:xfrm>
          <a:prstGeom prst="rect">
            <a:avLst/>
          </a:prstGeom>
          <a:noFill/>
        </p:spPr>
        <p:txBody>
          <a:bodyPr wrap="square" rtlCol="0">
            <a:spAutoFit/>
          </a:bodyPr>
          <a:lstStyle/>
          <a:p>
            <a:pPr algn="ctr"/>
            <a:r>
              <a:rPr kumimoji="1" lang="en-US" altLang="ko-Kore-KR" sz="1412" dirty="0"/>
              <a:t>Single Particle Model of Lithium-Ion Battery</a:t>
            </a:r>
            <a:endParaRPr kumimoji="1" lang="ko-Kore-KR" altLang="en-US" sz="1412" dirty="0"/>
          </a:p>
        </p:txBody>
      </p:sp>
      <p:sp>
        <p:nvSpPr>
          <p:cNvPr id="11" name="직사각형 2">
            <a:extLst>
              <a:ext uri="{FF2B5EF4-FFF2-40B4-BE49-F238E27FC236}">
                <a16:creationId xmlns:a16="http://schemas.microsoft.com/office/drawing/2014/main" id="{9DB3CBB8-3966-424E-B916-AFA52994C1C2}"/>
              </a:ext>
            </a:extLst>
          </p:cNvPr>
          <p:cNvSpPr/>
          <p:nvPr/>
        </p:nvSpPr>
        <p:spPr>
          <a:xfrm>
            <a:off x="4855319" y="6485035"/>
            <a:ext cx="2481363" cy="40624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2800" b="1" dirty="0"/>
              <a:t>8</a:t>
            </a:r>
            <a:endParaRPr kumimoji="1" lang="ko-US" altLang="en-US" sz="2800" b="1" dirty="0"/>
          </a:p>
        </p:txBody>
      </p:sp>
    </p:spTree>
    <p:custDataLst>
      <p:tags r:id="rId1"/>
    </p:custDataLst>
    <p:extLst>
      <p:ext uri="{BB962C8B-B14F-4D97-AF65-F5344CB8AC3E}">
        <p14:creationId xmlns:p14="http://schemas.microsoft.com/office/powerpoint/2010/main" val="1540612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ags/tag10.xml><?xml version="1.0" encoding="utf-8"?>
<p:tagLst xmlns:a="http://schemas.openxmlformats.org/drawingml/2006/main" xmlns:r="http://schemas.openxmlformats.org/officeDocument/2006/relationships" xmlns:p="http://schemas.openxmlformats.org/presentationml/2006/main">
  <p:tag name="TIMING" val="|65|11.2"/>
</p:tagLst>
</file>

<file path=ppt/tags/tag11.xml><?xml version="1.0" encoding="utf-8"?>
<p:tagLst xmlns:a="http://schemas.openxmlformats.org/drawingml/2006/main" xmlns:r="http://schemas.openxmlformats.org/officeDocument/2006/relationships" xmlns:p="http://schemas.openxmlformats.org/presentationml/2006/main">
  <p:tag name="TIMING" val="|28.9|12.2|4.9"/>
</p:tagLst>
</file>

<file path=ppt/tags/tag2.xml><?xml version="1.0" encoding="utf-8"?>
<p:tagLst xmlns:a="http://schemas.openxmlformats.org/drawingml/2006/main" xmlns:r="http://schemas.openxmlformats.org/officeDocument/2006/relationships" xmlns:p="http://schemas.openxmlformats.org/presentationml/2006/main">
  <p:tag name="TIMING" val="|12.9"/>
</p:tagLst>
</file>

<file path=ppt/tags/tag3.xml><?xml version="1.0" encoding="utf-8"?>
<p:tagLst xmlns:a="http://schemas.openxmlformats.org/drawingml/2006/main" xmlns:r="http://schemas.openxmlformats.org/officeDocument/2006/relationships" xmlns:p="http://schemas.openxmlformats.org/presentationml/2006/main">
  <p:tag name="TIMING" val="|59.4"/>
</p:tagLst>
</file>

<file path=ppt/tags/tag4.xml><?xml version="1.0" encoding="utf-8"?>
<p:tagLst xmlns:a="http://schemas.openxmlformats.org/drawingml/2006/main" xmlns:r="http://schemas.openxmlformats.org/officeDocument/2006/relationships" xmlns:p="http://schemas.openxmlformats.org/presentationml/2006/main">
  <p:tag name="TIMING" val="|16.3|37.8"/>
</p:tagLst>
</file>

<file path=ppt/tags/tag5.xml><?xml version="1.0" encoding="utf-8"?>
<p:tagLst xmlns:a="http://schemas.openxmlformats.org/drawingml/2006/main" xmlns:r="http://schemas.openxmlformats.org/officeDocument/2006/relationships" xmlns:p="http://schemas.openxmlformats.org/presentationml/2006/main">
  <p:tag name="TIMING" val="|59.4"/>
</p:tagLst>
</file>

<file path=ppt/tags/tag6.xml><?xml version="1.0" encoding="utf-8"?>
<p:tagLst xmlns:a="http://schemas.openxmlformats.org/drawingml/2006/main" xmlns:r="http://schemas.openxmlformats.org/officeDocument/2006/relationships" xmlns:p="http://schemas.openxmlformats.org/presentationml/2006/main">
  <p:tag name="TIMING" val="|73.1|4.5"/>
</p:tagLst>
</file>

<file path=ppt/tags/tag7.xml><?xml version="1.0" encoding="utf-8"?>
<p:tagLst xmlns:a="http://schemas.openxmlformats.org/drawingml/2006/main" xmlns:r="http://schemas.openxmlformats.org/officeDocument/2006/relationships" xmlns:p="http://schemas.openxmlformats.org/presentationml/2006/main">
  <p:tag name="TIMING" val="|26.4"/>
</p:tagLst>
</file>

<file path=ppt/tags/tag8.xml><?xml version="1.0" encoding="utf-8"?>
<p:tagLst xmlns:a="http://schemas.openxmlformats.org/drawingml/2006/main" xmlns:r="http://schemas.openxmlformats.org/officeDocument/2006/relationships" xmlns:p="http://schemas.openxmlformats.org/presentationml/2006/main">
  <p:tag name="TIMING" val="|26.4"/>
</p:tagLst>
</file>

<file path=ppt/tags/tag9.xml><?xml version="1.0" encoding="utf-8"?>
<p:tagLst xmlns:a="http://schemas.openxmlformats.org/drawingml/2006/main" xmlns:r="http://schemas.openxmlformats.org/officeDocument/2006/relationships" xmlns:p="http://schemas.openxmlformats.org/presentationml/2006/main">
  <p:tag name="TIMING" val="|2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5759</TotalTime>
  <Words>7135</Words>
  <Application>Microsoft Macintosh PowerPoint</Application>
  <PresentationFormat>Widescreen</PresentationFormat>
  <Paragraphs>987</Paragraphs>
  <Slides>51</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System Font Regular</vt:lpstr>
      <vt:lpstr>시스템 서체 일반체</vt:lpstr>
      <vt:lpstr>Arial</vt:lpstr>
      <vt:lpstr>Calibri</vt:lpstr>
      <vt:lpstr>Calibri Light</vt:lpstr>
      <vt:lpstr>Cambria Math</vt:lpstr>
      <vt:lpstr>Courier New</vt:lpstr>
      <vt:lpstr>Times New Roman</vt:lpstr>
      <vt:lpstr>Office Theme</vt:lpstr>
      <vt:lpstr>Optimization-Based Reduction and Padé Approximants for Lithium-ion Battery Cell Models with Degradation</vt:lpstr>
      <vt:lpstr>Outline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Optimization-based Reduction and Padé Approximants for Lithium-ion Battery Cell Models with Degradation</dc:title>
  <dc:creator>Moon, Jihoon</dc:creator>
  <cp:lastModifiedBy>Moon, Jihoon</cp:lastModifiedBy>
  <cp:revision>13</cp:revision>
  <dcterms:created xsi:type="dcterms:W3CDTF">2022-03-25T08:19:14Z</dcterms:created>
  <dcterms:modified xsi:type="dcterms:W3CDTF">2022-03-31T06:29:01Z</dcterms:modified>
</cp:coreProperties>
</file>